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33" r:id="rId4"/>
    <p:sldId id="274" r:id="rId5"/>
    <p:sldId id="271" r:id="rId6"/>
    <p:sldId id="309" r:id="rId7"/>
    <p:sldId id="308" r:id="rId8"/>
    <p:sldId id="342" r:id="rId9"/>
    <p:sldId id="325" r:id="rId10"/>
    <p:sldId id="319" r:id="rId11"/>
    <p:sldId id="320" r:id="rId12"/>
    <p:sldId id="329" r:id="rId13"/>
    <p:sldId id="327" r:id="rId14"/>
    <p:sldId id="343" r:id="rId15"/>
    <p:sldId id="326" r:id="rId16"/>
    <p:sldId id="337" r:id="rId17"/>
    <p:sldId id="338" r:id="rId18"/>
    <p:sldId id="339" r:id="rId19"/>
    <p:sldId id="341" r:id="rId20"/>
    <p:sldId id="262" r:id="rId21"/>
    <p:sldId id="267" r:id="rId22"/>
    <p:sldId id="291" r:id="rId23"/>
    <p:sldId id="293" r:id="rId24"/>
    <p:sldId id="330" r:id="rId25"/>
    <p:sldId id="331" r:id="rId26"/>
    <p:sldId id="292" r:id="rId27"/>
    <p:sldId id="335" r:id="rId28"/>
    <p:sldId id="336" r:id="rId29"/>
    <p:sldId id="302" r:id="rId30"/>
    <p:sldId id="273" r:id="rId31"/>
    <p:sldId id="332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FF00"/>
    <a:srgbClr val="0000CC"/>
    <a:srgbClr val="FF00FF"/>
    <a:srgbClr val="00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BA73-F5BE-4244-922B-48E35645CB9A}" type="datetimeFigureOut">
              <a:rPr kumimoji="1" lang="ja-JP" altLang="en-US" smtClean="0"/>
              <a:t>2015/10/22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F80B7-BD63-4978-B334-18A197243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50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7AAA-CA8C-4367-AA39-D6D439DB0EA9}" type="datetimeFigureOut">
              <a:rPr kumimoji="1" lang="ja-JP" altLang="en-US" smtClean="0"/>
              <a:t>2015/10/22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60EC1-C72B-4CA9-8D87-44C6F5F46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92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85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11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03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60EC1-C72B-4CA9-8D87-44C6F5F46AA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46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76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7AA9F-2D43-0942-9D66-E66884090941}" type="slidenum">
              <a:rPr lang="en-US" altLang="ja-JP">
                <a:latin typeface="Times" charset="0"/>
                <a:ea typeface="Osaka" charset="-128"/>
                <a:cs typeface="Osaka" charset="-128"/>
              </a:rPr>
              <a:pPr/>
              <a:t>31</a:t>
            </a:fld>
            <a:endParaRPr lang="en-US" altLang="ja-JP" dirty="0"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1463" cy="37258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72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aseline="0">
                <a:latin typeface="Arial Rounded MT Bold" panose="020F0704030504030204" pitchFamily="34" charset="0"/>
              </a:defRPr>
            </a:lvl1pPr>
          </a:lstStyle>
          <a:p>
            <a:r>
              <a:rPr kumimoji="1" lang="en-US" altLang="ja-JP" dirty="0" smtClean="0"/>
              <a:t>Arial Round Bold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Arial Round Bold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91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1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1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1" lang="en-US" altLang="ja-JP" dirty="0" smtClean="0"/>
              <a:t>Page title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9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48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86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51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kumimoji="1" lang="en-US" altLang="ja-JP" dirty="0" smtClean="0"/>
              <a:t>Page title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02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69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39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Basic master file with Arial round bold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5ADA-E2A7-4D16-BEA0-6BFD1CB5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1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▫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65213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8000" smtClean="0"/>
              <a:t>Injector upgrade</a:t>
            </a:r>
            <a:endParaRPr kumimoji="1" lang="ja-JP" altLang="en-US" sz="8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9065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HGPｺﾞｼｯｸM" panose="020B0600000000000000" pitchFamily="50" charset="-128"/>
              </a:rPr>
              <a:t>23 Oct. 2015</a:t>
            </a:r>
          </a:p>
          <a:p>
            <a:r>
              <a:rPr lang="en-US" altLang="zh-TW" dirty="0" err="1" smtClean="0">
                <a:ea typeface="HGPｺﾞｼｯｸM" panose="020B0600000000000000" pitchFamily="50" charset="-128"/>
              </a:rPr>
              <a:t>Toshi</a:t>
            </a:r>
            <a:r>
              <a:rPr lang="en-US" altLang="zh-TW" dirty="0" smtClean="0">
                <a:ea typeface="HGPｺﾞｼｯｸM" panose="020B0600000000000000" pitchFamily="50" charset="-128"/>
              </a:rPr>
              <a:t> Higo (on behalf of Injector </a:t>
            </a:r>
            <a:r>
              <a:rPr lang="en-US" altLang="zh-TW" dirty="0" err="1" smtClean="0">
                <a:ea typeface="HGPｺﾞｼｯｸM" panose="020B0600000000000000" pitchFamily="50" charset="-128"/>
              </a:rPr>
              <a:t>linac</a:t>
            </a:r>
            <a:r>
              <a:rPr lang="en-US" altLang="zh-TW" dirty="0" smtClean="0">
                <a:ea typeface="HGPｺﾞｼｯｸM" panose="020B0600000000000000" pitchFamily="50" charset="-128"/>
              </a:rPr>
              <a:t> group)</a:t>
            </a:r>
          </a:p>
        </p:txBody>
      </p:sp>
    </p:spTree>
    <p:extLst>
      <p:ext uri="{BB962C8B-B14F-4D97-AF65-F5344CB8AC3E}">
        <p14:creationId xmlns:p14="http://schemas.microsoft.com/office/powerpoint/2010/main" val="21080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1" y="1612592"/>
            <a:ext cx="5647929" cy="32514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45918" y="460987"/>
            <a:ext cx="586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Out of 6nC, 2 </a:t>
            </a:r>
            <a:r>
              <a:rPr kumimoji="1" lang="en-US" altLang="ja-JP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nC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was transported through target center hole to </a:t>
            </a:r>
            <a:r>
              <a:rPr kumimoji="1" lang="en-US" altLang="ja-JP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linac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end</a:t>
            </a:r>
            <a:endParaRPr kumimoji="1" lang="ja-JP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096957" y="1685917"/>
            <a:ext cx="5565942" cy="3820722"/>
            <a:chOff x="6075936" y="2117866"/>
            <a:chExt cx="5565942" cy="382072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5936" y="2618026"/>
              <a:ext cx="5565942" cy="3320562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829096" y="2117866"/>
              <a:ext cx="4585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6 </a:t>
              </a:r>
              <a:r>
                <a:rPr kumimoji="1" lang="en-US" altLang="ja-JP" sz="2400" dirty="0" err="1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nC</a:t>
              </a:r>
              <a:r>
                <a:rPr kumimoji="1" lang="en-US" altLang="ja-JP" sz="2400" dirty="0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 was delivered to target</a:t>
              </a:r>
              <a:endParaRPr kumimoji="1" lang="ja-JP" altLang="en-US" sz="2400" dirty="0">
                <a:solidFill>
                  <a:srgbClr val="0000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6576848" y="213703"/>
            <a:ext cx="5289331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Recent </a:t>
            </a:r>
            <a:r>
              <a:rPr lang="en-US" altLang="ja-JP" dirty="0" smtClean="0"/>
              <a:t>electron</a:t>
            </a:r>
            <a:br>
              <a:rPr lang="en-US" altLang="ja-JP" dirty="0" smtClean="0"/>
            </a:br>
            <a:r>
              <a:rPr lang="en-US" altLang="ja-JP" dirty="0" smtClean="0"/>
              <a:t>bunch charge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5918" y="4923404"/>
            <a:ext cx="10789641" cy="1477328"/>
            <a:chOff x="445918" y="5019456"/>
            <a:chExt cx="10789641" cy="1477328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45918" y="5019456"/>
              <a:ext cx="1078964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In late January, 2016</a:t>
              </a:r>
            </a:p>
            <a:p>
              <a:r>
                <a:rPr lang="en-US" altLang="ja-JP" dirty="0" smtClean="0">
                  <a:solidFill>
                    <a:srgbClr val="0000FF"/>
                  </a:solidFill>
                </a:rPr>
                <a:t> 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Radiation shield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at target area will be reinforced</a:t>
              </a:r>
            </a:p>
            <a:p>
              <a:endParaRPr kumimoji="1" lang="en-US" altLang="ja-JP" dirty="0" smtClean="0">
                <a:solidFill>
                  <a:srgbClr val="0000FF"/>
                </a:solidFill>
              </a:endParaRPr>
            </a:p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     Target drive current of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200nA at present 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will be increased to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800nA with adding iron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shield </a:t>
              </a:r>
              <a:r>
                <a:rPr lang="en-US" altLang="ja-JP" dirty="0">
                  <a:solidFill>
                    <a:srgbClr val="0000FF"/>
                  </a:solidFill>
                </a:rPr>
                <a:t>around target area</a:t>
              </a:r>
              <a:endParaRPr kumimoji="1" lang="en-US" altLang="ja-JP" dirty="0" smtClean="0">
                <a:solidFill>
                  <a:srgbClr val="0000FF"/>
                </a:solidFill>
              </a:endParaRPr>
            </a:p>
            <a:p>
              <a:r>
                <a:rPr lang="en-US" altLang="ja-JP" dirty="0">
                  <a:solidFill>
                    <a:srgbClr val="0000FF"/>
                  </a:solidFill>
                </a:rPr>
                <a:t>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       It allows drive electron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with 8nC/bunch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 in 2 bunched at 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50Hz</a:t>
              </a:r>
              <a:r>
                <a:rPr lang="en-US" altLang="ja-JP" dirty="0">
                  <a:solidFill>
                    <a:srgbClr val="0000FF"/>
                  </a:solidFill>
                </a:rPr>
                <a:t>.</a:t>
              </a:r>
              <a:endParaRPr kumimoji="1" lang="en-US" altLang="ja-JP" dirty="0" smtClean="0">
                <a:solidFill>
                  <a:srgbClr val="0000FF"/>
                </a:solidFill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>
              <a:off x="3290424" y="5626741"/>
              <a:ext cx="893379" cy="2627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3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546538" y="4178821"/>
            <a:ext cx="10807262" cy="2369123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For phase-I (without DR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)</a:t>
            </a:r>
            <a:endParaRPr lang="en-US" altLang="ja-JP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Primary drive </a:t>
            </a:r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electron intensity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will be increased</a:t>
            </a:r>
            <a:endParaRPr lang="en-US" altLang="ja-JP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Radiation safety under 800 </a:t>
            </a:r>
            <a:r>
              <a:rPr lang="en-US" altLang="ja-JP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nA</a:t>
            </a:r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for phase-I will be allowed in late Jan. 2015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Production rate will be increased with using 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    flux concentrator, high solenoid field and large aperture accelerator tube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Emittance will be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reduced by </a:t>
            </a:r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collimation 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Big shield is being prepared for radiation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safety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0" y="875009"/>
            <a:ext cx="5012592" cy="32841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01" y="1392225"/>
            <a:ext cx="5697599" cy="25820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6041" y="186473"/>
            <a:ext cx="8208580" cy="917136"/>
          </a:xfrm>
          <a:solidFill>
            <a:srgbClr val="92D050"/>
          </a:solidFill>
        </p:spPr>
        <p:txBody>
          <a:bodyPr/>
          <a:lstStyle/>
          <a:p>
            <a:r>
              <a:rPr kumimoji="1" lang="en-US" altLang="ja-JP" dirty="0" smtClean="0"/>
              <a:t>Positron system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capture-section-layout-fromVW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625"/>
            <a:ext cx="9144000" cy="6965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108159"/>
            <a:ext cx="10515600" cy="107536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Ｐゴシック" charset="0"/>
                <a:cs typeface="Verdana" charset="0"/>
              </a:rPr>
              <a:t>Schematic of positron </a:t>
            </a:r>
            <a:r>
              <a:rPr lang="en-US" altLang="ja-JP" dirty="0">
                <a:ea typeface="ＭＳ Ｐゴシック" charset="0"/>
                <a:cs typeface="Verdana" charset="0"/>
              </a:rPr>
              <a:t>Capture </a:t>
            </a:r>
            <a:r>
              <a:rPr lang="en-US" altLang="ja-JP" dirty="0" smtClean="0">
                <a:ea typeface="ＭＳ Ｐゴシック" charset="0"/>
                <a:cs typeface="Verdana" charset="0"/>
              </a:rPr>
              <a:t>Section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546788" y="1305638"/>
            <a:ext cx="574920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KLY</a:t>
            </a:r>
          </a:p>
          <a:p>
            <a:pPr algn="ctr"/>
            <a:r>
              <a:rPr lang="en-US" altLang="ja-JP" dirty="0"/>
              <a:t>1-5</a:t>
            </a:r>
            <a:endParaRPr lang="ja-JP" altLang="en-US" dirty="0"/>
          </a:p>
        </p:txBody>
      </p:sp>
      <p:sp>
        <p:nvSpPr>
          <p:cNvPr id="7" name="円柱 6"/>
          <p:cNvSpPr/>
          <p:nvPr/>
        </p:nvSpPr>
        <p:spPr>
          <a:xfrm rot="10800000">
            <a:off x="2680121" y="1400024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円柱 8"/>
          <p:cNvSpPr/>
          <p:nvPr/>
        </p:nvSpPr>
        <p:spPr>
          <a:xfrm rot="10800000">
            <a:off x="2673773" y="1832830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2" name="直線コネクタ 21"/>
          <p:cNvCxnSpPr>
            <a:stCxn id="5" idx="0"/>
          </p:cNvCxnSpPr>
          <p:nvPr/>
        </p:nvCxnSpPr>
        <p:spPr>
          <a:xfrm flipV="1">
            <a:off x="3834248" y="1112694"/>
            <a:ext cx="0" cy="19294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2550379" y="1142608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559989" y="1112693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2550378" y="1765229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550378" y="1832830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ひし形 33"/>
          <p:cNvSpPr/>
          <p:nvPr/>
        </p:nvSpPr>
        <p:spPr>
          <a:xfrm>
            <a:off x="2628051" y="1765230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>
            <a:off x="2563138" y="1508541"/>
            <a:ext cx="0" cy="117925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図形グループ 16"/>
          <p:cNvGrpSpPr/>
          <p:nvPr/>
        </p:nvGrpSpPr>
        <p:grpSpPr>
          <a:xfrm>
            <a:off x="4550833" y="2678169"/>
            <a:ext cx="1367368" cy="408816"/>
            <a:chOff x="3026833" y="3594100"/>
            <a:chExt cx="1367368" cy="408816"/>
          </a:xfrm>
        </p:grpSpPr>
        <p:cxnSp>
          <p:nvCxnSpPr>
            <p:cNvPr id="53" name="直線コネクタ 52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線コネクタ 60"/>
          <p:cNvCxnSpPr/>
          <p:nvPr/>
        </p:nvCxnSpPr>
        <p:spPr>
          <a:xfrm flipH="1">
            <a:off x="5231776" y="2432151"/>
            <a:ext cx="3430" cy="27493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5211130" y="2457528"/>
            <a:ext cx="2664000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7865583" y="2448643"/>
            <a:ext cx="456" cy="258442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角丸四角形 67"/>
          <p:cNvSpPr/>
          <p:nvPr/>
        </p:nvSpPr>
        <p:spPr>
          <a:xfrm>
            <a:off x="7518250" y="1264415"/>
            <a:ext cx="574920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KLY</a:t>
            </a:r>
          </a:p>
          <a:p>
            <a:pPr algn="ctr"/>
            <a:r>
              <a:rPr lang="en-US" altLang="ja-JP" dirty="0"/>
              <a:t>1-6</a:t>
            </a:r>
            <a:endParaRPr lang="ja-JP" altLang="en-US" dirty="0"/>
          </a:p>
        </p:txBody>
      </p:sp>
      <p:sp>
        <p:nvSpPr>
          <p:cNvPr id="69" name="円柱 68"/>
          <p:cNvSpPr/>
          <p:nvPr/>
        </p:nvSpPr>
        <p:spPr>
          <a:xfrm rot="10800000">
            <a:off x="6651583" y="1358801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0" name="円柱 69"/>
          <p:cNvSpPr/>
          <p:nvPr/>
        </p:nvSpPr>
        <p:spPr>
          <a:xfrm rot="10800000">
            <a:off x="6645235" y="1791607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1" name="直線コネクタ 70"/>
          <p:cNvCxnSpPr>
            <a:stCxn id="68" idx="0"/>
          </p:cNvCxnSpPr>
          <p:nvPr/>
        </p:nvCxnSpPr>
        <p:spPr>
          <a:xfrm flipV="1">
            <a:off x="7805710" y="1071471"/>
            <a:ext cx="0" cy="19294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6521841" y="1101385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531451" y="1071470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521840" y="1724006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6521840" y="1791607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ひし形 75"/>
          <p:cNvSpPr/>
          <p:nvPr/>
        </p:nvSpPr>
        <p:spPr>
          <a:xfrm>
            <a:off x="6599513" y="1724007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 flipH="1">
            <a:off x="6537396" y="1788942"/>
            <a:ext cx="856" cy="663769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1699179" y="3056886"/>
            <a:ext cx="102188" cy="160571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542504" y="11012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522211" y="10563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921335" y="3299639"/>
            <a:ext cx="2659101" cy="7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latin typeface="Arial"/>
                <a:cs typeface="Arial"/>
              </a:rPr>
              <a:t>LAS 14 MV/m </a:t>
            </a:r>
          </a:p>
          <a:p>
            <a:pPr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latin typeface="Arial"/>
                <a:cs typeface="Arial"/>
              </a:rPr>
              <a:t>deceleration &amp; phase slip</a:t>
            </a:r>
            <a:br>
              <a:rPr lang="en-US" altLang="ja-JP" sz="1600" b="1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altLang="ja-JP" sz="1600" b="1" dirty="0">
                <a:solidFill>
                  <a:srgbClr val="0000FF"/>
                </a:solidFill>
                <a:latin typeface="Arial"/>
                <a:cs typeface="Arial"/>
              </a:rPr>
              <a:t>  &amp; acceleration</a:t>
            </a:r>
            <a:endParaRPr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121200" y="3278857"/>
            <a:ext cx="164698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dirty="0">
                <a:solidFill>
                  <a:srgbClr val="FF0000"/>
                </a:solidFill>
                <a:latin typeface="Arial"/>
                <a:cs typeface="Arial"/>
              </a:rPr>
              <a:t>LAS 10 MV/m</a:t>
            </a:r>
          </a:p>
          <a:p>
            <a:pPr>
              <a:lnSpc>
                <a:spcPct val="90000"/>
              </a:lnSpc>
            </a:pPr>
            <a:r>
              <a:rPr lang="en-US" altLang="ja-JP" b="1" dirty="0">
                <a:solidFill>
                  <a:srgbClr val="FF0000"/>
                </a:solidFill>
                <a:latin typeface="Arial"/>
                <a:cs typeface="Arial"/>
              </a:rPr>
              <a:t>acceleration</a:t>
            </a:r>
            <a:endParaRPr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573753" y="3570021"/>
            <a:ext cx="498296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1913337" y="3564891"/>
            <a:ext cx="2660416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1699180" y="2968190"/>
            <a:ext cx="7797699" cy="319612"/>
          </a:xfrm>
          <a:prstGeom prst="roundRect">
            <a:avLst/>
          </a:prstGeom>
          <a:noFill/>
          <a:ln w="38100" cmpd="sng">
            <a:solidFill>
              <a:srgbClr val="FF00F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48083" y="3204073"/>
            <a:ext cx="12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FF"/>
                </a:solidFill>
                <a:latin typeface="Arial"/>
                <a:cs typeface="Arial"/>
              </a:rPr>
              <a:t>Solenoids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616385" y="1901789"/>
            <a:ext cx="82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FFFF"/>
                </a:solidFill>
                <a:latin typeface="Arial"/>
                <a:cs typeface="Arial"/>
              </a:rPr>
              <a:t>target</a:t>
            </a:r>
          </a:p>
          <a:p>
            <a:r>
              <a:rPr lang="en-US" altLang="ja-JP" b="1" dirty="0">
                <a:solidFill>
                  <a:srgbClr val="00FFFF"/>
                </a:solidFill>
                <a:latin typeface="Arial"/>
                <a:cs typeface="Arial"/>
              </a:rPr>
              <a:t>+FC</a:t>
            </a:r>
          </a:p>
        </p:txBody>
      </p:sp>
      <p:cxnSp>
        <p:nvCxnSpPr>
          <p:cNvPr id="65" name="直線コネクタ 64"/>
          <p:cNvCxnSpPr/>
          <p:nvPr/>
        </p:nvCxnSpPr>
        <p:spPr>
          <a:xfrm flipH="1">
            <a:off x="1747093" y="2456946"/>
            <a:ext cx="49063" cy="539250"/>
          </a:xfrm>
          <a:prstGeom prst="line">
            <a:avLst/>
          </a:prstGeom>
          <a:ln w="1270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1" lang="en-US" altLang="ja-JP" smtClean="0"/>
              <a:t>B2GM</a:t>
            </a:r>
            <a:endParaRPr kumimoji="1" lang="ja-JP" altLang="en-US" dirty="0"/>
          </a:p>
        </p:txBody>
      </p:sp>
      <p:grpSp>
        <p:nvGrpSpPr>
          <p:cNvPr id="84" name="図形グループ 83"/>
          <p:cNvGrpSpPr/>
          <p:nvPr/>
        </p:nvGrpSpPr>
        <p:grpSpPr>
          <a:xfrm>
            <a:off x="7171267" y="2678389"/>
            <a:ext cx="1367368" cy="408816"/>
            <a:chOff x="3026833" y="3594100"/>
            <a:chExt cx="1367368" cy="408816"/>
          </a:xfrm>
        </p:grpSpPr>
        <p:cxnSp>
          <p:nvCxnSpPr>
            <p:cNvPr id="85" name="直線コネクタ 84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図形グループ 87"/>
          <p:cNvGrpSpPr/>
          <p:nvPr/>
        </p:nvGrpSpPr>
        <p:grpSpPr>
          <a:xfrm>
            <a:off x="1923951" y="2682132"/>
            <a:ext cx="1367368" cy="408816"/>
            <a:chOff x="3026833" y="3594100"/>
            <a:chExt cx="1367368" cy="408816"/>
          </a:xfrm>
        </p:grpSpPr>
        <p:cxnSp>
          <p:nvCxnSpPr>
            <p:cNvPr id="89" name="直線コネクタ 88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正方形/長方形 38"/>
          <p:cNvSpPr/>
          <p:nvPr/>
        </p:nvSpPr>
        <p:spPr>
          <a:xfrm>
            <a:off x="5867401" y="3106313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4559301" y="3106313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7175501" y="310631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8483601" y="310631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3242734" y="310631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1909234" y="310631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7987686" y="1963291"/>
            <a:ext cx="268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LAS : Large Aperture </a:t>
            </a:r>
            <a:br>
              <a:rPr lang="en-US" altLang="ja-JP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altLang="ja-JP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      S-band structure</a:t>
            </a:r>
            <a:endParaRPr lang="ja-JP" altLang="en-US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05" name="直線コネクタ 104"/>
          <p:cNvCxnSpPr>
            <a:endCxn id="94" idx="0"/>
          </p:cNvCxnSpPr>
          <p:nvPr/>
        </p:nvCxnSpPr>
        <p:spPr>
          <a:xfrm flipH="1">
            <a:off x="9012767" y="2535998"/>
            <a:ext cx="162026" cy="570317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図 65" descr="LAS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01" y="4340087"/>
            <a:ext cx="3517399" cy="1805928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3631033" y="4358250"/>
            <a:ext cx="1621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FF00"/>
                </a:solidFill>
                <a:latin typeface="Arial"/>
                <a:cs typeface="Arial"/>
              </a:rPr>
              <a:t>Large Aperture</a:t>
            </a:r>
          </a:p>
          <a:p>
            <a:r>
              <a:rPr lang="en-US" altLang="ja-JP" sz="1400" b="1" dirty="0">
                <a:solidFill>
                  <a:srgbClr val="FFFF00"/>
                </a:solidFill>
                <a:latin typeface="Arial"/>
                <a:cs typeface="Arial"/>
              </a:rPr>
              <a:t>S-band structure</a:t>
            </a:r>
            <a:br>
              <a:rPr lang="en-US" altLang="ja-JP" sz="1400" b="1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altLang="ja-JP" sz="1400" b="1" dirty="0">
                <a:solidFill>
                  <a:srgbClr val="FFFF00"/>
                </a:solidFill>
                <a:latin typeface="Arial"/>
                <a:cs typeface="Arial"/>
              </a:rPr>
              <a:t>               (LAS)</a:t>
            </a:r>
          </a:p>
        </p:txBody>
      </p:sp>
      <p:sp>
        <p:nvSpPr>
          <p:cNvPr id="78" name="コンテンツ プレースホルダー 2"/>
          <p:cNvSpPr txBox="1">
            <a:spLocks/>
          </p:cNvSpPr>
          <p:nvPr/>
        </p:nvSpPr>
        <p:spPr>
          <a:xfrm>
            <a:off x="5399014" y="4722183"/>
            <a:ext cx="5133163" cy="142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00FF"/>
              </a:buClr>
              <a:buSzPct val="90000"/>
              <a:buFont typeface="Wingdings" charset="2"/>
              <a:buChar char="n"/>
              <a:defRPr kumimoji="1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3888" indent="-271463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SzPct val="80000"/>
              <a:buFont typeface="Wingdings" charset="2"/>
              <a:buChar char="u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9013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charset="2"/>
              <a:buChar char="l"/>
              <a:defRPr kumimoji="1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/>
              <a:t>LAS with SLEDs for sufficient field gradient</a:t>
            </a:r>
          </a:p>
          <a:p>
            <a:r>
              <a:rPr lang="en-US" altLang="ja-JP" sz="1800" dirty="0"/>
              <a:t>breakdown issue of LAS in solenoid field</a:t>
            </a:r>
          </a:p>
          <a:p>
            <a:r>
              <a:rPr lang="en-US" altLang="ja-JP" sz="1800" dirty="0"/>
              <a:t>needs careful RF conditioning</a:t>
            </a:r>
            <a:endParaRPr lang="ja-JP" altLang="en-US" sz="1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2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lang="ja-JP" altLang="en-US" smtClean="0">
                <a:solidFill>
                  <a:prstClr val="white"/>
                </a:solidFill>
              </a:rPr>
              <a:pPr/>
              <a:t>13</a:t>
            </a:fld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" name="コンテンツ プレースホルダー 5" descr="SY_A2_1_-0.602A-SY_A2_2_0.912A-_20150701-114657_orbit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20765"/>
          <a:stretch/>
        </p:blipFill>
        <p:spPr>
          <a:xfrm>
            <a:off x="510545" y="961824"/>
            <a:ext cx="10361613" cy="4746625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9564415" y="54427"/>
            <a:ext cx="248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Kamitani</a:t>
            </a:r>
            <a:r>
              <a:rPr kumimoji="1" lang="en-US" altLang="ja-JP" dirty="0" smtClean="0"/>
              <a:t>, POSIPOL 2015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55531" y="5801567"/>
            <a:ext cx="827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R</a:t>
            </a:r>
            <a:r>
              <a:rPr kumimoji="1" lang="en-US" altLang="ja-JP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eached </a:t>
            </a:r>
            <a:r>
              <a:rPr kumimoji="1" lang="en-US" altLang="ja-JP" sz="2400" b="1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kumimoji="1" lang="en-US" altLang="ja-JP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=0.1 before summer shutdown in this year</a:t>
            </a:r>
            <a:endParaRPr kumimoji="1" lang="ja-JP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7127" y="4236611"/>
            <a:ext cx="183931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+</a:t>
            </a:r>
            <a:r>
              <a:rPr lang="en-US" altLang="ja-JP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0.4nC</a:t>
            </a:r>
            <a:endParaRPr kumimoji="1" lang="ja-JP" altLang="en-US" sz="2400" b="1" baseline="30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9478" y="4236610"/>
            <a:ext cx="11837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e</a:t>
            </a:r>
            <a:r>
              <a:rPr lang="en-US" altLang="ja-JP" sz="2400" b="1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-</a:t>
            </a:r>
            <a:r>
              <a:rPr lang="en-US" altLang="ja-JP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4nC </a:t>
            </a:r>
            <a:endParaRPr kumimoji="1" lang="ja-JP" altLang="en-US" sz="2400" b="1" baseline="30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11260" y="220449"/>
            <a:ext cx="6905296" cy="24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974" y="76569"/>
            <a:ext cx="10515600" cy="111573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Positron intensity achieved in 1 July,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90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29" y="281279"/>
            <a:ext cx="6208305" cy="1363995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Boosting p</a:t>
            </a:r>
            <a:r>
              <a:rPr kumimoji="1" lang="en-US" altLang="ja-JP" sz="4000" dirty="0" smtClean="0"/>
              <a:t>ositron yield and intensity</a:t>
            </a:r>
            <a:endParaRPr kumimoji="1" lang="ja-JP" altLang="en-US" sz="4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6734688" y="2537429"/>
            <a:ext cx="4703770" cy="1867864"/>
            <a:chOff x="7368597" y="969186"/>
            <a:chExt cx="4703770" cy="186786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8597" y="969186"/>
              <a:ext cx="2602740" cy="1867864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10144956" y="1403311"/>
              <a:ext cx="1927411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Under p</a:t>
              </a:r>
              <a:r>
                <a:rPr kumimoji="1" lang="en-US" altLang="ja-JP" dirty="0" smtClean="0"/>
                <a:t>rocessing with magnetic field</a:t>
              </a:r>
              <a:endParaRPr kumimoji="1" lang="ja-JP" altLang="en-US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915110" y="281279"/>
            <a:ext cx="4648854" cy="1965509"/>
            <a:chOff x="7747733" y="2495393"/>
            <a:chExt cx="4648854" cy="196550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7733" y="2495393"/>
              <a:ext cx="2721443" cy="1965509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10469176" y="2936058"/>
              <a:ext cx="1927411" cy="9233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Done with electricity power up</a:t>
              </a:r>
              <a:endParaRPr kumimoji="1"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6917855" y="4619651"/>
            <a:ext cx="4520604" cy="1843040"/>
            <a:chOff x="7545891" y="4619651"/>
            <a:chExt cx="4520604" cy="184304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5891" y="4619651"/>
              <a:ext cx="2718698" cy="1843040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10139084" y="5006807"/>
              <a:ext cx="1927411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Under processing with magnetic field</a:t>
              </a:r>
              <a:endParaRPr lang="ja-JP" altLang="en-US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22325" y="1964945"/>
            <a:ext cx="5194997" cy="3742171"/>
            <a:chOff x="350410" y="1782740"/>
            <a:chExt cx="4702476" cy="3555204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410" y="1782740"/>
              <a:ext cx="4702476" cy="3555204"/>
            </a:xfrm>
            <a:prstGeom prst="rect">
              <a:avLst/>
            </a:prstGeom>
          </p:spPr>
        </p:pic>
        <p:sp>
          <p:nvSpPr>
            <p:cNvPr id="12" name="右矢印 11"/>
            <p:cNvSpPr/>
            <p:nvPr/>
          </p:nvSpPr>
          <p:spPr>
            <a:xfrm>
              <a:off x="1811652" y="4997808"/>
              <a:ext cx="286871" cy="197223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2823135" y="4800585"/>
              <a:ext cx="286871" cy="19722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>
              <a:off x="3802144" y="5114350"/>
              <a:ext cx="286871" cy="19722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599090" y="1860331"/>
            <a:ext cx="2854945" cy="406980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2325" y="6001026"/>
            <a:ext cx="25779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For Phase-I</a:t>
            </a:r>
            <a:endParaRPr kumimoji="1" lang="ja-JP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477836" y="187462"/>
            <a:ext cx="5419874" cy="225153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2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88150" y="215310"/>
            <a:ext cx="8396778" cy="1325563"/>
          </a:xfrm>
        </p:spPr>
        <p:txBody>
          <a:bodyPr/>
          <a:lstStyle/>
          <a:p>
            <a:r>
              <a:rPr kumimoji="1" lang="en-US" altLang="ja-JP" dirty="0" smtClean="0"/>
              <a:t>Target / FC / LAS / Solenoid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8" y="1867397"/>
            <a:ext cx="8419678" cy="2368271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1734207" y="3016468"/>
            <a:ext cx="3090041" cy="7302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938344" y="3132082"/>
            <a:ext cx="3721344" cy="6087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/>
          <p:cNvGrpSpPr/>
          <p:nvPr/>
        </p:nvGrpSpPr>
        <p:grpSpPr>
          <a:xfrm>
            <a:off x="237102" y="4235668"/>
            <a:ext cx="5860065" cy="2282644"/>
            <a:chOff x="226592" y="4340772"/>
            <a:chExt cx="5860065" cy="228264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92" y="4340772"/>
              <a:ext cx="5860065" cy="2282644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120054" y="5755758"/>
              <a:ext cx="180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solidFill>
                    <a:srgbClr val="FFFF00"/>
                  </a:solidFill>
                </a:rPr>
                <a:t>FC &amp; TGT</a:t>
              </a:r>
              <a:endParaRPr kumimoji="1" lang="ja-JP" alt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284795" y="3162521"/>
            <a:ext cx="327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LAS &amp; Solenoid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9659688" y="452411"/>
            <a:ext cx="2341285" cy="3409577"/>
            <a:chOff x="9649178" y="557515"/>
            <a:chExt cx="2341285" cy="340957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8776" y="557515"/>
              <a:ext cx="2271687" cy="3409577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9649178" y="562744"/>
              <a:ext cx="17805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solidFill>
                    <a:srgbClr val="FFFF00"/>
                  </a:solidFill>
                </a:rPr>
                <a:t>Radiation shield</a:t>
              </a:r>
              <a:endParaRPr kumimoji="1" lang="ja-JP" alt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88150" y="2731295"/>
            <a:ext cx="138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00FF"/>
                </a:solidFill>
              </a:rPr>
              <a:t>Beam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66415" y="2640062"/>
            <a:ext cx="180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FC &amp; TGT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266415" y="3310758"/>
            <a:ext cx="924178" cy="1639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6758151" y="1644713"/>
            <a:ext cx="3678621" cy="9953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694527" y="4727688"/>
            <a:ext cx="5213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FC drive current capacity was doubled in summer 2015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FF"/>
                </a:solidFill>
              </a:rPr>
              <a:t>Radiation shield will further increased before phase-I in Jan. 2016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6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48752" y="5229789"/>
            <a:ext cx="5110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Frequent </a:t>
            </a: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gas burst prevents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FC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 </a:t>
            </a:r>
            <a:r>
              <a:rPr lang="en-US" altLang="ja-JP" dirty="0">
                <a:latin typeface="Arial Rounded MT Bold" panose="020F0704030504030204" pitchFamily="34" charset="0"/>
              </a:rPr>
              <a:t>with solenoid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field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from higher current operation </a:t>
            </a:r>
            <a:r>
              <a:rPr lang="en-US" altLang="ja-JP" dirty="0">
                <a:latin typeface="Arial Rounded MT Bold" panose="020F0704030504030204" pitchFamily="34" charset="0"/>
              </a:rPr>
              <a:t>than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half-design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.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676566" y="917369"/>
            <a:ext cx="5291285" cy="4338178"/>
            <a:chOff x="710123" y="1348138"/>
            <a:chExt cx="5291285" cy="433817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23" y="1348138"/>
              <a:ext cx="4854429" cy="4338178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248808" y="4172783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Drive voltage</a:t>
              </a:r>
              <a:endParaRPr kumimoji="1" lang="ja-JP" altLang="en-US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248808" y="2880187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50"/>
                  </a:solidFill>
                  <a:latin typeface="Arial Rounded MT Bold" panose="020F0704030504030204" pitchFamily="34" charset="0"/>
                </a:rPr>
                <a:t>Gas pressure</a:t>
              </a:r>
              <a:endParaRPr kumimoji="1" lang="ja-JP" altLang="en-US" dirty="0">
                <a:solidFill>
                  <a:srgbClr val="00B05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6232634" y="5178439"/>
            <a:ext cx="525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latin typeface="Arial Rounded MT Bold" panose="020F0704030504030204" pitchFamily="34" charset="0"/>
              </a:rPr>
              <a:t>Frequent </a:t>
            </a: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gas burst and </a:t>
            </a:r>
            <a:r>
              <a:rPr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vacuum breakdown </a:t>
            </a: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prevents LAS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in solenoid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field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from higher field operation </a:t>
            </a:r>
            <a:r>
              <a:rPr lang="en-US" altLang="ja-JP" dirty="0">
                <a:latin typeface="Arial Rounded MT Bold" panose="020F0704030504030204" pitchFamily="34" charset="0"/>
              </a:rPr>
              <a:t>than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10 MV/m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.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6407752" y="1162408"/>
            <a:ext cx="5168900" cy="3933777"/>
            <a:chOff x="6418262" y="1298888"/>
            <a:chExt cx="5168900" cy="3933777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262" y="1298888"/>
              <a:ext cx="5168900" cy="3848100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052441" y="2522831"/>
              <a:ext cx="1271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RF power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700344" y="3222938"/>
              <a:ext cx="1271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Pressure 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336220" y="1625750"/>
              <a:ext cx="605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0000FF"/>
                  </a:solidFill>
                </a:rPr>
                <a:t>E</a:t>
              </a:r>
              <a:r>
                <a:rPr lang="en-US" altLang="ja-JP" baseline="-25000" dirty="0" smtClean="0">
                  <a:solidFill>
                    <a:srgbClr val="0000FF"/>
                  </a:solidFill>
                </a:rPr>
                <a:t>S</a:t>
              </a:r>
              <a:endParaRPr kumimoji="1" lang="ja-JP" alt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6800193" y="4880772"/>
              <a:ext cx="381525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8324193" y="4850321"/>
              <a:ext cx="1271150" cy="38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24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 hours</a:t>
              </a:r>
              <a:endParaRPr kumimoji="1" lang="ja-JP" altLang="en-US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974428" y="6153119"/>
            <a:ext cx="621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For both, processing </a:t>
            </a:r>
            <a:r>
              <a:rPr lang="en-US" altLang="ja-JP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is </a:t>
            </a:r>
            <a:r>
              <a:rPr lang="en-US" altLang="ja-JP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kept under </a:t>
            </a:r>
            <a:r>
              <a:rPr lang="en-US" altLang="ja-JP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way.</a:t>
            </a:r>
            <a:endParaRPr lang="ja-JP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107840"/>
            <a:ext cx="10515600" cy="1182059"/>
          </a:xfrm>
        </p:spPr>
        <p:txBody>
          <a:bodyPr/>
          <a:lstStyle/>
          <a:p>
            <a:r>
              <a:rPr lang="en-US" altLang="ja-JP" dirty="0" smtClean="0"/>
              <a:t>Struggling against gas burst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3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5309" y="188451"/>
            <a:ext cx="11719035" cy="108256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Breakdown(?) to be understood and suppress</a:t>
            </a:r>
            <a:endParaRPr kumimoji="1" lang="ja-JP" altLang="en-US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1103403" y="2011635"/>
            <a:ext cx="3967838" cy="4018560"/>
            <a:chOff x="1103403" y="2011635"/>
            <a:chExt cx="3967838" cy="4018560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1135117" y="2011635"/>
              <a:ext cx="3936124" cy="3070849"/>
              <a:chOff x="945931" y="2259365"/>
              <a:chExt cx="3936124" cy="3070849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945931" y="2259365"/>
                <a:ext cx="3663221" cy="3070849"/>
                <a:chOff x="945931" y="2259365"/>
                <a:chExt cx="3663221" cy="3070849"/>
              </a:xfrm>
            </p:grpSpPr>
            <p:grpSp>
              <p:nvGrpSpPr>
                <p:cNvPr id="10" name="グループ化 9"/>
                <p:cNvGrpSpPr/>
                <p:nvPr/>
              </p:nvGrpSpPr>
              <p:grpSpPr>
                <a:xfrm>
                  <a:off x="1024393" y="2845051"/>
                  <a:ext cx="3584759" cy="2485163"/>
                  <a:chOff x="1024393" y="2845051"/>
                  <a:chExt cx="3584759" cy="2485163"/>
                </a:xfrm>
              </p:grpSpPr>
              <p:pic>
                <p:nvPicPr>
                  <p:cNvPr id="5" name="図 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024393" y="2845051"/>
                    <a:ext cx="3584759" cy="2255716"/>
                  </a:xfrm>
                  <a:prstGeom prst="rect">
                    <a:avLst/>
                  </a:prstGeom>
                </p:spPr>
              </p:pic>
              <p:grpSp>
                <p:nvGrpSpPr>
                  <p:cNvPr id="9" name="グループ化 8"/>
                  <p:cNvGrpSpPr/>
                  <p:nvPr/>
                </p:nvGrpSpPr>
                <p:grpSpPr>
                  <a:xfrm>
                    <a:off x="1198179" y="4960882"/>
                    <a:ext cx="2627586" cy="369332"/>
                    <a:chOff x="1198179" y="4960882"/>
                    <a:chExt cx="2627586" cy="369332"/>
                  </a:xfrm>
                </p:grpSpPr>
                <p:cxnSp>
                  <p:nvCxnSpPr>
                    <p:cNvPr id="7" name="直線矢印コネクタ 6"/>
                    <p:cNvCxnSpPr/>
                    <p:nvPr/>
                  </p:nvCxnSpPr>
                  <p:spPr>
                    <a:xfrm>
                      <a:off x="1198179" y="4960882"/>
                      <a:ext cx="2627586" cy="0"/>
                    </a:xfrm>
                    <a:prstGeom prst="straightConnector1">
                      <a:avLst/>
                    </a:prstGeom>
                    <a:ln w="38100">
                      <a:headEnd type="triangl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" name="テキスト ボックス 7"/>
                    <p:cNvSpPr txBox="1"/>
                    <p:nvPr/>
                  </p:nvSpPr>
                  <p:spPr>
                    <a:xfrm>
                      <a:off x="1713187" y="4960882"/>
                      <a:ext cx="176573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A few </a:t>
                      </a:r>
                      <a:r>
                        <a:rPr kumimoji="1" lang="en-US" altLang="ja-JP" dirty="0" err="1" smtClean="0"/>
                        <a:t>microsec</a:t>
                      </a:r>
                      <a:endParaRPr kumimoji="1" lang="ja-JP" altLang="en-US" dirty="0"/>
                    </a:p>
                  </p:txBody>
                </p:sp>
              </p:grpSp>
            </p:grp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945931" y="2259365"/>
                  <a:ext cx="280626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Arial Rounded MT Bold" panose="020F0704030504030204" pitchFamily="34" charset="0"/>
                    </a:rPr>
                    <a:t>FC current pulse</a:t>
                  </a:r>
                  <a:endParaRPr kumimoji="1" lang="ja-JP" altLang="en-US" sz="2000" dirty="0">
                    <a:latin typeface="Arial Rounded MT Bold" panose="020F0704030504030204" pitchFamily="34" charset="0"/>
                  </a:endParaRPr>
                </a:p>
              </p:txBody>
            </p:sp>
          </p:grpSp>
          <p:cxnSp>
            <p:nvCxnSpPr>
              <p:cNvPr id="14" name="直線矢印コネクタ 13"/>
              <p:cNvCxnSpPr/>
              <p:nvPr/>
            </p:nvCxnSpPr>
            <p:spPr>
              <a:xfrm flipH="1">
                <a:off x="3069021" y="2648607"/>
                <a:ext cx="998482" cy="113511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14"/>
              <p:cNvSpPr txBox="1"/>
              <p:nvPr/>
            </p:nvSpPr>
            <p:spPr>
              <a:xfrm>
                <a:off x="3568262" y="2269320"/>
                <a:ext cx="1313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Normal</a:t>
                </a:r>
                <a:endParaRPr kumimoji="1" lang="ja-JP" altLang="en-US" dirty="0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755228" y="4362103"/>
                <a:ext cx="1313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Abn</a:t>
                </a:r>
                <a:r>
                  <a:rPr kumimoji="1" lang="en-US" altLang="ja-JP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ormal</a:t>
                </a:r>
                <a:endParaRPr kumimoji="1" lang="ja-JP" altLang="en-US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cxnSp>
            <p:nvCxnSpPr>
              <p:cNvPr id="17" name="直線矢印コネクタ 16"/>
              <p:cNvCxnSpPr/>
              <p:nvPr/>
            </p:nvCxnSpPr>
            <p:spPr>
              <a:xfrm flipV="1">
                <a:off x="2511972" y="4086341"/>
                <a:ext cx="662152" cy="42170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テキスト ボックス 20"/>
            <p:cNvSpPr txBox="1"/>
            <p:nvPr/>
          </p:nvSpPr>
          <p:spPr>
            <a:xfrm>
              <a:off x="1103403" y="5383864"/>
              <a:ext cx="3857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Trailing half was reduced, showing reduction of inductance.</a:t>
              </a:r>
              <a:endParaRPr kumimoji="1" lang="ja-JP" altLang="en-US" dirty="0">
                <a:solidFill>
                  <a:srgbClr val="0000FF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920124" y="1320871"/>
            <a:ext cx="5536150" cy="4993121"/>
            <a:chOff x="5920124" y="1320871"/>
            <a:chExt cx="5536150" cy="4993121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5920124" y="1712825"/>
              <a:ext cx="5224698" cy="3369659"/>
              <a:chOff x="5920124" y="1712825"/>
              <a:chExt cx="5224698" cy="3369659"/>
            </a:xfrm>
          </p:grpSpPr>
          <p:grpSp>
            <p:nvGrpSpPr>
              <p:cNvPr id="27" name="グループ化 26"/>
              <p:cNvGrpSpPr/>
              <p:nvPr/>
            </p:nvGrpSpPr>
            <p:grpSpPr>
              <a:xfrm>
                <a:off x="5920124" y="1712825"/>
                <a:ext cx="2701981" cy="3369659"/>
                <a:chOff x="5920124" y="1712825"/>
                <a:chExt cx="2701981" cy="3369659"/>
              </a:xfrm>
            </p:grpSpPr>
            <p:pic>
              <p:nvPicPr>
                <p:cNvPr id="3" name="図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0124" y="1871241"/>
                  <a:ext cx="2457512" cy="2845539"/>
                </a:xfrm>
                <a:prstGeom prst="rect">
                  <a:avLst/>
                </a:prstGeom>
              </p:spPr>
            </p:pic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996891" y="1712825"/>
                  <a:ext cx="15029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0000CC"/>
                      </a:solidFill>
                      <a:latin typeface="Arial Rounded MT Bold" panose="020F0704030504030204" pitchFamily="34" charset="0"/>
                    </a:rPr>
                    <a:t>RF Input</a:t>
                  </a:r>
                  <a:endParaRPr kumimoji="1" lang="ja-JP" altLang="en-US" dirty="0">
                    <a:solidFill>
                      <a:srgbClr val="0000CC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6880665" y="2353675"/>
                  <a:ext cx="1741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00CCFF"/>
                      </a:solidFill>
                      <a:latin typeface="Arial Rounded MT Bold" panose="020F0704030504030204" pitchFamily="34" charset="0"/>
                    </a:rPr>
                    <a:t>RF reflected</a:t>
                  </a:r>
                  <a:endParaRPr kumimoji="1" lang="ja-JP" altLang="en-US" dirty="0">
                    <a:solidFill>
                      <a:srgbClr val="00CCFF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6580030" y="3029238"/>
                  <a:ext cx="19532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00FF"/>
                      </a:solidFill>
                      <a:latin typeface="Arial Rounded MT Bold" panose="020F0704030504030204" pitchFamily="34" charset="0"/>
                    </a:rPr>
                    <a:t>RF transmitted</a:t>
                  </a:r>
                  <a:endParaRPr kumimoji="1" lang="ja-JP" altLang="en-US" dirty="0">
                    <a:solidFill>
                      <a:srgbClr val="FF00FF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6521327" y="4713152"/>
                  <a:ext cx="19532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Arial Rounded MT Bold" panose="020F0704030504030204" pitchFamily="34" charset="0"/>
                    </a:rPr>
                    <a:t>Normal pulse</a:t>
                  </a:r>
                  <a:endParaRPr kumimoji="1" lang="ja-JP" altLang="en-US" dirty="0"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28" name="グループ化 27"/>
              <p:cNvGrpSpPr/>
              <p:nvPr/>
            </p:nvGrpSpPr>
            <p:grpSpPr>
              <a:xfrm>
                <a:off x="8689011" y="1826969"/>
                <a:ext cx="2455811" cy="3255515"/>
                <a:chOff x="8689011" y="1826969"/>
                <a:chExt cx="2455811" cy="3255515"/>
              </a:xfrm>
            </p:grpSpPr>
            <p:pic>
              <p:nvPicPr>
                <p:cNvPr id="4" name="図 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9011" y="1826969"/>
                  <a:ext cx="2455811" cy="2867361"/>
                </a:xfrm>
                <a:prstGeom prst="rect">
                  <a:avLst/>
                </a:prstGeom>
              </p:spPr>
            </p:pic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9175531" y="4713152"/>
                  <a:ext cx="19532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Arial Rounded MT Bold" panose="020F0704030504030204" pitchFamily="34" charset="0"/>
                    </a:rPr>
                    <a:t>Abnormal pulse</a:t>
                  </a:r>
                  <a:endParaRPr kumimoji="1" lang="ja-JP" altLang="en-US" dirty="0">
                    <a:latin typeface="Arial Rounded MT Bold" panose="020F0704030504030204" pitchFamily="34" charset="0"/>
                  </a:endParaRPr>
                </a:p>
              </p:txBody>
            </p:sp>
          </p:grpSp>
        </p:grpSp>
        <p:sp>
          <p:nvSpPr>
            <p:cNvPr id="30" name="テキスト ボックス 29"/>
            <p:cNvSpPr txBox="1"/>
            <p:nvPr/>
          </p:nvSpPr>
          <p:spPr>
            <a:xfrm>
              <a:off x="6267197" y="5390662"/>
              <a:ext cx="51890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RF power was reflected back to klystron and interrupting transmission through accelerator tube.</a:t>
              </a:r>
              <a:endParaRPr kumimoji="1" lang="ja-JP" altLang="en-US" dirty="0">
                <a:solidFill>
                  <a:srgbClr val="0000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104993" y="1320871"/>
              <a:ext cx="2837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Arial Rounded MT Bold" panose="020F0704030504030204" pitchFamily="34" charset="0"/>
                </a:rPr>
                <a:t>RF power for LAS</a:t>
              </a:r>
              <a:endParaRPr kumimoji="1" lang="ja-JP" altLang="en-US" sz="20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6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9312"/>
            <a:ext cx="10515600" cy="938596"/>
          </a:xfrm>
        </p:spPr>
        <p:txBody>
          <a:bodyPr/>
          <a:lstStyle/>
          <a:p>
            <a:r>
              <a:rPr kumimoji="1" lang="en-US" altLang="ja-JP" dirty="0" smtClean="0"/>
              <a:t>Further development on FC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6300" y="5062619"/>
            <a:ext cx="10439400" cy="93859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Replacement of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TGT</a:t>
            </a:r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+FC is under consideration for phase-I.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Complete exchange mechanism of the TGT + FC + LAS may be in hand before Phase-II.  </a:t>
            </a:r>
            <a:endParaRPr kumimoji="1" lang="en-US" altLang="ja-JP" dirty="0" smtClean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338" y="1279963"/>
            <a:ext cx="4182217" cy="370005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0" y="1279963"/>
            <a:ext cx="5321300" cy="3530600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3079531" y="2984938"/>
            <a:ext cx="336331" cy="9564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3037490" y="2406869"/>
            <a:ext cx="914400" cy="662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8400" y="4006639"/>
            <a:ext cx="114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TGT+FC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 flipH="1">
            <a:off x="4124544" y="2516066"/>
            <a:ext cx="294290" cy="443757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5397828" y="1418897"/>
            <a:ext cx="435413" cy="6306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852785" y="1418896"/>
            <a:ext cx="3270194" cy="674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140326" y="1006886"/>
            <a:ext cx="180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FC chamber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5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988545"/>
          </a:xfrm>
        </p:spPr>
        <p:txBody>
          <a:bodyPr/>
          <a:lstStyle/>
          <a:p>
            <a:r>
              <a:rPr kumimoji="1" lang="en-US" altLang="ja-JP" dirty="0" smtClean="0"/>
              <a:t>Positron at present and near future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990600" y="1251883"/>
            <a:ext cx="9838765" cy="476343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Positron </a:t>
            </a:r>
            <a:r>
              <a:rPr kumimoji="1" lang="en-US" altLang="ja-JP" dirty="0" smtClean="0">
                <a:solidFill>
                  <a:srgbClr val="0000FF"/>
                </a:solidFill>
              </a:rPr>
              <a:t>yield of 10% </a:t>
            </a:r>
            <a:r>
              <a:rPr kumimoji="1" lang="en-US" altLang="ja-JP" dirty="0" smtClean="0"/>
              <a:t>of drive electron was established.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Higher-charge drive electron </a:t>
            </a:r>
            <a:r>
              <a:rPr lang="en-US" altLang="ja-JP" dirty="0" smtClean="0"/>
              <a:t>makes more positrons.</a:t>
            </a:r>
          </a:p>
          <a:p>
            <a:r>
              <a:rPr lang="en-US" altLang="ja-JP" dirty="0" smtClean="0"/>
              <a:t>High voltage c</a:t>
            </a:r>
            <a:r>
              <a:rPr kumimoji="1" lang="en-US" altLang="ja-JP" dirty="0" smtClean="0"/>
              <a:t>abling and other peripheries are approaching to their final ones.</a:t>
            </a:r>
          </a:p>
          <a:p>
            <a:r>
              <a:rPr lang="en-US" altLang="ja-JP" dirty="0" smtClean="0"/>
              <a:t>Frequent</a:t>
            </a:r>
            <a:r>
              <a:rPr lang="en-US" altLang="ja-JP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gas burst </a:t>
            </a:r>
            <a:r>
              <a:rPr lang="en-US" altLang="ja-JP" dirty="0" smtClean="0"/>
              <a:t>is observed especially with solenoid magnetic field at more than 6kA current for FC.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Processing is a bit slow </a:t>
            </a:r>
            <a:r>
              <a:rPr kumimoji="1" lang="en-US" altLang="ja-JP" dirty="0" smtClean="0"/>
              <a:t>and we need to understand what is happening to overcome this phenomenon and operate at design current.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LAS (Large-aperture S-band) </a:t>
            </a:r>
            <a:r>
              <a:rPr lang="en-US" altLang="ja-JP" dirty="0" smtClean="0"/>
              <a:t>accelerator</a:t>
            </a:r>
            <a:r>
              <a:rPr lang="en-US" altLang="ja-JP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/>
              <a:t>tubes are also subject to </a:t>
            </a:r>
            <a:r>
              <a:rPr lang="en-US" altLang="ja-JP" dirty="0" smtClean="0">
                <a:solidFill>
                  <a:srgbClr val="FF0000"/>
                </a:solidFill>
              </a:rPr>
              <a:t>gas burst </a:t>
            </a:r>
            <a:r>
              <a:rPr lang="en-US" altLang="ja-JP" dirty="0" smtClean="0"/>
              <a:t>and sometimes with </a:t>
            </a:r>
            <a:r>
              <a:rPr lang="en-US" altLang="ja-JP" dirty="0" smtClean="0">
                <a:solidFill>
                  <a:srgbClr val="FF0000"/>
                </a:solidFill>
              </a:rPr>
              <a:t>RF breakdown</a:t>
            </a:r>
            <a:r>
              <a:rPr lang="en-US" altLang="ja-JP" dirty="0" smtClean="0"/>
              <a:t>. </a:t>
            </a:r>
            <a:r>
              <a:rPr lang="en-US" altLang="ja-JP" dirty="0" smtClean="0">
                <a:solidFill>
                  <a:srgbClr val="0000FF"/>
                </a:solidFill>
              </a:rPr>
              <a:t>More conditioning </a:t>
            </a:r>
            <a:r>
              <a:rPr lang="en-US" altLang="ja-JP" dirty="0" smtClean="0"/>
              <a:t>time is needed to reach the full accelerator field with SLED.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Exchange mechanism </a:t>
            </a:r>
            <a:r>
              <a:rPr kumimoji="1" lang="en-US" altLang="ja-JP" dirty="0" smtClean="0"/>
              <a:t>of target and FC was designed.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Exchange mechanism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fully replacing FC system is underway for final phase. This makes possible to replace any of the TGT/FC/LAS/Solenoid hard wares.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5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7035" y="2160494"/>
            <a:ext cx="6803903" cy="3620196"/>
          </a:xfrm>
        </p:spPr>
        <p:txBody>
          <a:bodyPr/>
          <a:lstStyle/>
          <a:p>
            <a:r>
              <a:rPr lang="en-US" altLang="ja-JP" dirty="0" smtClean="0">
                <a:latin typeface="Arial Rounded MT Bold" panose="020F0704030504030204" pitchFamily="34" charset="0"/>
              </a:rPr>
              <a:t>Beam r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equirement </a:t>
            </a:r>
          </a:p>
          <a:p>
            <a:r>
              <a:rPr lang="en-US" altLang="ja-JP" dirty="0" smtClean="0">
                <a:latin typeface="Arial Rounded MT Bold" panose="020F0704030504030204" pitchFamily="34" charset="0"/>
              </a:rPr>
              <a:t>Schedule and upgrade scenario</a:t>
            </a:r>
          </a:p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Positron status and near future plan</a:t>
            </a:r>
          </a:p>
          <a:p>
            <a:r>
              <a:rPr lang="en-US" altLang="ja-JP" dirty="0" smtClean="0">
                <a:latin typeface="Arial Rounded MT Bold" panose="020F0704030504030204" pitchFamily="34" charset="0"/>
              </a:rPr>
              <a:t>Emittance related issues</a:t>
            </a:r>
          </a:p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Conclusion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4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5340" y="242047"/>
            <a:ext cx="7969625" cy="1030253"/>
          </a:xfrm>
        </p:spPr>
        <p:txBody>
          <a:bodyPr/>
          <a:lstStyle/>
          <a:p>
            <a:r>
              <a:rPr kumimoji="1" lang="en-US" altLang="ja-JP" dirty="0" smtClean="0"/>
              <a:t>Collimation for phase-I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9015" y="1492469"/>
            <a:ext cx="5814848" cy="4643712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 set of three collimators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were prepared </a:t>
            </a:r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for cutting beam tail for DR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injection at the end of sector 1.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These can be used for cutting positron b</a:t>
            </a:r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eam tail for Phase-I without DR.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Additional s</a:t>
            </a:r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hield is being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prepared.</a:t>
            </a:r>
            <a:endParaRPr kumimoji="1" lang="ja-JP" altLang="en-US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49" y="1729844"/>
            <a:ext cx="5180017" cy="3882679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5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593" y="378372"/>
            <a:ext cx="11813628" cy="1008994"/>
          </a:xfrm>
          <a:solidFill>
            <a:srgbClr val="92D050"/>
          </a:solidFill>
        </p:spPr>
        <p:txBody>
          <a:bodyPr/>
          <a:lstStyle/>
          <a:p>
            <a:r>
              <a:rPr kumimoji="1" lang="en-US" altLang="ja-JP" dirty="0" smtClean="0"/>
              <a:t>Emittance issue for phase-II and beyond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Arial Rounded MT Bold" panose="020F0704030504030204" pitchFamily="34" charset="0"/>
              </a:rPr>
              <a:t>Hard wares aligned on a girder by measuring positon by </a:t>
            </a:r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laser tracker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Arial Rounded MT Bold" panose="020F0704030504030204" pitchFamily="34" charset="0"/>
              </a:rPr>
              <a:t>Girder are aligned by using </a:t>
            </a:r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laser PD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referred to laser light passage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Arial Rounded MT Bold" panose="020F0704030504030204" pitchFamily="34" charset="0"/>
              </a:rPr>
              <a:t>Hard ware alignment are to be smoothly improved by measuring with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laser tracker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Beam evaluation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and evaluation to be integrated in the alignment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Arial Rounded MT Bold" panose="020F0704030504030204" pitchFamily="34" charset="0"/>
              </a:rPr>
              <a:t>Suppression of emittance growth due to the </a:t>
            </a:r>
            <a:r>
              <a:rPr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floor movemen</a:t>
            </a:r>
            <a:r>
              <a:rPr lang="en-US" altLang="ja-JP" dirty="0" smtClean="0">
                <a:latin typeface="Arial Rounded MT Bold" panose="020F0704030504030204" pitchFamily="34" charset="0"/>
              </a:rPr>
              <a:t>t</a:t>
            </a:r>
            <a:endParaRPr kumimoji="1" lang="en-US" altLang="ja-JP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4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765531" y="1112566"/>
            <a:ext cx="8660939" cy="2168079"/>
            <a:chOff x="179512" y="2554211"/>
            <a:chExt cx="9143999" cy="2289002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79512" y="2554211"/>
              <a:ext cx="9143999" cy="2157538"/>
              <a:chOff x="0" y="2554211"/>
              <a:chExt cx="9143999" cy="2157538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0" y="2554211"/>
                <a:ext cx="9143999" cy="2157538"/>
                <a:chOff x="0" y="2554211"/>
                <a:chExt cx="9143999" cy="2157538"/>
              </a:xfrm>
            </p:grpSpPr>
            <p:pic>
              <p:nvPicPr>
                <p:cNvPr id="17" name="Picture 2" descr="C:\Users\higo\2013\SuperKEKB\MAC Review\Linac layout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0" y="2554211"/>
                  <a:ext cx="9094202" cy="2157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756181" y="3429000"/>
                  <a:ext cx="792089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A</a:t>
                  </a:r>
                  <a:endParaRPr lang="ja-JP" altLang="en-US" sz="2400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848979" y="3428998"/>
                  <a:ext cx="792089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B</a:t>
                  </a:r>
                  <a:endParaRPr lang="ja-JP" altLang="en-US" sz="2400" dirty="0"/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2073115" y="3991605"/>
                  <a:ext cx="792089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1</a:t>
                  </a:r>
                  <a:endParaRPr lang="ja-JP" altLang="en-US" sz="2400" dirty="0"/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961754" y="3993305"/>
                  <a:ext cx="792089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C</a:t>
                  </a:r>
                  <a:endParaRPr lang="ja-JP" altLang="en-US" sz="2400" dirty="0"/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3225243" y="3989905"/>
                  <a:ext cx="792089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2</a:t>
                  </a:r>
                  <a:endParaRPr lang="ja-JP" altLang="en-US" sz="2400" dirty="0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4593395" y="4009104"/>
                  <a:ext cx="792089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3</a:t>
                  </a:r>
                  <a:endParaRPr lang="ja-JP" altLang="en-US" sz="2400" dirty="0"/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684804" y="3990146"/>
                  <a:ext cx="792089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4</a:t>
                  </a:r>
                  <a:endParaRPr lang="ja-JP" altLang="en-US" sz="2400" dirty="0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6732240" y="3975447"/>
                  <a:ext cx="792089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5</a:t>
                  </a:r>
                  <a:endParaRPr lang="ja-JP" altLang="en-US" sz="2400" dirty="0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 rot="16200000">
                  <a:off x="-251175" y="3682124"/>
                  <a:ext cx="1006805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J-ARC</a:t>
                  </a:r>
                  <a:endParaRPr lang="ja-JP" altLang="en-US" sz="2400" dirty="0"/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8137194" y="3531640"/>
                  <a:ext cx="1006805" cy="487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>
                      <a:solidFill>
                        <a:srgbClr val="0000FF"/>
                      </a:solidFill>
                    </a:rPr>
                    <a:t>Rings</a:t>
                  </a:r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12" name="直線コネクタ 11"/>
              <p:cNvCxnSpPr/>
              <p:nvPr/>
            </p:nvCxnSpPr>
            <p:spPr>
              <a:xfrm flipH="1">
                <a:off x="618662" y="3781168"/>
                <a:ext cx="1778549" cy="787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H="1" flipV="1">
                <a:off x="629562" y="3989905"/>
                <a:ext cx="6966774" cy="340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グループ化 13"/>
              <p:cNvGrpSpPr/>
              <p:nvPr/>
            </p:nvGrpSpPr>
            <p:grpSpPr>
              <a:xfrm flipH="1">
                <a:off x="519113" y="3786658"/>
                <a:ext cx="184515" cy="200865"/>
                <a:chOff x="467544" y="2745430"/>
                <a:chExt cx="914400" cy="923354"/>
              </a:xfrm>
            </p:grpSpPr>
            <p:sp>
              <p:nvSpPr>
                <p:cNvPr id="15" name="円弧 14"/>
                <p:cNvSpPr/>
                <p:nvPr/>
              </p:nvSpPr>
              <p:spPr>
                <a:xfrm>
                  <a:off x="467544" y="2754384"/>
                  <a:ext cx="914400" cy="914400"/>
                </a:xfrm>
                <a:prstGeom prst="arc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  <p:sp>
              <p:nvSpPr>
                <p:cNvPr id="16" name="円弧 15"/>
                <p:cNvSpPr/>
                <p:nvPr/>
              </p:nvSpPr>
              <p:spPr>
                <a:xfrm flipV="1">
                  <a:off x="467544" y="2745430"/>
                  <a:ext cx="914400" cy="914400"/>
                </a:xfrm>
                <a:prstGeom prst="arc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</p:grpSp>
        </p:grpSp>
        <p:sp>
          <p:nvSpPr>
            <p:cNvPr id="6" name="右矢印 5"/>
            <p:cNvSpPr/>
            <p:nvPr/>
          </p:nvSpPr>
          <p:spPr>
            <a:xfrm>
              <a:off x="8063880" y="3886116"/>
              <a:ext cx="568744" cy="190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815408" y="4355799"/>
              <a:ext cx="1260140" cy="48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</a:rPr>
                <a:t>500m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01816" y="3074269"/>
              <a:ext cx="1260140" cy="48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</a:rPr>
                <a:t>120m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H="1" flipV="1">
              <a:off x="809074" y="4540465"/>
              <a:ext cx="3101288" cy="42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4823520" y="4524332"/>
              <a:ext cx="2952328" cy="322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061" y="3371826"/>
            <a:ext cx="2840319" cy="30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6522650" y="5063830"/>
            <a:ext cx="2919218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ja-JP" sz="2400" b="1" u="sng" dirty="0">
                <a:solidFill>
                  <a:srgbClr val="0000FF"/>
                </a:solidFill>
              </a:rPr>
              <a:t>Requirement</a:t>
            </a:r>
          </a:p>
          <a:p>
            <a:pPr algn="ctr"/>
            <a:r>
              <a:rPr lang="en-GB" altLang="ja-JP" sz="2400" dirty="0">
                <a:solidFill>
                  <a:srgbClr val="0000FF"/>
                </a:solidFill>
              </a:rPr>
              <a:t>Local  </a:t>
            </a:r>
            <a:r>
              <a:rPr lang="en-GB" altLang="ja-JP" sz="2400" b="1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GB" altLang="ja-JP" sz="2400" dirty="0">
                <a:solidFill>
                  <a:srgbClr val="0000FF"/>
                </a:solidFill>
              </a:rPr>
              <a:t> &lt; 0.1mm </a:t>
            </a:r>
          </a:p>
          <a:p>
            <a:pPr algn="ctr"/>
            <a:r>
              <a:rPr lang="en-GB" altLang="ja-JP" sz="2400" dirty="0">
                <a:solidFill>
                  <a:srgbClr val="0000FF"/>
                </a:solidFill>
              </a:rPr>
              <a:t>Global  </a:t>
            </a:r>
            <a:r>
              <a:rPr lang="en-GB" altLang="ja-JP" sz="2400" b="1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GB" altLang="ja-JP" sz="2400" dirty="0">
                <a:solidFill>
                  <a:srgbClr val="0000FF"/>
                </a:solidFill>
              </a:rPr>
              <a:t> &lt; 0.3mm 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81285" y="3651470"/>
            <a:ext cx="49631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  <a:defRPr/>
            </a:pPr>
            <a:r>
              <a:rPr lang="en-US" altLang="ja-JP" dirty="0">
                <a:solidFill>
                  <a:srgbClr val="0000FF"/>
                </a:solidFill>
                <a:latin typeface="Symbol" panose="05050102010706020507" pitchFamily="18" charset="2"/>
                <a:cs typeface="Times New Roman"/>
              </a:rPr>
              <a:t>s</a:t>
            </a:r>
            <a:r>
              <a:rPr lang="en-US" altLang="ja-JP" dirty="0">
                <a:solidFill>
                  <a:srgbClr val="0000FF"/>
                </a:solidFill>
                <a:cs typeface="Times New Roman"/>
              </a:rPr>
              <a:t> &lt; 0.1 mm: </a:t>
            </a:r>
            <a:r>
              <a:rPr lang="en-US" altLang="ja-JP" dirty="0" err="1">
                <a:solidFill>
                  <a:srgbClr val="0000FF"/>
                </a:solidFill>
                <a:latin typeface="Symbol" pitchFamily="18" charset="2"/>
                <a:cs typeface="Times New Roman"/>
              </a:rPr>
              <a:t>bge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 20 </a:t>
            </a:r>
            <a:r>
              <a:rPr lang="en-US" altLang="ja-JP" dirty="0" err="1">
                <a:solidFill>
                  <a:srgbClr val="0000FF"/>
                </a:solidFill>
                <a:cs typeface="Times New Roman"/>
              </a:rPr>
              <a:t>mm·mrad</a:t>
            </a:r>
            <a:r>
              <a:rPr lang="en-US" altLang="ja-JP" dirty="0">
                <a:solidFill>
                  <a:srgbClr val="0000FF"/>
                </a:solidFill>
                <a:cs typeface="Times New Roman"/>
              </a:rPr>
              <a:t> is almost satisfied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lvl="1" defTabSz="457200">
              <a:spcBef>
                <a:spcPct val="20000"/>
              </a:spcBef>
              <a:defRPr/>
            </a:pPr>
            <a:r>
              <a:rPr lang="en-US" altLang="ja-JP" dirty="0">
                <a:solidFill>
                  <a:srgbClr val="0000FF"/>
                </a:solidFill>
                <a:latin typeface="Symbol" pitchFamily="18" charset="2"/>
                <a:ea typeface="ＭＳ Ｐゴシック" charset="-128"/>
                <a:cs typeface="Times New Roman"/>
              </a:rPr>
              <a:t>s &gt;</a:t>
            </a:r>
            <a:r>
              <a:rPr lang="en-US" altLang="ja-JP" dirty="0">
                <a:solidFill>
                  <a:srgbClr val="0000FF"/>
                </a:solidFill>
                <a:ea typeface="ＭＳ Ｐゴシック" charset="-128"/>
                <a:cs typeface="Times New Roman"/>
              </a:rPr>
              <a:t> 0.1 mm: emittance preservation is required by some methods.</a:t>
            </a:r>
            <a:endParaRPr lang="en-US" altLang="ja-JP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ja-JP" altLang="en-US" dirty="0"/>
          </a:p>
        </p:txBody>
      </p:sp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1853369" y="29823"/>
            <a:ext cx="7886700" cy="863600"/>
          </a:xfrm>
        </p:spPr>
        <p:txBody>
          <a:bodyPr/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Alignment Requirement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77061" y="6197009"/>
            <a:ext cx="120379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H. Sugimoto</a:t>
            </a:r>
            <a:endParaRPr lang="ja-JP" altLang="en-US" sz="16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2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400" y="0"/>
            <a:ext cx="6637256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Laser PD system as a reference to align girders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72442" y="1562393"/>
            <a:ext cx="3748623" cy="4367945"/>
            <a:chOff x="1162398" y="1612270"/>
            <a:chExt cx="3748623" cy="4367945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162398" y="1612270"/>
              <a:ext cx="3072586" cy="4367945"/>
              <a:chOff x="900536" y="1645520"/>
              <a:chExt cx="3072586" cy="4367945"/>
            </a:xfrm>
          </p:grpSpPr>
          <p:sp>
            <p:nvSpPr>
              <p:cNvPr id="30" name="テキスト ボックス 29"/>
              <p:cNvSpPr txBox="1"/>
              <p:nvPr/>
            </p:nvSpPr>
            <p:spPr>
              <a:xfrm>
                <a:off x="1631774" y="5644133"/>
                <a:ext cx="2116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Manual ON/OFF</a:t>
                </a:r>
                <a:endParaRPr lang="ja-JP" altLang="en-US" dirty="0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32" name="Picture 7" descr="C:\Users\higo\Documents\2015\SuperKEKB\Review\KEKB Review\Higo Alignment\Copied pictures for presentaion use (to be deleted)\諏訪田　500m　スポット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36" y="2036693"/>
                <a:ext cx="3072586" cy="1222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グループ化 2"/>
              <p:cNvGrpSpPr/>
              <p:nvPr/>
            </p:nvGrpSpPr>
            <p:grpSpPr>
              <a:xfrm>
                <a:off x="900536" y="3476561"/>
                <a:ext cx="1946031" cy="2013661"/>
                <a:chOff x="4789955" y="1608625"/>
                <a:chExt cx="1946031" cy="2013661"/>
              </a:xfrm>
            </p:grpSpPr>
            <p:pic>
              <p:nvPicPr>
                <p:cNvPr id="33" name="図 15" descr="IMG_0090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9956" y="1608625"/>
                  <a:ext cx="1839184" cy="1379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正方形/長方形 33"/>
                <p:cNvSpPr/>
                <p:nvPr/>
              </p:nvSpPr>
              <p:spPr>
                <a:xfrm>
                  <a:off x="4789955" y="3079362"/>
                  <a:ext cx="1946031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ja-JP" sz="1600" dirty="0">
                      <a:solidFill>
                        <a:schemeClr val="tx1"/>
                      </a:solidFill>
                      <a:latin typeface="Times" charset="0"/>
                      <a:ea typeface="Osaka" charset="0"/>
                      <a:cs typeface="Osaka" charset="0"/>
                    </a:rPr>
                    <a:t>4-segmented silicon PD (dia.=10mm)</a:t>
                  </a:r>
                  <a:endParaRPr lang="ja-JP" altLang="en-US" sz="1600" dirty="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endParaRPr>
                </a:p>
              </p:txBody>
            </p:sp>
          </p:grpSp>
          <p:sp>
            <p:nvSpPr>
              <p:cNvPr id="16" name="テキスト ボックス 15"/>
              <p:cNvSpPr txBox="1"/>
              <p:nvPr/>
            </p:nvSpPr>
            <p:spPr>
              <a:xfrm>
                <a:off x="1432981" y="1645520"/>
                <a:ext cx="2116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00FF"/>
                    </a:solidFill>
                    <a:latin typeface="Arial Rounded MT Bold" panose="020F0704030504030204" pitchFamily="34" charset="0"/>
                  </a:rPr>
                  <a:t>500m laser line</a:t>
                </a:r>
                <a:endParaRPr lang="ja-JP" altLang="en-US" dirty="0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429" y="3372542"/>
              <a:ext cx="1802592" cy="2084430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4614604" y="1627307"/>
            <a:ext cx="2458399" cy="4718530"/>
            <a:chOff x="4795651" y="1690688"/>
            <a:chExt cx="2458399" cy="471853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83485" y="2451012"/>
              <a:ext cx="3682733" cy="2162085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4795651" y="5485888"/>
              <a:ext cx="24583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Automatic  ON/OFF</a:t>
              </a:r>
            </a:p>
            <a:p>
              <a:pPr algn="ctr"/>
              <a:r>
                <a:rPr lang="en-US" altLang="ja-JP" dirty="0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Linear type</a:t>
              </a:r>
            </a:p>
            <a:p>
              <a:pPr algn="ctr"/>
              <a:r>
                <a:rPr lang="en-US" altLang="ja-JP" dirty="0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2+8 installed now</a:t>
              </a:r>
              <a:endParaRPr lang="ja-JP" altLang="en-US" dirty="0">
                <a:solidFill>
                  <a:srgbClr val="0000FF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759068" y="377578"/>
            <a:ext cx="3594732" cy="5890173"/>
            <a:chOff x="7928698" y="769905"/>
            <a:chExt cx="3594732" cy="5890173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689" y="769905"/>
              <a:ext cx="2733663" cy="2552759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8088145" y="5459749"/>
              <a:ext cx="34352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Foresee more installation considering pendulum type and/or present type as candidate</a:t>
              </a:r>
              <a:endParaRPr lang="ja-JP" altLang="en-US" dirty="0">
                <a:solidFill>
                  <a:srgbClr val="0000FF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98" y="3055968"/>
              <a:ext cx="2897447" cy="2351127"/>
            </a:xfrm>
            <a:prstGeom prst="rect">
              <a:avLst/>
            </a:prstGeom>
          </p:spPr>
        </p:pic>
      </p:grp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4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16685" y="-111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Laser PD measurement</a:t>
            </a:r>
            <a:br>
              <a:rPr kumimoji="1" lang="en-US" altLang="ja-JP" sz="4000" dirty="0" smtClean="0"/>
            </a:br>
            <a:r>
              <a:rPr lang="en-US" altLang="ja-JP" sz="4000" dirty="0"/>
              <a:t>M</a:t>
            </a:r>
            <a:r>
              <a:rPr lang="en-US" altLang="ja-JP" sz="4000" dirty="0" smtClean="0"/>
              <a:t>ostly aligned by a year ago, summer in 2014</a:t>
            </a:r>
            <a:endParaRPr kumimoji="1" lang="ja-JP" altLang="en-US" sz="40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5919047" y="1748772"/>
            <a:ext cx="4909174" cy="3190182"/>
            <a:chOff x="5930286" y="2518705"/>
            <a:chExt cx="4909174" cy="319018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930286" y="2518705"/>
              <a:ext cx="4909174" cy="2841571"/>
              <a:chOff x="5930286" y="2518705"/>
              <a:chExt cx="4909174" cy="2841571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30286" y="2518705"/>
                <a:ext cx="4909174" cy="2841571"/>
              </a:xfrm>
              <a:prstGeom prst="rect">
                <a:avLst/>
              </a:prstGeom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9134335" y="2837819"/>
                <a:ext cx="509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Ver.</a:t>
                </a:r>
                <a:endParaRPr kumimoji="1" lang="ja-JP" altLang="en-US" sz="1400" dirty="0"/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6615954" y="5107767"/>
              <a:ext cx="3505200" cy="601120"/>
              <a:chOff x="6615954" y="5107767"/>
              <a:chExt cx="3505200" cy="601120"/>
            </a:xfrm>
          </p:grpSpPr>
          <p:cxnSp>
            <p:nvCxnSpPr>
              <p:cNvPr id="12" name="直線矢印コネクタ 11"/>
              <p:cNvCxnSpPr/>
              <p:nvPr/>
            </p:nvCxnSpPr>
            <p:spPr>
              <a:xfrm flipV="1">
                <a:off x="6615954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 flipV="1">
                <a:off x="6983507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 flipV="1">
                <a:off x="7383333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 flipV="1">
                <a:off x="7998312" y="5160247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flipV="1">
                <a:off x="8118439" y="5160247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 flipV="1">
                <a:off x="9378876" y="5160247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flipV="1">
                <a:off x="10001026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 flipV="1">
                <a:off x="10121154" y="5111999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 flipV="1">
                <a:off x="8647355" y="5107767"/>
                <a:ext cx="0" cy="54864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/>
              <p:cNvCxnSpPr/>
              <p:nvPr/>
            </p:nvCxnSpPr>
            <p:spPr>
              <a:xfrm flipV="1">
                <a:off x="8767483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グループ化 29"/>
          <p:cNvGrpSpPr/>
          <p:nvPr/>
        </p:nvGrpSpPr>
        <p:grpSpPr>
          <a:xfrm>
            <a:off x="681168" y="1736599"/>
            <a:ext cx="4838054" cy="3118068"/>
            <a:chOff x="704193" y="2650066"/>
            <a:chExt cx="4838054" cy="311806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193" y="2650066"/>
              <a:ext cx="4838054" cy="2818566"/>
            </a:xfrm>
            <a:prstGeom prst="rect">
              <a:avLst/>
            </a:prstGeom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1370620" y="5169130"/>
              <a:ext cx="3505200" cy="599004"/>
              <a:chOff x="6615954" y="5109883"/>
              <a:chExt cx="3505200" cy="599004"/>
            </a:xfrm>
          </p:grpSpPr>
          <p:cxnSp>
            <p:nvCxnSpPr>
              <p:cNvPr id="22" name="直線矢印コネクタ 21"/>
              <p:cNvCxnSpPr/>
              <p:nvPr/>
            </p:nvCxnSpPr>
            <p:spPr>
              <a:xfrm flipV="1">
                <a:off x="6615954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 flipV="1">
                <a:off x="6983507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 flipV="1">
                <a:off x="7383333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/>
              <p:cNvCxnSpPr/>
              <p:nvPr/>
            </p:nvCxnSpPr>
            <p:spPr>
              <a:xfrm flipV="1">
                <a:off x="7998312" y="5160247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 flipV="1">
                <a:off x="8118439" y="5160247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 flipV="1">
                <a:off x="9378876" y="5160247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 flipV="1">
                <a:off x="10001026" y="51098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 flipV="1">
                <a:off x="10121154" y="5111999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 flipV="1">
                <a:off x="8645564" y="5126594"/>
                <a:ext cx="0" cy="54864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flipV="1">
                <a:off x="8765691" y="5126594"/>
                <a:ext cx="0" cy="54864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テキスト ボックス 31"/>
          <p:cNvSpPr txBox="1"/>
          <p:nvPr/>
        </p:nvSpPr>
        <p:spPr>
          <a:xfrm>
            <a:off x="7293287" y="1273360"/>
            <a:ext cx="216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 Rounded MT Bold" panose="020F0704030504030204" pitchFamily="34" charset="0"/>
              </a:rPr>
              <a:t>Vertical</a:t>
            </a:r>
            <a:endParaRPr kumimoji="1" lang="ja-JP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66273" y="1225578"/>
            <a:ext cx="216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 Rounded MT Bold" panose="020F0704030504030204" pitchFamily="34" charset="0"/>
              </a:rPr>
              <a:t>Horizontal</a:t>
            </a:r>
            <a:endParaRPr kumimoji="1" lang="ja-JP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8200" y="5222747"/>
            <a:ext cx="714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 Rounded MT Bold" panose="020F0704030504030204" pitchFamily="34" charset="0"/>
              </a:rPr>
              <a:t>PD in a</a:t>
            </a:r>
            <a:r>
              <a:rPr kumimoji="1" lang="en-US" altLang="ja-JP" sz="2000" dirty="0" smtClean="0">
                <a:latin typeface="Arial Rounded MT Bold" panose="020F0704030504030204" pitchFamily="34" charset="0"/>
              </a:rPr>
              <a:t>utomatic measurement system are installed</a:t>
            </a:r>
          </a:p>
          <a:p>
            <a:r>
              <a:rPr lang="en-US" altLang="ja-JP" sz="2000" dirty="0">
                <a:latin typeface="Arial Rounded MT Bold" panose="020F0704030504030204" pitchFamily="34" charset="0"/>
              </a:rPr>
              <a:t> </a:t>
            </a:r>
            <a:r>
              <a:rPr lang="en-US" altLang="ja-JP" sz="2000" dirty="0" smtClean="0">
                <a:latin typeface="Arial Rounded MT Bold" panose="020F0704030504030204" pitchFamily="34" charset="0"/>
              </a:rPr>
              <a:t>  </a:t>
            </a:r>
            <a:r>
              <a:rPr lang="en-US" altLang="ja-JP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two in autumn last year </a:t>
            </a:r>
            <a:r>
              <a:rPr lang="en-US" altLang="ja-JP" sz="2000" dirty="0" smtClean="0">
                <a:latin typeface="Arial Rounded MT Bold" panose="020F0704030504030204" pitchFamily="34" charset="0"/>
              </a:rPr>
              <a:t>and </a:t>
            </a:r>
            <a:r>
              <a:rPr lang="en-US" altLang="ja-JP" sz="20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eight in Summer this year</a:t>
            </a:r>
          </a:p>
          <a:p>
            <a:r>
              <a:rPr kumimoji="1" lang="en-US" altLang="ja-JP" sz="2000" dirty="0">
                <a:latin typeface="Arial Rounded MT Bold" panose="020F0704030504030204" pitchFamily="34" charset="0"/>
              </a:rPr>
              <a:t> </a:t>
            </a:r>
            <a:r>
              <a:rPr kumimoji="1" lang="en-US" altLang="ja-JP" sz="2000" dirty="0" smtClean="0">
                <a:latin typeface="Arial Rounded MT Bold" panose="020F0704030504030204" pitchFamily="34" charset="0"/>
              </a:rPr>
              <a:t>        and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more to be installed in this fiscal  year</a:t>
            </a:r>
            <a:endParaRPr kumimoji="1" lang="ja-JP" alt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944063">
            <a:off x="7528623" y="5013581"/>
            <a:ext cx="178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PD_28_G6DA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7213059">
            <a:off x="8032077" y="5137780"/>
            <a:ext cx="15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PD_28_REFUA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Laser PD more </a:t>
            </a:r>
            <a:r>
              <a:rPr lang="en-US" altLang="ja-JP" dirty="0" smtClean="0"/>
              <a:t>near expansion joint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89" y="2251906"/>
            <a:ext cx="5458483" cy="318383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6097962" y="2251906"/>
            <a:ext cx="5510607" cy="3183831"/>
            <a:chOff x="6097962" y="2251906"/>
            <a:chExt cx="5510607" cy="318383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7962" y="2251906"/>
              <a:ext cx="5510607" cy="3183831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9675607" y="2603350"/>
              <a:ext cx="167819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Ver. Same data </a:t>
              </a:r>
            </a:p>
            <a:p>
              <a:r>
                <a:rPr kumimoji="1" lang="en-US" altLang="ja-JP" dirty="0" smtClean="0"/>
                <a:t>as left figure</a:t>
              </a:r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7261014" y="1766092"/>
            <a:ext cx="216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 Rounded MT Bold" panose="020F0704030504030204" pitchFamily="34" charset="0"/>
              </a:rPr>
              <a:t>Vertical</a:t>
            </a:r>
            <a:endParaRPr kumimoji="1" lang="ja-JP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34000" y="1718310"/>
            <a:ext cx="216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 Rounded MT Bold" panose="020F0704030504030204" pitchFamily="34" charset="0"/>
              </a:rPr>
              <a:t>Horizontal</a:t>
            </a:r>
            <a:endParaRPr kumimoji="1" lang="ja-JP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61652" y="5643012"/>
            <a:ext cx="906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Movement near joint is big.</a:t>
            </a:r>
          </a:p>
          <a:p>
            <a:r>
              <a:rPr kumimoji="1" lang="en-US" altLang="ja-JP" sz="20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Mover or some passive support structure to be developed.</a:t>
            </a:r>
            <a:endParaRPr kumimoji="1" lang="ja-JP" altLang="en-US" sz="2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6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329" y="61276"/>
            <a:ext cx="11833411" cy="793874"/>
          </a:xfrm>
        </p:spPr>
        <p:txBody>
          <a:bodyPr>
            <a:noAutofit/>
          </a:bodyPr>
          <a:lstStyle/>
          <a:p>
            <a:r>
              <a:rPr lang="en-US" altLang="ja-JP" sz="3200" b="1" dirty="0"/>
              <a:t>Hard ware </a:t>
            </a:r>
            <a:r>
              <a:rPr lang="en-US" altLang="ja-JP" sz="3200" b="1" dirty="0" smtClean="0"/>
              <a:t>initial alignment </a:t>
            </a:r>
            <a:r>
              <a:rPr lang="en-US" altLang="ja-JP" sz="3200" b="1" dirty="0"/>
              <a:t>on a girders in sector 3 - 5</a:t>
            </a:r>
            <a:endParaRPr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23 Oct. 2015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B2GM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135561" y="4202322"/>
            <a:ext cx="7111657" cy="2154027"/>
            <a:chOff x="611560" y="4365104"/>
            <a:chExt cx="7111657" cy="215402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5104"/>
              <a:ext cx="5376758" cy="215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11560" y="4940205"/>
              <a:ext cx="114928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</a:rPr>
                <a:t>Horizontal</a:t>
              </a:r>
            </a:p>
            <a:p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</a:rPr>
                <a:t>=34</a:t>
              </a:r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endParaRPr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732240" y="4949799"/>
              <a:ext cx="9909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</a:rPr>
                <a:t>Vertical</a:t>
              </a:r>
            </a:p>
            <a:p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</a:rPr>
                <a:t>=47</a:t>
              </a:r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endParaRPr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775520" y="800495"/>
            <a:ext cx="8352928" cy="3534605"/>
            <a:chOff x="395536" y="1844824"/>
            <a:chExt cx="8637291" cy="367862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637291" cy="3678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483768" y="1988840"/>
              <a:ext cx="1584176" cy="38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</a:rPr>
                <a:t>Horizontal</a:t>
              </a:r>
              <a:endParaRPr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55776" y="2287623"/>
              <a:ext cx="1584176" cy="38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accent2">
                      <a:lumMod val="50000"/>
                    </a:schemeClr>
                  </a:solidFill>
                </a:rPr>
                <a:t>Vertical</a:t>
              </a:r>
              <a:endParaRPr lang="ja-JP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日付プレースホルダー 9"/>
          <p:cNvSpPr txBox="1">
            <a:spLocks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2015/2/24</a:t>
            </a:r>
            <a:endParaRPr lang="ja-JP" altLang="en-US"/>
          </a:p>
        </p:txBody>
      </p:sp>
      <p:sp>
        <p:nvSpPr>
          <p:cNvPr id="18" name="スライド番号プレースホルダー 11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E28719-1D42-4416-AB71-F5E4EA25BDE5}" type="slidenum">
              <a:rPr lang="ja-JP" altLang="en-US"/>
              <a:pPr/>
              <a:t>26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99768" y="901177"/>
            <a:ext cx="6553293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First round done to install/assign/measure.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  From now on, </a:t>
            </a:r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w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e try to find a series of </a:t>
            </a:r>
          </a:p>
          <a:p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    alignment chances to improve smoothness.</a:t>
            </a:r>
          </a:p>
          <a:p>
            <a:r>
              <a:rPr kumimoji="1"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       the stability of this alignment should be confirmed.</a:t>
            </a:r>
            <a:endParaRPr kumimoji="1" lang="ja-JP" altLang="en-US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129" name="タイトル 1"/>
          <p:cNvSpPr txBox="1">
            <a:spLocks/>
          </p:cNvSpPr>
          <p:nvPr/>
        </p:nvSpPr>
        <p:spPr>
          <a:xfrm>
            <a:off x="2966815" y="279163"/>
            <a:ext cx="6503083" cy="79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</a:t>
            </a:r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loor configuration</a:t>
            </a:r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52950" y="6535564"/>
            <a:ext cx="3086100" cy="365125"/>
          </a:xfrm>
        </p:spPr>
        <p:txBody>
          <a:bodyPr/>
          <a:lstStyle/>
          <a:p>
            <a:r>
              <a:rPr lang="en-US" altLang="ja-JP" smtClean="0"/>
              <a:t>B2GM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grpSp>
        <p:nvGrpSpPr>
          <p:cNvPr id="135" name="グループ化 134"/>
          <p:cNvGrpSpPr/>
          <p:nvPr/>
        </p:nvGrpSpPr>
        <p:grpSpPr>
          <a:xfrm>
            <a:off x="1706326" y="1669619"/>
            <a:ext cx="9049266" cy="3821132"/>
            <a:chOff x="1784714" y="2123494"/>
            <a:chExt cx="9049266" cy="3821132"/>
          </a:xfrm>
        </p:grpSpPr>
        <p:grpSp>
          <p:nvGrpSpPr>
            <p:cNvPr id="132" name="グループ化 131"/>
            <p:cNvGrpSpPr/>
            <p:nvPr/>
          </p:nvGrpSpPr>
          <p:grpSpPr>
            <a:xfrm>
              <a:off x="1784714" y="2123494"/>
              <a:ext cx="9049266" cy="3821132"/>
              <a:chOff x="1784714" y="2123494"/>
              <a:chExt cx="9049266" cy="3821132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>
                <a:off x="1784714" y="2123494"/>
                <a:ext cx="9049266" cy="2584330"/>
                <a:chOff x="1784714" y="2123494"/>
                <a:chExt cx="9049266" cy="2584330"/>
              </a:xfrm>
            </p:grpSpPr>
            <p:grpSp>
              <p:nvGrpSpPr>
                <p:cNvPr id="147" name="グループ化 146"/>
                <p:cNvGrpSpPr/>
                <p:nvPr/>
              </p:nvGrpSpPr>
              <p:grpSpPr>
                <a:xfrm>
                  <a:off x="1784714" y="2123494"/>
                  <a:ext cx="9049266" cy="2584330"/>
                  <a:chOff x="103297" y="2254199"/>
                  <a:chExt cx="9049266" cy="2584330"/>
                </a:xfrm>
              </p:grpSpPr>
              <p:sp>
                <p:nvSpPr>
                  <p:cNvPr id="7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831014" y="4217031"/>
                    <a:ext cx="1269996" cy="25061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9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044809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pic>
                <p:nvPicPr>
                  <p:cNvPr id="10" name="図 243" descr="SKB-DR-layout.png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9972" y="2254199"/>
                    <a:ext cx="1068387" cy="18399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6215172" y="4197299"/>
                    <a:ext cx="39687" cy="107950"/>
                  </a:xfrm>
                  <a:prstGeom prst="rect">
                    <a:avLst/>
                  </a:prstGeom>
                  <a:solidFill>
                    <a:srgbClr val="00FF00"/>
                  </a:solidFill>
                  <a:ln w="9360">
                    <a:solidFill>
                      <a:srgbClr val="00FF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12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965559" y="4200474"/>
                    <a:ext cx="74613" cy="107950"/>
                  </a:xfrm>
                  <a:prstGeom prst="rect">
                    <a:avLst/>
                  </a:prstGeom>
                  <a:solidFill>
                    <a:srgbClr val="00FFFF"/>
                  </a:solidFill>
                  <a:ln w="9360">
                    <a:solidFill>
                      <a:srgbClr val="00FF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13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789097" y="4251274"/>
                    <a:ext cx="7920037" cy="1588"/>
                  </a:xfrm>
                  <a:prstGeom prst="line">
                    <a:avLst/>
                  </a:prstGeom>
                  <a:noFill/>
                  <a:ln w="25560">
                    <a:solidFill>
                      <a:srgbClr val="BBE0E3"/>
                    </a:solidFill>
                    <a:miter lim="800000"/>
                    <a:headEnd/>
                    <a:tailEnd type="triangle" w="med" len="med"/>
                  </a:ln>
                  <a:effectLst>
                    <a:outerShdw blurRad="63500" dist="20160" dir="5400000" algn="ctr" rotWithShape="0">
                      <a:srgbClr val="000000">
                        <a:alpha val="38034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>
                      <a:latin typeface="Arial"/>
                      <a:ea typeface="ＭＳ Ｐゴシック" pitchFamily="-112" charset="-128"/>
                      <a:cs typeface="Arial"/>
                    </a:endParaRPr>
                  </a:p>
                </p:txBody>
              </p:sp>
              <p:sp>
                <p:nvSpPr>
                  <p:cNvPr id="14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668572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1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789097" y="3087864"/>
                    <a:ext cx="1677987" cy="1587"/>
                  </a:xfrm>
                  <a:prstGeom prst="line">
                    <a:avLst/>
                  </a:prstGeom>
                  <a:noFill/>
                  <a:ln w="25560">
                    <a:solidFill>
                      <a:srgbClr val="BBE0E3"/>
                    </a:solidFill>
                    <a:miter lim="800000"/>
                    <a:headEnd/>
                    <a:tailEnd/>
                  </a:ln>
                  <a:effectLst>
                    <a:outerShdw blurRad="63500" dist="20160" dir="5400000" algn="ctr" rotWithShape="0">
                      <a:srgbClr val="000000">
                        <a:alpha val="38034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>
                      <a:latin typeface="Arial"/>
                      <a:ea typeface="ＭＳ Ｐゴシック" pitchFamily="-112" charset="-128"/>
                      <a:cs typeface="Arial"/>
                    </a:endParaRPr>
                  </a:p>
                </p:txBody>
              </p:sp>
              <p:sp>
                <p:nvSpPr>
                  <p:cNvPr id="1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03297" y="3474987"/>
                    <a:ext cx="1587" cy="61912"/>
                  </a:xfrm>
                  <a:prstGeom prst="line">
                    <a:avLst/>
                  </a:prstGeom>
                  <a:noFill/>
                  <a:ln w="25560">
                    <a:solidFill>
                      <a:srgbClr val="BBE0E3"/>
                    </a:solidFill>
                    <a:miter lim="800000"/>
                    <a:headEnd/>
                    <a:tailEnd/>
                  </a:ln>
                  <a:effectLst>
                    <a:outerShdw blurRad="63500" dist="20160" dir="5400000" algn="ctr" rotWithShape="0">
                      <a:srgbClr val="000000">
                        <a:alpha val="38034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>
                      <a:latin typeface="Arial"/>
                      <a:ea typeface="ＭＳ Ｐゴシック" pitchFamily="-112" charset="-128"/>
                      <a:cs typeface="Arial"/>
                    </a:endParaRPr>
                  </a:p>
                </p:txBody>
              </p:sp>
              <p:sp>
                <p:nvSpPr>
                  <p:cNvPr id="17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789097" y="2935464"/>
                    <a:ext cx="1066800" cy="3048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3816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1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65297" y="303388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1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979597" y="303388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0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093897" y="303388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1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209784" y="3033889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324084" y="3035476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438384" y="303388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4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552684" y="3035476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5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1666984" y="3035476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6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790684" y="4098874"/>
                    <a:ext cx="1041401" cy="3048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3816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866884" y="4197299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8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981184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29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1095484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0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209784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1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325672" y="4198887"/>
                    <a:ext cx="74612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2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439972" y="4197299"/>
                    <a:ext cx="74612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3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554272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4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1984485" y="4100462"/>
                    <a:ext cx="1166812" cy="3048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3816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1606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2749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3892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505184" y="4198887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619484" y="4200474"/>
                    <a:ext cx="74613" cy="107950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733784" y="4198887"/>
                    <a:ext cx="76200" cy="107950"/>
                  </a:xfrm>
                  <a:prstGeom prst="rect">
                    <a:avLst/>
                  </a:prstGeom>
                  <a:solidFill>
                    <a:srgbClr val="00FFFF"/>
                  </a:solidFill>
                  <a:ln w="9360">
                    <a:solidFill>
                      <a:srgbClr val="00FF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848084" y="4200474"/>
                    <a:ext cx="76200" cy="107950"/>
                  </a:xfrm>
                  <a:prstGeom prst="rect">
                    <a:avLst/>
                  </a:prstGeom>
                  <a:solidFill>
                    <a:srgbClr val="00FFFF"/>
                  </a:solidFill>
                  <a:ln w="9360">
                    <a:solidFill>
                      <a:srgbClr val="00FF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2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3303697" y="4100462"/>
                    <a:ext cx="1066800" cy="3048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3816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3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379897" y="4198887"/>
                    <a:ext cx="76200" cy="107950"/>
                  </a:xfrm>
                  <a:prstGeom prst="rect">
                    <a:avLst/>
                  </a:prstGeom>
                  <a:solidFill>
                    <a:schemeClr val="tx1"/>
                  </a:solidFill>
                  <a:ln w="936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4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4941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5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6084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6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3724384" y="4198887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7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3838684" y="4200474"/>
                    <a:ext cx="74613" cy="107950"/>
                  </a:xfrm>
                  <a:prstGeom prst="rect">
                    <a:avLst/>
                  </a:prstGeom>
                  <a:solidFill>
                    <a:srgbClr val="7F7F7F">
                      <a:alpha val="2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8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3952984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4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067284" y="4200474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4181584" y="4200474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1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4522897" y="4100462"/>
                    <a:ext cx="1066800" cy="3048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3816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47133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48276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4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4943584" y="4198887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5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5057884" y="4200474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6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5172184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7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5286484" y="4200474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8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5400784" y="4200474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59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5742097" y="4098874"/>
                    <a:ext cx="1066800" cy="3048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3816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5818297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1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5932597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2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6046897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3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6150084" y="4197299"/>
                    <a:ext cx="39688" cy="107950"/>
                  </a:xfrm>
                  <a:prstGeom prst="rect">
                    <a:avLst/>
                  </a:prstGeom>
                  <a:solidFill>
                    <a:srgbClr val="00FF00"/>
                  </a:solidFill>
                  <a:ln w="9360">
                    <a:solidFill>
                      <a:srgbClr val="00FF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4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6277084" y="4198887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5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6391384" y="4197299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6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505684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7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6619984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8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6961297" y="4100462"/>
                    <a:ext cx="957262" cy="3048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3816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69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70374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0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71517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266097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2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7381984" y="4198887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3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7496284" y="4200474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4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7610584" y="4198887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5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7724884" y="4200474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7839184" y="4200474"/>
                    <a:ext cx="76200" cy="107950"/>
                  </a:xfrm>
                  <a:prstGeom prst="rect">
                    <a:avLst/>
                  </a:prstGeom>
                  <a:solidFill>
                    <a:srgbClr val="7F7F7F">
                      <a:alpha val="2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7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2046397" y="2937051"/>
                    <a:ext cx="573087" cy="30480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3816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122597" y="3035476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79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36897" y="3035476"/>
                    <a:ext cx="76200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8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52784" y="3035476"/>
                    <a:ext cx="74613" cy="107950"/>
                  </a:xfrm>
                  <a:prstGeom prst="rect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81" name="Line 1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9072" y="4082999"/>
                    <a:ext cx="192087" cy="173038"/>
                  </a:xfrm>
                  <a:prstGeom prst="line">
                    <a:avLst/>
                  </a:prstGeom>
                  <a:noFill/>
                  <a:ln w="44323">
                    <a:solidFill>
                      <a:srgbClr val="FF6FCF"/>
                    </a:solidFill>
                    <a:miter lim="800000"/>
                    <a:headEnd/>
                    <a:tailEnd/>
                  </a:ln>
                  <a:effectLst>
                    <a:outerShdw blurRad="63500" dist="20160" dir="5400000" algn="ctr" rotWithShape="0">
                      <a:srgbClr val="000000">
                        <a:alpha val="38034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>
                      <a:latin typeface="Arial"/>
                      <a:ea typeface="ＭＳ Ｐゴシック" pitchFamily="-112" charset="-128"/>
                      <a:cs typeface="Arial"/>
                    </a:endParaRPr>
                  </a:p>
                </p:txBody>
              </p:sp>
              <p:sp>
                <p:nvSpPr>
                  <p:cNvPr id="82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601772" y="3087864"/>
                    <a:ext cx="1889125" cy="1587"/>
                  </a:xfrm>
                  <a:prstGeom prst="line">
                    <a:avLst/>
                  </a:prstGeom>
                  <a:noFill/>
                  <a:ln w="57023">
                    <a:solidFill>
                      <a:srgbClr val="4597A0"/>
                    </a:solidFill>
                    <a:miter lim="800000"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" name="AutoShape 88"/>
                  <p:cNvSpPr>
                    <a:spLocks/>
                  </p:cNvSpPr>
                  <p:nvPr/>
                </p:nvSpPr>
                <p:spPr bwMode="auto">
                  <a:xfrm flipH="1">
                    <a:off x="103297" y="3074936"/>
                    <a:ext cx="1298575" cy="1176337"/>
                  </a:xfrm>
                  <a:custGeom>
                    <a:avLst/>
                    <a:gdLst>
                      <a:gd name="T0" fmla="*/ 719931 w 1439862"/>
                      <a:gd name="T1" fmla="*/ 0 h 1439863"/>
                      <a:gd name="T2" fmla="*/ 719931 w 1439862"/>
                      <a:gd name="T3" fmla="*/ 719932 h 1439863"/>
                      <a:gd name="T4" fmla="*/ 1439402 w 1439862"/>
                      <a:gd name="T5" fmla="*/ 694206 h 1439863"/>
                      <a:gd name="T6" fmla="*/ 719931 w 1439862"/>
                      <a:gd name="T7" fmla="*/ 0 h 1439863"/>
                      <a:gd name="T8" fmla="*/ 1439402 w 1439862"/>
                      <a:gd name="T9" fmla="*/ 694206 h 14398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T6" t="T7" r="T8" b="T9"/>
                    <a:pathLst>
                      <a:path w="1439862" h="1439863" stroke="0">
                        <a:moveTo>
                          <a:pt x="719931" y="0"/>
                        </a:moveTo>
                        <a:lnTo>
                          <a:pt x="719931" y="-1"/>
                        </a:lnTo>
                        <a:cubicBezTo>
                          <a:pt x="1107526" y="-1"/>
                          <a:pt x="1425552" y="306858"/>
                          <a:pt x="1439402" y="694206"/>
                        </a:cubicBezTo>
                        <a:lnTo>
                          <a:pt x="719931" y="719932"/>
                        </a:lnTo>
                        <a:close/>
                      </a:path>
                      <a:path w="1439862" h="1439863" fill="none">
                        <a:moveTo>
                          <a:pt x="719931" y="0"/>
                        </a:moveTo>
                        <a:lnTo>
                          <a:pt x="719931" y="-1"/>
                        </a:lnTo>
                        <a:cubicBezTo>
                          <a:pt x="1107526" y="-1"/>
                          <a:pt x="1425552" y="306858"/>
                          <a:pt x="1439402" y="694206"/>
                        </a:cubicBezTo>
                      </a:path>
                    </a:pathLst>
                  </a:custGeom>
                  <a:noFill/>
                  <a:ln w="25560">
                    <a:solidFill>
                      <a:srgbClr val="BBE0E3"/>
                    </a:solidFill>
                    <a:miter lim="800000"/>
                    <a:headEnd/>
                    <a:tailEnd type="triangle" w="med" len="med"/>
                  </a:ln>
                  <a:effectLst>
                    <a:outerShdw blurRad="63500" dist="20160" dir="5400000" algn="ctr" rotWithShape="0">
                      <a:srgbClr val="000000">
                        <a:alpha val="38034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84" name="AutoShape 89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38235" y="2943174"/>
                    <a:ext cx="1176337" cy="1439862"/>
                  </a:xfrm>
                  <a:custGeom>
                    <a:avLst/>
                    <a:gdLst>
                      <a:gd name="T0" fmla="*/ 719931 w 1439863"/>
                      <a:gd name="T1" fmla="*/ 0 h 1439862"/>
                      <a:gd name="T2" fmla="*/ 719932 w 1439863"/>
                      <a:gd name="T3" fmla="*/ 719931 h 1439862"/>
                      <a:gd name="T4" fmla="*/ 1439403 w 1439863"/>
                      <a:gd name="T5" fmla="*/ 694206 h 1439862"/>
                      <a:gd name="T6" fmla="*/ 719931 w 1439863"/>
                      <a:gd name="T7" fmla="*/ 0 h 1439862"/>
                      <a:gd name="T8" fmla="*/ 1439403 w 1439863"/>
                      <a:gd name="T9" fmla="*/ 694206 h 1439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T6" t="T7" r="T8" b="T9"/>
                    <a:pathLst>
                      <a:path w="1439863" h="1439862" stroke="0">
                        <a:moveTo>
                          <a:pt x="719931" y="0"/>
                        </a:moveTo>
                        <a:lnTo>
                          <a:pt x="719931" y="-1"/>
                        </a:lnTo>
                        <a:cubicBezTo>
                          <a:pt x="1107526" y="-1"/>
                          <a:pt x="1425552" y="306857"/>
                          <a:pt x="1439403" y="694204"/>
                        </a:cubicBezTo>
                        <a:lnTo>
                          <a:pt x="719932" y="719931"/>
                        </a:lnTo>
                        <a:close/>
                      </a:path>
                      <a:path w="1439863" h="1439862" fill="none">
                        <a:moveTo>
                          <a:pt x="719931" y="0"/>
                        </a:moveTo>
                        <a:lnTo>
                          <a:pt x="719931" y="-1"/>
                        </a:lnTo>
                        <a:cubicBezTo>
                          <a:pt x="1107526" y="-1"/>
                          <a:pt x="1425552" y="306857"/>
                          <a:pt x="1439403" y="694204"/>
                        </a:cubicBezTo>
                      </a:path>
                    </a:pathLst>
                  </a:custGeom>
                  <a:noFill/>
                  <a:ln w="25560">
                    <a:solidFill>
                      <a:srgbClr val="BBE0E3"/>
                    </a:solidFill>
                    <a:miter lim="800000"/>
                    <a:headEnd/>
                    <a:tailEnd/>
                  </a:ln>
                  <a:effectLst>
                    <a:outerShdw blurRad="63500" dist="20160" dir="5400000" algn="ctr" rotWithShape="0">
                      <a:srgbClr val="000000">
                        <a:alpha val="38034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85" name="AutoShape 177"/>
                  <p:cNvSpPr>
                    <a:spLocks/>
                  </p:cNvSpPr>
                  <p:nvPr/>
                </p:nvSpPr>
                <p:spPr bwMode="auto">
                  <a:xfrm>
                    <a:off x="114409" y="3143674"/>
                    <a:ext cx="1042988" cy="1022000"/>
                  </a:xfrm>
                  <a:custGeom>
                    <a:avLst/>
                    <a:gdLst>
                      <a:gd name="T0" fmla="*/ 175447 w 1042988"/>
                      <a:gd name="T1" fmla="*/ 1093403 h 1250950"/>
                      <a:gd name="T2" fmla="*/ 521494 w 1042988"/>
                      <a:gd name="T3" fmla="*/ 625475 h 1250950"/>
                      <a:gd name="T4" fmla="*/ 71582 w 1042988"/>
                      <a:gd name="T5" fmla="*/ 309201 h 1250950"/>
                      <a:gd name="T6" fmla="*/ 0 w 1042988"/>
                      <a:gd name="T7" fmla="*/ 309201 h 1250950"/>
                      <a:gd name="T8" fmla="*/ 175447 w 1042988"/>
                      <a:gd name="T9" fmla="*/ 1093403 h 12509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T6" t="T7" r="T8" b="T9"/>
                    <a:pathLst>
                      <a:path w="1042988" h="1250950" stroke="0">
                        <a:moveTo>
                          <a:pt x="175447" y="1093403"/>
                        </a:moveTo>
                        <a:lnTo>
                          <a:pt x="175447" y="1093402"/>
                        </a:lnTo>
                        <a:cubicBezTo>
                          <a:pt x="63864" y="974696"/>
                          <a:pt x="0" y="804366"/>
                          <a:pt x="0" y="625475"/>
                        </a:cubicBezTo>
                        <a:cubicBezTo>
                          <a:pt x="0" y="514293"/>
                          <a:pt x="24708" y="405121"/>
                          <a:pt x="71582" y="309201"/>
                        </a:cubicBezTo>
                        <a:lnTo>
                          <a:pt x="521494" y="625475"/>
                        </a:lnTo>
                        <a:close/>
                      </a:path>
                      <a:path w="1042988" h="1250950" fill="none">
                        <a:moveTo>
                          <a:pt x="175447" y="1093403"/>
                        </a:moveTo>
                        <a:lnTo>
                          <a:pt x="175447" y="1093402"/>
                        </a:lnTo>
                        <a:cubicBezTo>
                          <a:pt x="63864" y="974696"/>
                          <a:pt x="0" y="804366"/>
                          <a:pt x="0" y="625475"/>
                        </a:cubicBezTo>
                        <a:cubicBezTo>
                          <a:pt x="0" y="514293"/>
                          <a:pt x="24708" y="405121"/>
                          <a:pt x="71582" y="309201"/>
                        </a:cubicBezTo>
                      </a:path>
                    </a:pathLst>
                  </a:custGeom>
                  <a:noFill/>
                  <a:ln w="57023">
                    <a:solidFill>
                      <a:srgbClr val="31859C"/>
                    </a:solidFill>
                    <a:round/>
                    <a:headEnd type="triangle" w="med" len="med"/>
                    <a:tailEnd/>
                  </a:ln>
                  <a:effectLst>
                    <a:outerShdw blurRad="63500" dist="20160" dir="5400000" algn="ctr" rotWithShape="0">
                      <a:srgbClr val="000000">
                        <a:alpha val="38034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86" name="Line 1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4572" y="4251274"/>
                    <a:ext cx="1741487" cy="4763"/>
                  </a:xfrm>
                  <a:prstGeom prst="line">
                    <a:avLst/>
                  </a:prstGeom>
                  <a:noFill/>
                  <a:ln w="57240">
                    <a:solidFill>
                      <a:srgbClr val="FF66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87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838309" y="4251274"/>
                    <a:ext cx="1800225" cy="1588"/>
                  </a:xfrm>
                  <a:prstGeom prst="line">
                    <a:avLst/>
                  </a:prstGeom>
                  <a:noFill/>
                  <a:ln w="57023">
                    <a:solidFill>
                      <a:srgbClr val="4597A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88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4595922" y="4251274"/>
                    <a:ext cx="3567112" cy="1588"/>
                  </a:xfrm>
                  <a:prstGeom prst="line">
                    <a:avLst/>
                  </a:prstGeom>
                  <a:noFill/>
                  <a:ln w="57240">
                    <a:solidFill>
                      <a:srgbClr val="FF66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90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8374173" y="4248098"/>
                    <a:ext cx="634824" cy="157163"/>
                  </a:xfrm>
                  <a:prstGeom prst="line">
                    <a:avLst/>
                  </a:prstGeom>
                  <a:noFill/>
                  <a:ln w="57240">
                    <a:solidFill>
                      <a:srgbClr val="FF66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91" name="アーチ 90"/>
                  <p:cNvSpPr/>
                  <p:nvPr/>
                </p:nvSpPr>
                <p:spPr>
                  <a:xfrm>
                    <a:off x="8128109" y="4186187"/>
                    <a:ext cx="252413" cy="139700"/>
                  </a:xfrm>
                  <a:prstGeom prst="blockArc">
                    <a:avLst/>
                  </a:prstGeom>
                  <a:solidFill>
                    <a:srgbClr val="800000"/>
                  </a:solidFill>
                  <a:ln w="25400">
                    <a:solidFill>
                      <a:srgbClr val="8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8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2" name="円/楕円 91"/>
                  <p:cNvSpPr/>
                  <p:nvPr/>
                </p:nvSpPr>
                <p:spPr>
                  <a:xfrm>
                    <a:off x="8615472" y="4251631"/>
                    <a:ext cx="127000" cy="127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008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3" name="円/楕円 92"/>
                  <p:cNvSpPr/>
                  <p:nvPr/>
                </p:nvSpPr>
                <p:spPr>
                  <a:xfrm>
                    <a:off x="8458832" y="4211007"/>
                    <a:ext cx="127000" cy="127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008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4" name="テキスト ボックス 2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9988" y="2769716"/>
                    <a:ext cx="444352" cy="2646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lnSpc>
                        <a:spcPct val="80000"/>
                      </a:lnSpc>
                    </a:pPr>
                    <a:r>
                      <a:rPr lang="en-US" altLang="ja-JP" sz="1400" b="1" dirty="0" smtClean="0">
                        <a:solidFill>
                          <a:srgbClr val="7030A0"/>
                        </a:solidFill>
                        <a:cs typeface="Arial" charset="0"/>
                      </a:rPr>
                      <a:t>DR</a:t>
                    </a:r>
                    <a:endParaRPr lang="ja-JP" altLang="en-US" sz="1400" b="1" dirty="0">
                      <a:solidFill>
                        <a:srgbClr val="7030A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5" name="Line 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38759" y="4082999"/>
                    <a:ext cx="192088" cy="182563"/>
                  </a:xfrm>
                  <a:prstGeom prst="line">
                    <a:avLst/>
                  </a:prstGeom>
                  <a:noFill/>
                  <a:ln w="44323">
                    <a:solidFill>
                      <a:srgbClr val="FF6FCF"/>
                    </a:solidFill>
                    <a:miter lim="800000"/>
                    <a:headEnd/>
                    <a:tailEnd/>
                  </a:ln>
                  <a:effectLst>
                    <a:outerShdw blurRad="63500" dist="20160" dir="5400000" algn="ctr" rotWithShape="0">
                      <a:srgbClr val="000000">
                        <a:alpha val="38034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>
                      <a:latin typeface="Arial"/>
                      <a:ea typeface="ＭＳ Ｐゴシック" pitchFamily="-112" charset="-128"/>
                      <a:cs typeface="Arial"/>
                    </a:endParaRPr>
                  </a:p>
                </p:txBody>
              </p:sp>
              <p:sp>
                <p:nvSpPr>
                  <p:cNvPr id="96" name="円/楕円 95"/>
                  <p:cNvSpPr/>
                  <p:nvPr/>
                </p:nvSpPr>
                <p:spPr>
                  <a:xfrm>
                    <a:off x="2225784" y="4149674"/>
                    <a:ext cx="215900" cy="21590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cxnSp>
                <p:nvCxnSpPr>
                  <p:cNvPr id="97" name="直線コネクタ 96"/>
                  <p:cNvCxnSpPr/>
                  <p:nvPr/>
                </p:nvCxnSpPr>
                <p:spPr>
                  <a:xfrm rot="5400000">
                    <a:off x="4657834" y="3752799"/>
                    <a:ext cx="136525" cy="34925"/>
                  </a:xfrm>
                  <a:prstGeom prst="line">
                    <a:avLst/>
                  </a:prstGeom>
                  <a:ln w="76200">
                    <a:solidFill>
                      <a:srgbClr val="8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線コネクタ 97"/>
                  <p:cNvCxnSpPr/>
                  <p:nvPr/>
                </p:nvCxnSpPr>
                <p:spPr>
                  <a:xfrm>
                    <a:off x="4091097" y="3473399"/>
                    <a:ext cx="14287" cy="139700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テキスト ボックス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0688" y="3661474"/>
                    <a:ext cx="315792" cy="1477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lnSpc>
                        <a:spcPct val="80000"/>
                      </a:lnSpc>
                    </a:pPr>
                    <a:r>
                      <a:rPr lang="en-US" altLang="ja-JP" sz="1200" b="1" dirty="0">
                        <a:solidFill>
                          <a:srgbClr val="800000"/>
                        </a:solidFill>
                        <a:cs typeface="Arial" charset="0"/>
                      </a:rPr>
                      <a:t>ECS</a:t>
                    </a:r>
                    <a:endParaRPr lang="ja-JP" altLang="en-US" sz="1200" b="1" dirty="0">
                      <a:solidFill>
                        <a:srgbClr val="8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0" name="テキスト ボックス 99"/>
                  <p:cNvSpPr txBox="1"/>
                  <p:nvPr/>
                </p:nvSpPr>
                <p:spPr>
                  <a:xfrm>
                    <a:off x="3656165" y="3487530"/>
                    <a:ext cx="323807" cy="14773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lnSpc>
                        <a:spcPct val="80000"/>
                      </a:lnSpc>
                      <a:defRPr/>
                    </a:pPr>
                    <a:r>
                      <a:rPr lang="en-US" altLang="ja-JP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cs typeface="Arial" charset="0"/>
                      </a:rPr>
                      <a:t>BCS</a:t>
                    </a:r>
                    <a:endParaRPr lang="ja-JP" altLang="en-US" sz="1200" b="1" dirty="0">
                      <a:solidFill>
                        <a:schemeClr val="accent2">
                          <a:lumMod val="50000"/>
                        </a:schemeClr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1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2748072" y="4252862"/>
                    <a:ext cx="5410200" cy="0"/>
                  </a:xfrm>
                  <a:prstGeom prst="line">
                    <a:avLst/>
                  </a:prstGeom>
                  <a:noFill/>
                  <a:ln w="57023">
                    <a:solidFill>
                      <a:srgbClr val="4597A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2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8082072" y="4316362"/>
                    <a:ext cx="881080" cy="241780"/>
                  </a:xfrm>
                  <a:prstGeom prst="line">
                    <a:avLst/>
                  </a:prstGeom>
                  <a:noFill/>
                  <a:ln w="57023">
                    <a:solidFill>
                      <a:srgbClr val="4597A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3" name="円/楕円 102"/>
                  <p:cNvSpPr/>
                  <p:nvPr/>
                </p:nvSpPr>
                <p:spPr>
                  <a:xfrm>
                    <a:off x="8428866" y="4359879"/>
                    <a:ext cx="127000" cy="12700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008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4" name="円/楕円 103"/>
                  <p:cNvSpPr/>
                  <p:nvPr/>
                </p:nvSpPr>
                <p:spPr>
                  <a:xfrm>
                    <a:off x="8585309" y="4409497"/>
                    <a:ext cx="127000" cy="12700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008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5" name="アーチ 104"/>
                  <p:cNvSpPr/>
                  <p:nvPr/>
                </p:nvSpPr>
                <p:spPr>
                  <a:xfrm rot="10800000">
                    <a:off x="2524234" y="4159199"/>
                    <a:ext cx="250825" cy="231775"/>
                  </a:xfrm>
                  <a:prstGeom prst="blockArc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9050" cmpd="sng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6" name="テキスト ボックス 2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38534" y="2676111"/>
                    <a:ext cx="357470" cy="1938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</a:pPr>
                    <a:r>
                      <a:rPr lang="en-US" altLang="ja-JP" sz="1400" b="1" dirty="0" smtClean="0">
                        <a:solidFill>
                          <a:srgbClr val="00B050"/>
                        </a:solidFill>
                        <a:cs typeface="Arial" charset="0"/>
                      </a:rPr>
                      <a:t>Gun</a:t>
                    </a:r>
                    <a:endParaRPr lang="ja-JP" altLang="en-US" sz="1400" b="1" dirty="0">
                      <a:solidFill>
                        <a:srgbClr val="00B05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9" name="テキスト ボックス 108"/>
                  <p:cNvSpPr txBox="1"/>
                  <p:nvPr/>
                </p:nvSpPr>
                <p:spPr>
                  <a:xfrm>
                    <a:off x="8059762" y="4459720"/>
                    <a:ext cx="56457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400" b="1" dirty="0">
                        <a:solidFill>
                          <a:srgbClr val="0000FF"/>
                        </a:solidFill>
                        <a:latin typeface="Arial"/>
                        <a:cs typeface="Arial"/>
                      </a:rPr>
                      <a:t>HER</a:t>
                    </a:r>
                    <a:endParaRPr lang="ja-JP" altLang="en-US" sz="1400" b="1" dirty="0">
                      <a:solidFill>
                        <a:srgbClr val="0000FF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0" name="テキスト ボックス 109"/>
                  <p:cNvSpPr txBox="1"/>
                  <p:nvPr/>
                </p:nvSpPr>
                <p:spPr>
                  <a:xfrm>
                    <a:off x="8608824" y="4530752"/>
                    <a:ext cx="54373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400" b="1" dirty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LER</a:t>
                    </a:r>
                    <a:endParaRPr lang="ja-JP" altLang="en-US" sz="1400" b="1" dirty="0">
                      <a:solidFill>
                        <a:srgbClr val="FF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3" name="Line 1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42004" y="4111574"/>
                    <a:ext cx="55562" cy="95250"/>
                  </a:xfrm>
                  <a:prstGeom prst="line">
                    <a:avLst/>
                  </a:prstGeom>
                  <a:noFill/>
                  <a:ln w="28440">
                    <a:solidFill>
                      <a:srgbClr val="00FF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5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467084" y="3035476"/>
                    <a:ext cx="53975" cy="107950"/>
                  </a:xfrm>
                  <a:prstGeom prst="rect">
                    <a:avLst/>
                  </a:prstGeom>
                  <a:solidFill>
                    <a:srgbClr val="00FF00"/>
                  </a:solidFill>
                  <a:ln w="9360">
                    <a:solidFill>
                      <a:srgbClr val="00FF00"/>
                    </a:solidFill>
                    <a:miter lim="800000"/>
                    <a:headEnd/>
                    <a:tailEnd/>
                  </a:ln>
                  <a:effectLst>
                    <a:outerShdw blurRad="63500" dist="23040" dir="5400000" algn="ctr" rotWithShape="0">
                      <a:srgbClr val="000000">
                        <a:alpha val="35036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>
                      <a:cs typeface="Arial" charset="0"/>
                    </a:endParaRPr>
                  </a:p>
                </p:txBody>
              </p:sp>
              <p:sp>
                <p:nvSpPr>
                  <p:cNvPr id="116" name="テキスト ボックス 2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25570" y="4023819"/>
                    <a:ext cx="381000" cy="1841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altLang="ja-JP" sz="1200" b="1" dirty="0">
                        <a:solidFill>
                          <a:srgbClr val="800000"/>
                        </a:solidFill>
                        <a:cs typeface="Arial" charset="0"/>
                      </a:rPr>
                      <a:t>ECS</a:t>
                    </a:r>
                    <a:endParaRPr lang="ja-JP" altLang="en-US" sz="1200" b="1" dirty="0">
                      <a:solidFill>
                        <a:srgbClr val="8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8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840704" y="3833858"/>
                    <a:ext cx="615677" cy="404493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9" name="テキスト ボックス 118"/>
                  <p:cNvSpPr txBox="1"/>
                  <p:nvPr/>
                </p:nvSpPr>
                <p:spPr>
                  <a:xfrm>
                    <a:off x="7878303" y="3665554"/>
                    <a:ext cx="38183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200" dirty="0">
                        <a:solidFill>
                          <a:srgbClr val="00B050"/>
                        </a:solidFill>
                        <a:latin typeface="Arial"/>
                        <a:cs typeface="Arial"/>
                      </a:rPr>
                      <a:t>PF</a:t>
                    </a:r>
                    <a:endParaRPr lang="ja-JP" altLang="en-US" sz="1200" dirty="0">
                      <a:solidFill>
                        <a:srgbClr val="00B05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0" name="円/楕円 119"/>
                  <p:cNvSpPr/>
                  <p:nvPr/>
                </p:nvSpPr>
                <p:spPr>
                  <a:xfrm>
                    <a:off x="8228259" y="3917358"/>
                    <a:ext cx="82732" cy="8273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008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1" name="テキスト ボックス 120"/>
                  <p:cNvSpPr txBox="1"/>
                  <p:nvPr/>
                </p:nvSpPr>
                <p:spPr>
                  <a:xfrm>
                    <a:off x="8407343" y="3899288"/>
                    <a:ext cx="6463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200" dirty="0">
                        <a:solidFill>
                          <a:srgbClr val="00B050"/>
                        </a:solidFill>
                        <a:latin typeface="Arial"/>
                        <a:cs typeface="Arial"/>
                      </a:rPr>
                      <a:t>PF-AR</a:t>
                    </a:r>
                    <a:endParaRPr lang="ja-JP" altLang="en-US" sz="1200" dirty="0">
                      <a:solidFill>
                        <a:srgbClr val="00B05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" name="円/楕円 121"/>
                  <p:cNvSpPr/>
                  <p:nvPr/>
                </p:nvSpPr>
                <p:spPr>
                  <a:xfrm>
                    <a:off x="8879350" y="4179014"/>
                    <a:ext cx="82732" cy="8273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008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57" name="テキスト ボックス 212"/>
                <p:cNvSpPr txBox="1">
                  <a:spLocks noChangeArrowheads="1"/>
                </p:cNvSpPr>
                <p:nvPr/>
              </p:nvSpPr>
              <p:spPr bwMode="auto">
                <a:xfrm>
                  <a:off x="3834176" y="4336742"/>
                  <a:ext cx="998538" cy="264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ja-JP" sz="1400" b="1" dirty="0">
                      <a:solidFill>
                        <a:srgbClr val="FF0000"/>
                      </a:solidFill>
                      <a:cs typeface="Arial" charset="0"/>
                    </a:rPr>
                    <a:t>e+ </a:t>
                  </a:r>
                  <a:r>
                    <a:rPr lang="en-US" altLang="ja-JP" sz="1400" b="1" dirty="0" smtClean="0">
                      <a:solidFill>
                        <a:srgbClr val="FF0000"/>
                      </a:solidFill>
                      <a:cs typeface="Arial" charset="0"/>
                    </a:rPr>
                    <a:t>target</a:t>
                  </a:r>
                  <a:endParaRPr lang="ja-JP" altLang="en-US" sz="1400" b="1" dirty="0">
                    <a:solidFill>
                      <a:srgbClr val="FF0000"/>
                    </a:solidFill>
                    <a:cs typeface="Arial" charset="0"/>
                  </a:endParaRPr>
                </a:p>
              </p:txBody>
            </p:sp>
          </p:grpSp>
          <p:cxnSp>
            <p:nvCxnSpPr>
              <p:cNvPr id="126" name="直線コネクタ 125"/>
              <p:cNvCxnSpPr/>
              <p:nvPr/>
            </p:nvCxnSpPr>
            <p:spPr>
              <a:xfrm>
                <a:off x="2880596" y="3634463"/>
                <a:ext cx="0" cy="1587986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3834274" y="3617181"/>
                <a:ext cx="0" cy="1587986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759671" y="3647033"/>
                <a:ext cx="0" cy="1587986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6051914" y="3647033"/>
                <a:ext cx="0" cy="1587986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7271114" y="3678502"/>
                <a:ext cx="0" cy="1587986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8490314" y="3678502"/>
                <a:ext cx="0" cy="1587986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テキスト ボックス 129"/>
              <p:cNvSpPr txBox="1"/>
              <p:nvPr/>
            </p:nvSpPr>
            <p:spPr>
              <a:xfrm rot="16200000">
                <a:off x="1819301" y="4933984"/>
                <a:ext cx="16519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7030A0"/>
                    </a:solidFill>
                  </a:rPr>
                  <a:t>Expansion joint</a:t>
                </a:r>
                <a:endParaRPr kumimoji="1" lang="ja-JP" alt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1" name="テキスト ボックス 130"/>
              <p:cNvSpPr txBox="1"/>
              <p:nvPr/>
            </p:nvSpPr>
            <p:spPr>
              <a:xfrm>
                <a:off x="2967296" y="3558289"/>
                <a:ext cx="6572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C	   1	       2		3	   4	      5</a:t>
                </a:r>
                <a:endParaRPr kumimoji="1" lang="ja-JP" altLang="en-US" sz="2400" dirty="0"/>
              </a:p>
            </p:txBody>
          </p:sp>
          <p:sp>
            <p:nvSpPr>
              <p:cNvPr id="165" name="テキスト ボックス 164"/>
              <p:cNvSpPr txBox="1"/>
              <p:nvPr/>
            </p:nvSpPr>
            <p:spPr>
              <a:xfrm>
                <a:off x="2692925" y="2381123"/>
                <a:ext cx="1760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B</a:t>
                </a:r>
                <a:r>
                  <a:rPr kumimoji="1" lang="en-US" altLang="ja-JP" sz="2400" dirty="0" smtClean="0"/>
                  <a:t>	   A</a:t>
                </a:r>
                <a:endParaRPr kumimoji="1" lang="ja-JP" altLang="en-US" sz="2400" dirty="0"/>
              </a:p>
            </p:txBody>
          </p:sp>
        </p:grpSp>
        <p:grpSp>
          <p:nvGrpSpPr>
            <p:cNvPr id="134" name="グループ化 133"/>
            <p:cNvGrpSpPr/>
            <p:nvPr/>
          </p:nvGrpSpPr>
          <p:grpSpPr>
            <a:xfrm>
              <a:off x="2280706" y="4992168"/>
              <a:ext cx="6265444" cy="568955"/>
              <a:chOff x="2280706" y="4992168"/>
              <a:chExt cx="6265444" cy="568955"/>
            </a:xfrm>
          </p:grpSpPr>
          <p:cxnSp>
            <p:nvCxnSpPr>
              <p:cNvPr id="166" name="直線矢印コネクタ 165"/>
              <p:cNvCxnSpPr/>
              <p:nvPr/>
            </p:nvCxnSpPr>
            <p:spPr>
              <a:xfrm flipV="1">
                <a:off x="2938335" y="5006261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矢印コネクタ 166"/>
              <p:cNvCxnSpPr/>
              <p:nvPr/>
            </p:nvCxnSpPr>
            <p:spPr>
              <a:xfrm flipV="1">
                <a:off x="2280706" y="4992168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矢印コネクタ 167"/>
              <p:cNvCxnSpPr/>
              <p:nvPr/>
            </p:nvCxnSpPr>
            <p:spPr>
              <a:xfrm flipV="1">
                <a:off x="3790992" y="500925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矢印コネクタ 168"/>
              <p:cNvCxnSpPr/>
              <p:nvPr/>
            </p:nvCxnSpPr>
            <p:spPr>
              <a:xfrm flipV="1">
                <a:off x="4707629" y="50124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矢印コネクタ 169"/>
              <p:cNvCxnSpPr/>
              <p:nvPr/>
            </p:nvCxnSpPr>
            <p:spPr>
              <a:xfrm flipV="1">
                <a:off x="4827756" y="501248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矢印コネクタ 170"/>
              <p:cNvCxnSpPr/>
              <p:nvPr/>
            </p:nvCxnSpPr>
            <p:spPr>
              <a:xfrm flipV="1">
                <a:off x="7260165" y="5006261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矢印コネクタ 171"/>
              <p:cNvCxnSpPr/>
              <p:nvPr/>
            </p:nvCxnSpPr>
            <p:spPr>
              <a:xfrm flipV="1">
                <a:off x="8426022" y="5009253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矢印コネクタ 172"/>
              <p:cNvCxnSpPr/>
              <p:nvPr/>
            </p:nvCxnSpPr>
            <p:spPr>
              <a:xfrm flipV="1">
                <a:off x="8546150" y="5011369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矢印コネクタ 173"/>
              <p:cNvCxnSpPr/>
              <p:nvPr/>
            </p:nvCxnSpPr>
            <p:spPr>
              <a:xfrm flipV="1">
                <a:off x="5997695" y="4997710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矢印コネクタ 174"/>
              <p:cNvCxnSpPr/>
              <p:nvPr/>
            </p:nvCxnSpPr>
            <p:spPr>
              <a:xfrm flipV="1">
                <a:off x="6117823" y="4999826"/>
                <a:ext cx="0" cy="54864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テキスト ボックス 175"/>
          <p:cNvSpPr txBox="1"/>
          <p:nvPr/>
        </p:nvSpPr>
        <p:spPr>
          <a:xfrm>
            <a:off x="1373901" y="5600485"/>
            <a:ext cx="502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Laser PD continuous measurement devices</a:t>
            </a:r>
            <a:endParaRPr kumimoji="1" lang="ja-JP" altLang="en-US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670313" y="4392706"/>
            <a:ext cx="563563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468826" y="5883098"/>
            <a:ext cx="337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Half a year data in next page</a:t>
            </a:r>
            <a:endParaRPr kumimoji="1" lang="ja-JP" altLang="en-US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直線矢印コネクタ 4"/>
          <p:cNvCxnSpPr>
            <a:endCxn id="2" idx="6"/>
          </p:cNvCxnSpPr>
          <p:nvPr/>
        </p:nvCxnSpPr>
        <p:spPr>
          <a:xfrm flipH="1" flipV="1">
            <a:off x="6233876" y="4849906"/>
            <a:ext cx="1377950" cy="1089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1563"/>
          </a:xfrm>
        </p:spPr>
        <p:txBody>
          <a:bodyPr/>
          <a:lstStyle/>
          <a:p>
            <a:r>
              <a:rPr kumimoji="1" lang="en-US" altLang="ja-JP" dirty="0" smtClean="0"/>
              <a:t>Movement in hal</a:t>
            </a:r>
            <a:r>
              <a:rPr lang="en-US" altLang="ja-JP" dirty="0" smtClean="0"/>
              <a:t>f a year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9" y="1323882"/>
            <a:ext cx="5438239" cy="263661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64" y="1323882"/>
            <a:ext cx="5104836" cy="2598467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1611984" y="620392"/>
            <a:ext cx="9549351" cy="575549"/>
            <a:chOff x="1611984" y="1484228"/>
            <a:chExt cx="9549351" cy="57554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611984" y="1690445"/>
              <a:ext cx="2860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n-US" altLang="ja-JP" b="1" dirty="0" smtClean="0">
                  <a:solidFill>
                    <a:srgbClr val="00B050"/>
                  </a:solidFill>
                </a:rPr>
                <a:t>Upstream  PD_28_G6DA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912606" y="1690445"/>
              <a:ext cx="3248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B050"/>
                  </a:solidFill>
                </a:rPr>
                <a:t>PD_28_REFUA  Downstream </a:t>
              </a:r>
              <a:r>
                <a:rPr lang="en-US" altLang="ja-JP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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3" name="直線矢印コネクタ 12"/>
            <p:cNvCxnSpPr>
              <a:stCxn id="10" idx="3"/>
            </p:cNvCxnSpPr>
            <p:nvPr/>
          </p:nvCxnSpPr>
          <p:spPr>
            <a:xfrm>
              <a:off x="4472233" y="1875111"/>
              <a:ext cx="3352014" cy="0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749847" y="1484228"/>
              <a:ext cx="998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4.25 m </a:t>
              </a: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597745" y="4329416"/>
            <a:ext cx="3560548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 smtClean="0">
                <a:solidFill>
                  <a:srgbClr val="0000FF"/>
                </a:solidFill>
              </a:rPr>
              <a:t>Movement of 1mm order was observed in half a year.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0000FF"/>
                </a:solidFill>
              </a:rPr>
              <a:t>Daily movement is of the order of +/- 0.15mm.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>
                <a:solidFill>
                  <a:srgbClr val="0000FF"/>
                </a:solidFill>
              </a:rPr>
              <a:t>Positive correlation was observed.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6468451" y="3962268"/>
            <a:ext cx="5024704" cy="2488622"/>
            <a:chOff x="6619280" y="3984089"/>
            <a:chExt cx="5024704" cy="2488622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6853829" y="3984089"/>
              <a:ext cx="4574460" cy="2426906"/>
              <a:chOff x="6853829" y="3984089"/>
              <a:chExt cx="4574460" cy="2426906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3829" y="4372363"/>
                <a:ext cx="2160645" cy="2038632"/>
              </a:xfrm>
              <a:prstGeom prst="rect">
                <a:avLst/>
              </a:prstGeom>
            </p:spPr>
          </p:pic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596" y="4353421"/>
                <a:ext cx="2188693" cy="2057574"/>
              </a:xfrm>
              <a:prstGeom prst="rect">
                <a:avLst/>
              </a:prstGeom>
            </p:spPr>
          </p:pic>
          <p:sp>
            <p:nvSpPr>
              <p:cNvPr id="29" name="テキスト ボックス 28"/>
              <p:cNvSpPr txBox="1"/>
              <p:nvPr/>
            </p:nvSpPr>
            <p:spPr>
              <a:xfrm>
                <a:off x="7118443" y="3984089"/>
                <a:ext cx="4242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Correlation between these two positions.</a:t>
                </a:r>
                <a:endParaRPr kumimoji="1" lang="ja-JP" altLang="en-US" dirty="0"/>
              </a:p>
            </p:txBody>
          </p:sp>
        </p:grpSp>
        <p:sp>
          <p:nvSpPr>
            <p:cNvPr id="32" name="正方形/長方形 31"/>
            <p:cNvSpPr/>
            <p:nvPr/>
          </p:nvSpPr>
          <p:spPr>
            <a:xfrm>
              <a:off x="6619280" y="3984089"/>
              <a:ext cx="5024704" cy="24886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114149" y="686225"/>
            <a:ext cx="11474200" cy="323612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1047"/>
            <a:ext cx="10515600" cy="1043036"/>
          </a:xfrm>
        </p:spPr>
        <p:txBody>
          <a:bodyPr/>
          <a:lstStyle/>
          <a:p>
            <a:r>
              <a:rPr kumimoji="1" lang="en-US" altLang="ja-JP" dirty="0" smtClean="0"/>
              <a:t>Status and near future strategy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84084"/>
            <a:ext cx="10515600" cy="4838356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Monthly measurement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of relevant PD’s are kept in best effort base for more than a year.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Continuous </a:t>
            </a:r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PD measurement </a:t>
            </a:r>
            <a:r>
              <a:rPr lang="en-US" altLang="ja-JP" dirty="0">
                <a:latin typeface="Arial Rounded MT Bold" panose="020F0704030504030204" pitchFamily="34" charset="0"/>
              </a:rPr>
              <a:t>at 10 points are in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progress and acquire data over a year.</a:t>
            </a:r>
            <a:endParaRPr lang="en-US" altLang="ja-JP" dirty="0">
              <a:latin typeface="Arial Rounded MT Bold" panose="020F0704030504030204" pitchFamily="34" charset="0"/>
            </a:endParaRPr>
          </a:p>
          <a:p>
            <a:r>
              <a:rPr lang="en-US" altLang="ja-JP" dirty="0">
                <a:solidFill>
                  <a:srgbClr val="0000FF"/>
                </a:solidFill>
                <a:latin typeface="Arial Rounded MT Bold" panose="020F0704030504030204" pitchFamily="34" charset="0"/>
              </a:rPr>
              <a:t>More automatic PD’s </a:t>
            </a:r>
            <a:r>
              <a:rPr lang="en-US" altLang="ja-JP" dirty="0">
                <a:latin typeface="Arial Rounded MT Bold" panose="020F0704030504030204" pitchFamily="34" charset="0"/>
              </a:rPr>
              <a:t>will be  made and installed</a:t>
            </a:r>
            <a:r>
              <a:rPr lang="en-US" altLang="ja-JP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Movement at joint</a:t>
            </a:r>
            <a:r>
              <a:rPr lang="en-US" altLang="ja-JP" dirty="0" smtClean="0">
                <a:latin typeface="Arial Rounded MT Bold" panose="020F0704030504030204" pitchFamily="34" charset="0"/>
              </a:rPr>
              <a:t> is underway to understand movement.</a:t>
            </a:r>
            <a:endParaRPr lang="en-US" altLang="ja-JP" dirty="0">
              <a:latin typeface="Arial Rounded MT Bold" panose="020F0704030504030204" pitchFamily="34" charset="0"/>
            </a:endParaRPr>
          </a:p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Beam s</a:t>
            </a:r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tudy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will be performed to acquire the feasibility of floor movement information by beam.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Feasibility of m</a:t>
            </a:r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over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will be studied in mechanism, time, cost.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These efforts should be integrated to make a system before Phase-III, in two years from now.</a:t>
            </a:r>
            <a:endParaRPr kumimoji="1" lang="ja-JP" alt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1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836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b="1" dirty="0" err="1" smtClean="0">
                <a:latin typeface="+mn-lt"/>
                <a:cs typeface="Arial" panose="020B0604020202020204" pitchFamily="34" charset="0"/>
              </a:rPr>
              <a:t>SuperKEKB</a:t>
            </a:r>
            <a:r>
              <a:rPr lang="en-US" altLang="ja-JP" b="1" dirty="0" smtClean="0">
                <a:latin typeface="+mn-lt"/>
                <a:cs typeface="Arial" panose="020B0604020202020204" pitchFamily="34" charset="0"/>
              </a:rPr>
              <a:t> schedule </a:t>
            </a:r>
            <a:endParaRPr kumimoji="1" lang="ja-JP" alt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50585" y="1416825"/>
            <a:ext cx="5557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latin typeface="Arial Rounded MT Bold" panose="020F0704030504030204" pitchFamily="34" charset="0"/>
              </a:rPr>
              <a:t>C</a:t>
            </a:r>
            <a:r>
              <a:rPr lang="en-US" altLang="ja-JP" sz="2000" dirty="0" smtClean="0">
                <a:latin typeface="Arial Rounded MT Bold" panose="020F0704030504030204" pitchFamily="34" charset="0"/>
              </a:rPr>
              <a:t>ommissioning </a:t>
            </a:r>
            <a:r>
              <a:rPr lang="en-US" altLang="ja-JP" sz="2000" dirty="0">
                <a:latin typeface="Arial Rounded MT Bold" panose="020F0704030504030204" pitchFamily="34" charset="0"/>
              </a:rPr>
              <a:t>is divided into three stages</a:t>
            </a:r>
            <a:r>
              <a:rPr lang="en-US" altLang="ja-JP" sz="2000" dirty="0" smtClean="0">
                <a:latin typeface="Arial Rounded MT Bold" panose="020F0704030504030204" pitchFamily="34" charset="0"/>
              </a:rPr>
              <a:t>.</a:t>
            </a:r>
          </a:p>
          <a:p>
            <a:pPr algn="ctr"/>
            <a:r>
              <a:rPr lang="en-US" altLang="ja-JP" sz="2000" dirty="0" smtClean="0">
                <a:latin typeface="Arial Rounded MT Bold" panose="020F0704030504030204" pitchFamily="34" charset="0"/>
              </a:rPr>
              <a:t> </a:t>
            </a:r>
            <a:r>
              <a:rPr lang="en-US" altLang="ja-JP" sz="2000" dirty="0">
                <a:latin typeface="Arial Rounded MT Bold" panose="020F0704030504030204" pitchFamily="34" charset="0"/>
              </a:rPr>
              <a:t>(phase1, phase2, phase3)</a:t>
            </a:r>
            <a:endParaRPr lang="ja-JP" altLang="en-US" sz="2000" dirty="0">
              <a:latin typeface="Arial Rounded MT Bold" panose="020F0704030504030204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846299" y="2396776"/>
            <a:ext cx="9135873" cy="3641105"/>
            <a:chOff x="1582348" y="2116245"/>
            <a:chExt cx="9135873" cy="364110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582348" y="2116245"/>
              <a:ext cx="9135873" cy="3641105"/>
              <a:chOff x="58347" y="2116244"/>
              <a:chExt cx="9135873" cy="3641105"/>
            </a:xfrm>
          </p:grpSpPr>
          <p:grpSp>
            <p:nvGrpSpPr>
              <p:cNvPr id="64" name="グループ化 63"/>
              <p:cNvGrpSpPr/>
              <p:nvPr/>
            </p:nvGrpSpPr>
            <p:grpSpPr>
              <a:xfrm>
                <a:off x="99700" y="2132297"/>
                <a:ext cx="8307048" cy="3315014"/>
                <a:chOff x="99700" y="1336644"/>
                <a:chExt cx="8307048" cy="4912786"/>
              </a:xfrm>
            </p:grpSpPr>
            <p:cxnSp>
              <p:nvCxnSpPr>
                <p:cNvPr id="9" name="直線コネクタ 8"/>
                <p:cNvCxnSpPr/>
                <p:nvPr/>
              </p:nvCxnSpPr>
              <p:spPr>
                <a:xfrm rot="5400000">
                  <a:off x="6077597" y="3920279"/>
                  <a:ext cx="4658301" cy="1"/>
                </a:xfrm>
                <a:prstGeom prst="line">
                  <a:avLst/>
                </a:prstGeom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正方形/長方形 11"/>
                <p:cNvSpPr/>
                <p:nvPr/>
              </p:nvSpPr>
              <p:spPr>
                <a:xfrm>
                  <a:off x="7412150" y="1610431"/>
                  <a:ext cx="464390" cy="4631405"/>
                </a:xfrm>
                <a:prstGeom prst="rect">
                  <a:avLst/>
                </a:prstGeom>
                <a:solidFill>
                  <a:srgbClr val="BAD9E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" name="直線コネクタ 14"/>
                <p:cNvCxnSpPr/>
                <p:nvPr/>
              </p:nvCxnSpPr>
              <p:spPr>
                <a:xfrm rot="5400000">
                  <a:off x="-1714874" y="3929027"/>
                  <a:ext cx="4628830" cy="1530"/>
                </a:xfrm>
                <a:prstGeom prst="line">
                  <a:avLst/>
                </a:prstGeom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 rot="5400000">
                  <a:off x="229073" y="3923161"/>
                  <a:ext cx="4643136" cy="1530"/>
                </a:xfrm>
                <a:prstGeom prst="line">
                  <a:avLst/>
                </a:prstGeom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 rot="5400000">
                  <a:off x="2173234" y="3917508"/>
                  <a:ext cx="4657015" cy="1530"/>
                </a:xfrm>
                <a:prstGeom prst="line">
                  <a:avLst/>
                </a:prstGeom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 rot="5400000">
                  <a:off x="4123688" y="3918210"/>
                  <a:ext cx="4658301" cy="1"/>
                </a:xfrm>
                <a:prstGeom prst="line">
                  <a:avLst/>
                </a:prstGeom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rot="5400000">
                  <a:off x="-2218740" y="3927512"/>
                  <a:ext cx="4638410" cy="1530"/>
                </a:xfrm>
                <a:prstGeom prst="line">
                  <a:avLst/>
                </a:prstGeom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rot="5400000">
                  <a:off x="2530845" y="3792839"/>
                  <a:ext cx="4909148" cy="1530"/>
                </a:xfrm>
                <a:prstGeom prst="line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rot="5400000">
                  <a:off x="584058" y="3795865"/>
                  <a:ext cx="4900523" cy="1530"/>
                </a:xfrm>
                <a:prstGeom prst="line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5400000">
                  <a:off x="-1366397" y="3795220"/>
                  <a:ext cx="4899238" cy="1530"/>
                </a:xfrm>
                <a:prstGeom prst="line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正方形/長方形 40"/>
                <p:cNvSpPr/>
                <p:nvPr/>
              </p:nvSpPr>
              <p:spPr>
                <a:xfrm>
                  <a:off x="5477906" y="1608364"/>
                  <a:ext cx="464390" cy="4631405"/>
                </a:xfrm>
                <a:prstGeom prst="rect">
                  <a:avLst/>
                </a:prstGeom>
                <a:solidFill>
                  <a:srgbClr val="BAD9E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正方形/長方形 41"/>
                <p:cNvSpPr/>
                <p:nvPr/>
              </p:nvSpPr>
              <p:spPr>
                <a:xfrm>
                  <a:off x="3527914" y="1609385"/>
                  <a:ext cx="464390" cy="4631405"/>
                </a:xfrm>
                <a:prstGeom prst="rect">
                  <a:avLst/>
                </a:prstGeom>
                <a:solidFill>
                  <a:srgbClr val="BAD9E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正方形/長方形 42"/>
                <p:cNvSpPr/>
                <p:nvPr/>
              </p:nvSpPr>
              <p:spPr>
                <a:xfrm>
                  <a:off x="1584092" y="1601650"/>
                  <a:ext cx="464390" cy="4631405"/>
                </a:xfrm>
                <a:prstGeom prst="rect">
                  <a:avLst/>
                </a:prstGeom>
                <a:solidFill>
                  <a:srgbClr val="BAD9E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0" name="直線コネクタ 49"/>
                <p:cNvCxnSpPr/>
                <p:nvPr/>
              </p:nvCxnSpPr>
              <p:spPr>
                <a:xfrm rot="5400000">
                  <a:off x="4474240" y="3790453"/>
                  <a:ext cx="4909148" cy="1530"/>
                </a:xfrm>
                <a:prstGeom prst="line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正方形/長方形 6"/>
              <p:cNvSpPr/>
              <p:nvPr/>
            </p:nvSpPr>
            <p:spPr>
              <a:xfrm>
                <a:off x="8389267" y="2123453"/>
                <a:ext cx="454545" cy="24440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ja-JP" altLang="en-US" sz="1400" dirty="0">
                  <a:solidFill>
                    <a:prstClr val="black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6456664" y="2134646"/>
                <a:ext cx="1942436" cy="2444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ja-JP" sz="1400" dirty="0">
                    <a:solidFill>
                      <a:prstClr val="black"/>
                    </a:solidFill>
                    <a:ea typeface="Osaka"/>
                    <a:cs typeface="Osaka"/>
                  </a:rPr>
                  <a:t>2018</a:t>
                </a:r>
                <a:endParaRPr lang="ja-JP" altLang="en-US" sz="1400" dirty="0">
                  <a:solidFill>
                    <a:prstClr val="black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590546" y="2132401"/>
                <a:ext cx="1942436" cy="24440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ja-JP" sz="1400" dirty="0">
                    <a:solidFill>
                      <a:prstClr val="black"/>
                    </a:solidFill>
                    <a:ea typeface="Osaka"/>
                    <a:cs typeface="Osaka"/>
                  </a:rPr>
                  <a:t>2015</a:t>
                </a:r>
                <a:endParaRPr lang="ja-JP" altLang="en-US" sz="1400" dirty="0">
                  <a:solidFill>
                    <a:prstClr val="black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2542468" y="2132596"/>
                <a:ext cx="1942436" cy="2444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ja-JP" sz="1400" dirty="0">
                    <a:solidFill>
                      <a:prstClr val="black"/>
                    </a:solidFill>
                    <a:ea typeface="Osaka"/>
                    <a:cs typeface="Osaka"/>
                  </a:rPr>
                  <a:t>2016</a:t>
                </a:r>
                <a:endParaRPr lang="ja-JP" altLang="en-US" sz="1400" dirty="0">
                  <a:solidFill>
                    <a:prstClr val="black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4494389" y="2132789"/>
                <a:ext cx="1942436" cy="24440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altLang="ja-JP" sz="1400" dirty="0">
                    <a:solidFill>
                      <a:prstClr val="black"/>
                    </a:solidFill>
                    <a:ea typeface="Osaka"/>
                    <a:cs typeface="Osaka"/>
                  </a:rPr>
                  <a:t>2017</a:t>
                </a:r>
                <a:endParaRPr lang="ja-JP" altLang="en-US" sz="1400" dirty="0">
                  <a:solidFill>
                    <a:prstClr val="black"/>
                  </a:solidFill>
                  <a:ea typeface="Osaka"/>
                  <a:cs typeface="Osaka"/>
                </a:endParaRPr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58347" y="2128152"/>
                <a:ext cx="8786997" cy="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77499" y="2384141"/>
                <a:ext cx="8774506" cy="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正方形/長方形 47"/>
              <p:cNvSpPr/>
              <p:nvPr/>
            </p:nvSpPr>
            <p:spPr>
              <a:xfrm>
                <a:off x="77499" y="2116244"/>
                <a:ext cx="962989" cy="266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r>
                  <a:rPr lang="en-US" altLang="ja-JP" sz="1200" dirty="0">
                    <a:solidFill>
                      <a:prstClr val="black"/>
                    </a:solidFill>
                    <a:ea typeface="Osaka"/>
                    <a:cs typeface="Osaka"/>
                  </a:rPr>
                  <a:t>Calendar</a:t>
                </a:r>
                <a:endParaRPr lang="ja-JP" altLang="en-US" sz="1200" dirty="0">
                  <a:solidFill>
                    <a:prstClr val="black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513223" y="2321878"/>
                <a:ext cx="13235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dirty="0">
                    <a:solidFill>
                      <a:prstClr val="black"/>
                    </a:solidFill>
                  </a:rPr>
                  <a:t>Power restriction</a:t>
                </a:r>
              </a:p>
              <a:p>
                <a:r>
                  <a:rPr lang="en-US" altLang="ja-JP" sz="1000" dirty="0">
                    <a:solidFill>
                      <a:prstClr val="black"/>
                    </a:solidFill>
                  </a:rPr>
                  <a:t>  in summer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テキスト ボックス 117"/>
              <p:cNvSpPr txBox="1"/>
              <p:nvPr/>
            </p:nvSpPr>
            <p:spPr>
              <a:xfrm>
                <a:off x="3459500" y="2324212"/>
                <a:ext cx="1421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dirty="0">
                    <a:solidFill>
                      <a:prstClr val="black"/>
                    </a:solidFill>
                  </a:rPr>
                  <a:t>Power restriction</a:t>
                </a:r>
              </a:p>
              <a:p>
                <a:r>
                  <a:rPr lang="en-US" altLang="ja-JP" sz="1000" dirty="0">
                    <a:solidFill>
                      <a:prstClr val="black"/>
                    </a:solidFill>
                  </a:rPr>
                  <a:t>  in summer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テキスト ボックス 118"/>
              <p:cNvSpPr txBox="1"/>
              <p:nvPr/>
            </p:nvSpPr>
            <p:spPr>
              <a:xfrm>
                <a:off x="5414334" y="2326546"/>
                <a:ext cx="130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dirty="0">
                    <a:solidFill>
                      <a:prstClr val="black"/>
                    </a:solidFill>
                  </a:rPr>
                  <a:t>Power restriction</a:t>
                </a:r>
              </a:p>
              <a:p>
                <a:r>
                  <a:rPr lang="en-US" altLang="ja-JP" sz="1000" dirty="0">
                    <a:solidFill>
                      <a:prstClr val="black"/>
                    </a:solidFill>
                  </a:rPr>
                  <a:t>  in summer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7339471" y="2331076"/>
                <a:ext cx="1405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dirty="0">
                    <a:solidFill>
                      <a:prstClr val="black"/>
                    </a:solidFill>
                  </a:rPr>
                  <a:t>Power restriction</a:t>
                </a:r>
              </a:p>
              <a:p>
                <a:r>
                  <a:rPr lang="en-US" altLang="ja-JP" sz="1000" dirty="0">
                    <a:solidFill>
                      <a:prstClr val="black"/>
                    </a:solidFill>
                  </a:rPr>
                  <a:t>  in summer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69837" y="2762531"/>
                <a:ext cx="9124383" cy="2994818"/>
                <a:chOff x="69837" y="2876831"/>
                <a:chExt cx="9124383" cy="2994818"/>
              </a:xfrm>
            </p:grpSpPr>
            <p:sp>
              <p:nvSpPr>
                <p:cNvPr id="103" name="角丸四角形 102"/>
                <p:cNvSpPr/>
                <p:nvPr/>
              </p:nvSpPr>
              <p:spPr>
                <a:xfrm>
                  <a:off x="95979" y="2876831"/>
                  <a:ext cx="8760165" cy="2994818"/>
                </a:xfrm>
                <a:prstGeom prst="roundRect">
                  <a:avLst>
                    <a:gd name="adj" fmla="val 5260"/>
                  </a:avLst>
                </a:prstGeom>
                <a:solidFill>
                  <a:srgbClr val="FAFF8A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2592907" y="2933155"/>
                  <a:ext cx="11554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solidFill>
                        <a:srgbClr val="FF0000"/>
                      </a:solidFill>
                      <a:ea typeface="Osaka"/>
                      <a:cs typeface="Osaka"/>
                    </a:rPr>
                    <a:t>Phase 1</a:t>
                  </a:r>
                  <a:endParaRPr lang="ja-JP" altLang="en-US" sz="900" dirty="0">
                    <a:solidFill>
                      <a:srgbClr val="000000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05" name="テキスト ボックス 104"/>
                <p:cNvSpPr txBox="1"/>
                <p:nvPr/>
              </p:nvSpPr>
              <p:spPr>
                <a:xfrm>
                  <a:off x="5204950" y="2953164"/>
                  <a:ext cx="10408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solidFill>
                        <a:srgbClr val="FF0000"/>
                      </a:solidFill>
                      <a:ea typeface="Osaka"/>
                      <a:cs typeface="Osaka"/>
                    </a:rPr>
                    <a:t>Phase 2</a:t>
                  </a:r>
                  <a:endParaRPr lang="ja-JP" altLang="en-US" sz="900" dirty="0">
                    <a:solidFill>
                      <a:srgbClr val="000000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09" name="テキスト ボックス 108"/>
                <p:cNvSpPr txBox="1"/>
                <p:nvPr/>
              </p:nvSpPr>
              <p:spPr>
                <a:xfrm>
                  <a:off x="3306346" y="3191288"/>
                  <a:ext cx="205622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solidFill>
                        <a:srgbClr val="008000"/>
                      </a:solidFill>
                      <a:ea typeface="Osaka"/>
                      <a:cs typeface="Osaka"/>
                    </a:rPr>
                    <a:t>QCS, Belle II install</a:t>
                  </a:r>
                  <a:endParaRPr lang="ja-JP" altLang="en-US" sz="1400" dirty="0">
                    <a:solidFill>
                      <a:srgbClr val="008000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10" name="テキスト ボックス 109"/>
                <p:cNvSpPr txBox="1"/>
                <p:nvPr/>
              </p:nvSpPr>
              <p:spPr>
                <a:xfrm>
                  <a:off x="6417908" y="3204420"/>
                  <a:ext cx="124428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solidFill>
                        <a:srgbClr val="008000"/>
                      </a:solidFill>
                      <a:ea typeface="Osaka"/>
                      <a:cs typeface="Osaka"/>
                    </a:rPr>
                    <a:t>VXD install</a:t>
                  </a:r>
                  <a:endParaRPr lang="ja-JP" altLang="en-US" sz="1400" dirty="0">
                    <a:solidFill>
                      <a:srgbClr val="008000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11" name="テキスト ボックス 110"/>
                <p:cNvSpPr txBox="1"/>
                <p:nvPr/>
              </p:nvSpPr>
              <p:spPr>
                <a:xfrm>
                  <a:off x="2551547" y="3233519"/>
                  <a:ext cx="9766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w/o QCS</a:t>
                  </a:r>
                </a:p>
                <a:p>
                  <a:r>
                    <a:rPr lang="en-US" altLang="ja-JP" sz="12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w/o Belle II</a:t>
                  </a:r>
                  <a:endParaRPr lang="ja-JP" altLang="en-US" sz="1200" dirty="0">
                    <a:solidFill>
                      <a:srgbClr val="000000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5129386" y="3240505"/>
                  <a:ext cx="15845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w/ QCS</a:t>
                  </a:r>
                </a:p>
                <a:p>
                  <a:r>
                    <a:rPr lang="en-US" altLang="ja-JP" sz="12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w/ Belle II </a:t>
                  </a:r>
                  <a:r>
                    <a:rPr lang="en-US" altLang="ja-JP" sz="11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(no VXD)</a:t>
                  </a:r>
                  <a:endParaRPr lang="ja-JP" altLang="en-US" sz="1100" dirty="0">
                    <a:solidFill>
                      <a:srgbClr val="000000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20" name="テキスト ボックス 119"/>
                <p:cNvSpPr txBox="1"/>
                <p:nvPr/>
              </p:nvSpPr>
              <p:spPr>
                <a:xfrm>
                  <a:off x="7886192" y="2938673"/>
                  <a:ext cx="908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solidFill>
                        <a:srgbClr val="FF0000"/>
                      </a:solidFill>
                      <a:ea typeface="Osaka"/>
                      <a:cs typeface="Osaka"/>
                    </a:rPr>
                    <a:t>Phase 3</a:t>
                  </a:r>
                  <a:endParaRPr lang="ja-JP" altLang="en-US" sz="900" dirty="0">
                    <a:solidFill>
                      <a:srgbClr val="000000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21" name="テキスト ボックス 120"/>
                <p:cNvSpPr txBox="1"/>
                <p:nvPr/>
              </p:nvSpPr>
              <p:spPr>
                <a:xfrm>
                  <a:off x="7767067" y="3251579"/>
                  <a:ext cx="1188117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w/ full Belle II</a:t>
                  </a:r>
                  <a:endParaRPr lang="ja-JP" altLang="en-US" sz="1200" dirty="0">
                    <a:solidFill>
                      <a:srgbClr val="000000"/>
                    </a:solidFill>
                    <a:ea typeface="Osaka"/>
                    <a:cs typeface="Osaka"/>
                  </a:endParaRPr>
                </a:p>
              </p:txBody>
            </p:sp>
            <p:cxnSp>
              <p:nvCxnSpPr>
                <p:cNvPr id="123" name="直線コネクタ 122"/>
                <p:cNvCxnSpPr/>
                <p:nvPr/>
              </p:nvCxnSpPr>
              <p:spPr>
                <a:xfrm>
                  <a:off x="6489166" y="3484236"/>
                  <a:ext cx="979271" cy="6324"/>
                </a:xfrm>
                <a:prstGeom prst="line">
                  <a:avLst/>
                </a:prstGeom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>
                <a:xfrm>
                  <a:off x="3405386" y="3516933"/>
                  <a:ext cx="1806429" cy="1412"/>
                </a:xfrm>
                <a:prstGeom prst="line">
                  <a:avLst/>
                </a:prstGeom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/>
                <p:cNvCxnSpPr/>
                <p:nvPr/>
              </p:nvCxnSpPr>
              <p:spPr>
                <a:xfrm>
                  <a:off x="2605271" y="3250931"/>
                  <a:ext cx="811459" cy="1412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/>
                <p:cNvCxnSpPr/>
                <p:nvPr/>
              </p:nvCxnSpPr>
              <p:spPr>
                <a:xfrm>
                  <a:off x="5204950" y="3249139"/>
                  <a:ext cx="264335" cy="0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/>
                <p:cNvCxnSpPr/>
                <p:nvPr/>
              </p:nvCxnSpPr>
              <p:spPr>
                <a:xfrm>
                  <a:off x="5469284" y="3247681"/>
                  <a:ext cx="479596" cy="0"/>
                </a:xfrm>
                <a:prstGeom prst="line">
                  <a:avLst/>
                </a:prstGeom>
                <a:ln w="127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/>
                <p:cNvCxnSpPr/>
                <p:nvPr/>
              </p:nvCxnSpPr>
              <p:spPr>
                <a:xfrm>
                  <a:off x="7874373" y="3232106"/>
                  <a:ext cx="980150" cy="1412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2605271" y="2878435"/>
                  <a:ext cx="0" cy="29792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3410917" y="2881703"/>
                  <a:ext cx="0" cy="29792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5192870" y="2878435"/>
                  <a:ext cx="0" cy="29792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6452838" y="2882563"/>
                  <a:ext cx="0" cy="29792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7878533" y="2885648"/>
                  <a:ext cx="0" cy="29792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>
                  <a:off x="4407332" y="5393043"/>
                  <a:ext cx="792099" cy="0"/>
                </a:xfrm>
                <a:prstGeom prst="line">
                  <a:avLst/>
                </a:prstGeom>
                <a:ln w="38100" cap="flat" cmpd="sng" algn="ctr">
                  <a:solidFill>
                    <a:srgbClr val="FF66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テキスト ボックス 155"/>
                <p:cNvSpPr txBox="1"/>
                <p:nvPr/>
              </p:nvSpPr>
              <p:spPr>
                <a:xfrm>
                  <a:off x="3758089" y="5113238"/>
                  <a:ext cx="171310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ea typeface="Osaka"/>
                      <a:cs typeface="Osaka"/>
                    </a:rPr>
                    <a:t>DR commissioning</a:t>
                  </a:r>
                  <a:endParaRPr lang="ja-JP" altLang="en-US" sz="1200" dirty="0">
                    <a:ea typeface="Osaka"/>
                    <a:cs typeface="Osaka"/>
                  </a:endParaRPr>
                </a:p>
              </p:txBody>
            </p:sp>
            <p:sp>
              <p:nvSpPr>
                <p:cNvPr id="161" name="テキスト ボックス 160"/>
                <p:cNvSpPr txBox="1"/>
                <p:nvPr/>
              </p:nvSpPr>
              <p:spPr>
                <a:xfrm>
                  <a:off x="5408528" y="5043441"/>
                  <a:ext cx="831389" cy="2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ea typeface="Osaka"/>
                      <a:cs typeface="Osaka"/>
                    </a:rPr>
                    <a:t> w/ DR</a:t>
                  </a:r>
                  <a:endParaRPr lang="ja-JP" altLang="en-US" sz="1200" dirty="0">
                    <a:ea typeface="Osaka"/>
                    <a:cs typeface="Osaka"/>
                  </a:endParaRPr>
                </a:p>
              </p:txBody>
            </p:sp>
            <p:sp>
              <p:nvSpPr>
                <p:cNvPr id="165" name="テキスト ボックス 164"/>
                <p:cNvSpPr txBox="1"/>
                <p:nvPr/>
              </p:nvSpPr>
              <p:spPr>
                <a:xfrm>
                  <a:off x="2253785" y="3687122"/>
                  <a:ext cx="15271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2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Vacuum Scrubbing</a:t>
                  </a:r>
                </a:p>
                <a:p>
                  <a:pPr algn="ctr"/>
                  <a:r>
                    <a:rPr lang="en-US" altLang="ja-JP" sz="12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Basic machine tuning</a:t>
                  </a:r>
                </a:p>
              </p:txBody>
            </p:sp>
            <p:sp>
              <p:nvSpPr>
                <p:cNvPr id="167" name="テキスト ボックス 166"/>
                <p:cNvSpPr txBox="1"/>
                <p:nvPr/>
              </p:nvSpPr>
              <p:spPr>
                <a:xfrm>
                  <a:off x="2573459" y="4131821"/>
                  <a:ext cx="11440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Current</a:t>
                  </a:r>
                  <a:r>
                    <a:rPr lang="en-US" altLang="ja-JP" sz="1200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=1A</a:t>
                  </a:r>
                  <a:endParaRPr lang="ja-JP" altLang="en-US" sz="1200" dirty="0">
                    <a:solidFill>
                      <a:srgbClr val="0000FF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68" name="テキスト ボックス 167"/>
                <p:cNvSpPr txBox="1"/>
                <p:nvPr/>
              </p:nvSpPr>
              <p:spPr>
                <a:xfrm>
                  <a:off x="7839870" y="4131280"/>
                  <a:ext cx="11440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Full Current</a:t>
                  </a:r>
                  <a:endParaRPr lang="ja-JP" altLang="en-US" sz="1200" dirty="0">
                    <a:solidFill>
                      <a:srgbClr val="0000FF"/>
                    </a:solidFill>
                    <a:ea typeface="Osaka"/>
                    <a:cs typeface="Osaka"/>
                  </a:endParaRPr>
                </a:p>
              </p:txBody>
            </p:sp>
            <p:sp>
              <p:nvSpPr>
                <p:cNvPr id="173" name="テキスト ボックス 172"/>
                <p:cNvSpPr txBox="1"/>
                <p:nvPr/>
              </p:nvSpPr>
              <p:spPr>
                <a:xfrm>
                  <a:off x="5150041" y="3718005"/>
                  <a:ext cx="1904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solidFill>
                        <a:srgbClr val="FF0000"/>
                      </a:solidFill>
                    </a:rPr>
                    <a:t>L= 1</a:t>
                  </a:r>
                  <a:r>
                    <a:rPr lang="en-US" altLang="ja-JP" sz="1200" dirty="0">
                      <a:solidFill>
                        <a:srgbClr val="FF0000"/>
                      </a:solidFill>
                      <a:sym typeface="Symbol" panose="05050102010706020507" pitchFamily="18" charset="2"/>
                    </a:rPr>
                    <a:t></a:t>
                  </a:r>
                  <a:r>
                    <a:rPr lang="en-US" altLang="ja-JP" sz="1200" dirty="0">
                      <a:solidFill>
                        <a:srgbClr val="FF0000"/>
                      </a:solidFill>
                    </a:rPr>
                    <a:t>10</a:t>
                  </a:r>
                  <a:r>
                    <a:rPr lang="en-US" altLang="ja-JP" sz="1200" baseline="31999" dirty="0">
                      <a:solidFill>
                        <a:srgbClr val="FF0000"/>
                      </a:solidFill>
                    </a:rPr>
                    <a:t>34</a:t>
                  </a:r>
                  <a:r>
                    <a:rPr lang="en-US" altLang="ja-JP" sz="1200" dirty="0">
                      <a:solidFill>
                        <a:srgbClr val="FF0000"/>
                      </a:solidFill>
                    </a:rPr>
                    <a:t>cm</a:t>
                  </a:r>
                  <a:r>
                    <a:rPr lang="en-US" altLang="ja-JP" sz="1200" baseline="31999" dirty="0">
                      <a:solidFill>
                        <a:srgbClr val="FF0000"/>
                      </a:solidFill>
                    </a:rPr>
                    <a:t>-2</a:t>
                  </a:r>
                  <a:r>
                    <a:rPr lang="en-US" altLang="ja-JP" sz="1200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en-US" altLang="ja-JP" sz="1200" baseline="31999" dirty="0">
                      <a:solidFill>
                        <a:srgbClr val="FF0000"/>
                      </a:solidFill>
                    </a:rPr>
                    <a:t>-1</a:t>
                  </a:r>
                  <a:r>
                    <a:rPr lang="ja-JP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ja-JP" sz="1200" dirty="0">
                      <a:solidFill>
                        <a:srgbClr val="FF0000"/>
                      </a:solidFill>
                      <a:ea typeface="Osaka"/>
                      <a:cs typeface="Osaka"/>
                    </a:rPr>
                    <a:t> </a:t>
                  </a:r>
                </a:p>
                <a:p>
                  <a:r>
                    <a:rPr lang="en-US" altLang="ja-JP" sz="1200" dirty="0">
                      <a:solidFill>
                        <a:srgbClr val="000000"/>
                      </a:solidFill>
                      <a:ea typeface="Osaka"/>
                      <a:cs typeface="Osaka"/>
                    </a:rPr>
                    <a:t>(KEKB design)</a:t>
                  </a:r>
                </a:p>
              </p:txBody>
            </p:sp>
            <p:sp>
              <p:nvSpPr>
                <p:cNvPr id="175" name="正方形/長方形 174"/>
                <p:cNvSpPr/>
                <p:nvPr/>
              </p:nvSpPr>
              <p:spPr>
                <a:xfrm>
                  <a:off x="7695327" y="3732634"/>
                  <a:ext cx="123623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200" dirty="0">
                      <a:solidFill>
                        <a:srgbClr val="FF0000"/>
                      </a:solidFill>
                    </a:rPr>
                    <a:t>L= 8</a:t>
                  </a:r>
                  <a:r>
                    <a:rPr lang="en-US" altLang="ja-JP" sz="1200" dirty="0">
                      <a:solidFill>
                        <a:srgbClr val="FF0000"/>
                      </a:solidFill>
                      <a:sym typeface="Symbol" panose="05050102010706020507" pitchFamily="18" charset="2"/>
                    </a:rPr>
                    <a:t></a:t>
                  </a:r>
                  <a:r>
                    <a:rPr lang="en-US" altLang="ja-JP" sz="1200" dirty="0">
                      <a:solidFill>
                        <a:srgbClr val="FF0000"/>
                      </a:solidFill>
                    </a:rPr>
                    <a:t>10</a:t>
                  </a:r>
                  <a:r>
                    <a:rPr lang="en-US" altLang="ja-JP" sz="1200" baseline="31999" dirty="0">
                      <a:solidFill>
                        <a:srgbClr val="FF0000"/>
                      </a:solidFill>
                    </a:rPr>
                    <a:t>35</a:t>
                  </a:r>
                  <a:r>
                    <a:rPr lang="en-US" altLang="ja-JP" sz="1200" dirty="0">
                      <a:solidFill>
                        <a:srgbClr val="FF0000"/>
                      </a:solidFill>
                    </a:rPr>
                    <a:t>cm</a:t>
                  </a:r>
                  <a:r>
                    <a:rPr lang="en-US" altLang="ja-JP" sz="1200" baseline="31999" dirty="0">
                      <a:solidFill>
                        <a:srgbClr val="FF0000"/>
                      </a:solidFill>
                    </a:rPr>
                    <a:t>-2</a:t>
                  </a:r>
                  <a:r>
                    <a:rPr lang="en-US" altLang="ja-JP" sz="1200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en-US" altLang="ja-JP" sz="1200" baseline="31999" dirty="0">
                      <a:solidFill>
                        <a:srgbClr val="FF0000"/>
                      </a:solidFill>
                    </a:rPr>
                    <a:t>-1</a:t>
                  </a:r>
                  <a:r>
                    <a:rPr lang="ja-JP" altLang="en-US" sz="1200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  <p:cxnSp>
              <p:nvCxnSpPr>
                <p:cNvPr id="126" name="直線コネクタ 125"/>
                <p:cNvCxnSpPr/>
                <p:nvPr/>
              </p:nvCxnSpPr>
              <p:spPr>
                <a:xfrm>
                  <a:off x="5957981" y="3251944"/>
                  <a:ext cx="494656" cy="0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69837" y="2942077"/>
                  <a:ext cx="21725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solidFill>
                        <a:srgbClr val="FF0000"/>
                      </a:solidFill>
                    </a:rPr>
                    <a:t> Current plan on going </a:t>
                  </a:r>
                </a:p>
              </p:txBody>
            </p:sp>
            <p:cxnSp>
              <p:nvCxnSpPr>
                <p:cNvPr id="130" name="直線コネクタ 129"/>
                <p:cNvCxnSpPr/>
                <p:nvPr/>
              </p:nvCxnSpPr>
              <p:spPr>
                <a:xfrm>
                  <a:off x="5201886" y="5302871"/>
                  <a:ext cx="264335" cy="0"/>
                </a:xfrm>
                <a:prstGeom prst="line">
                  <a:avLst/>
                </a:prstGeom>
                <a:ln w="38100" cap="flat" cmpd="sng" algn="ctr">
                  <a:solidFill>
                    <a:srgbClr val="CC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/>
                <p:cNvCxnSpPr/>
                <p:nvPr/>
              </p:nvCxnSpPr>
              <p:spPr>
                <a:xfrm>
                  <a:off x="5466220" y="5301413"/>
                  <a:ext cx="479596" cy="0"/>
                </a:xfrm>
                <a:prstGeom prst="line">
                  <a:avLst/>
                </a:prstGeom>
                <a:ln w="12700" cap="flat" cmpd="sng" algn="ctr">
                  <a:solidFill>
                    <a:srgbClr val="CC00FF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/>
                <p:cNvCxnSpPr/>
                <p:nvPr/>
              </p:nvCxnSpPr>
              <p:spPr>
                <a:xfrm>
                  <a:off x="5954917" y="5302199"/>
                  <a:ext cx="494656" cy="0"/>
                </a:xfrm>
                <a:prstGeom prst="line">
                  <a:avLst/>
                </a:prstGeom>
                <a:ln w="38100" cap="flat" cmpd="sng" algn="ctr">
                  <a:solidFill>
                    <a:srgbClr val="CC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/>
                <p:cNvCxnSpPr/>
                <p:nvPr/>
              </p:nvCxnSpPr>
              <p:spPr>
                <a:xfrm>
                  <a:off x="7870520" y="5301413"/>
                  <a:ext cx="980150" cy="1412"/>
                </a:xfrm>
                <a:prstGeom prst="line">
                  <a:avLst/>
                </a:prstGeom>
                <a:ln w="38100" cap="flat" cmpd="sng" algn="ctr">
                  <a:solidFill>
                    <a:srgbClr val="CC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テキスト ボックス 133"/>
                <p:cNvSpPr txBox="1"/>
                <p:nvPr/>
              </p:nvSpPr>
              <p:spPr>
                <a:xfrm>
                  <a:off x="8029258" y="5034012"/>
                  <a:ext cx="831389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ea typeface="Osaka"/>
                      <a:cs typeface="Osaka"/>
                    </a:rPr>
                    <a:t> w/ DR</a:t>
                  </a:r>
                  <a:endParaRPr lang="ja-JP" altLang="en-US" sz="1200" dirty="0">
                    <a:ea typeface="Osaka"/>
                    <a:cs typeface="Osaka"/>
                  </a:endParaRPr>
                </a:p>
              </p:txBody>
            </p:sp>
            <p:sp>
              <p:nvSpPr>
                <p:cNvPr id="135" name="テキスト ボックス 134"/>
                <p:cNvSpPr txBox="1"/>
                <p:nvPr/>
              </p:nvSpPr>
              <p:spPr>
                <a:xfrm>
                  <a:off x="2590427" y="5058319"/>
                  <a:ext cx="831389" cy="27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ea typeface="Osaka"/>
                      <a:cs typeface="Osaka"/>
                    </a:rPr>
                    <a:t> w/o DR</a:t>
                  </a:r>
                  <a:endParaRPr lang="ja-JP" altLang="en-US" sz="1200" dirty="0">
                    <a:ea typeface="Osaka"/>
                    <a:cs typeface="Osaka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>
                  <a:off x="5263860" y="4614576"/>
                  <a:ext cx="140445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low emittance</a:t>
                  </a:r>
                </a:p>
              </p:txBody>
            </p:sp>
            <p:sp>
              <p:nvSpPr>
                <p:cNvPr id="142" name="テキスト ボックス 141"/>
                <p:cNvSpPr txBox="1"/>
                <p:nvPr/>
              </p:nvSpPr>
              <p:spPr>
                <a:xfrm>
                  <a:off x="7789769" y="4609346"/>
                  <a:ext cx="140445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low emittance</a:t>
                  </a:r>
                </a:p>
              </p:txBody>
            </p:sp>
            <p:sp>
              <p:nvSpPr>
                <p:cNvPr id="143" name="テキスト ボックス 142"/>
                <p:cNvSpPr txBox="1"/>
                <p:nvPr/>
              </p:nvSpPr>
              <p:spPr>
                <a:xfrm>
                  <a:off x="7848508" y="4814853"/>
                  <a:ext cx="106587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4~5 </a:t>
                  </a:r>
                  <a:r>
                    <a:rPr lang="en-US" altLang="ja-JP" sz="1200" i="1" dirty="0" err="1">
                      <a:solidFill>
                        <a:srgbClr val="0000FF"/>
                      </a:solidFill>
                      <a:ea typeface="Osaka"/>
                      <a:cs typeface="Osaka"/>
                    </a:rPr>
                    <a:t>nC</a:t>
                  </a:r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/bunch</a:t>
                  </a:r>
                </a:p>
              </p:txBody>
            </p:sp>
            <p:sp>
              <p:nvSpPr>
                <p:cNvPr id="146" name="テキスト ボックス 145"/>
                <p:cNvSpPr txBox="1"/>
                <p:nvPr/>
              </p:nvSpPr>
              <p:spPr>
                <a:xfrm>
                  <a:off x="5356632" y="4800098"/>
                  <a:ext cx="106587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2 </a:t>
                  </a:r>
                  <a:r>
                    <a:rPr lang="en-US" altLang="ja-JP" sz="1200" i="1" dirty="0" err="1">
                      <a:solidFill>
                        <a:srgbClr val="0000FF"/>
                      </a:solidFill>
                      <a:ea typeface="Osaka"/>
                      <a:cs typeface="Osaka"/>
                    </a:rPr>
                    <a:t>nC</a:t>
                  </a:r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/bunch</a:t>
                  </a:r>
                </a:p>
              </p:txBody>
            </p:sp>
            <p:sp>
              <p:nvSpPr>
                <p:cNvPr id="147" name="テキスト ボックス 146"/>
                <p:cNvSpPr txBox="1"/>
                <p:nvPr/>
              </p:nvSpPr>
              <p:spPr>
                <a:xfrm>
                  <a:off x="2569922" y="4805641"/>
                  <a:ext cx="106587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1 </a:t>
                  </a:r>
                  <a:r>
                    <a:rPr lang="en-US" altLang="ja-JP" sz="1200" i="1" dirty="0" err="1">
                      <a:solidFill>
                        <a:srgbClr val="0000FF"/>
                      </a:solidFill>
                      <a:ea typeface="Osaka"/>
                      <a:cs typeface="Osaka"/>
                    </a:rPr>
                    <a:t>nC</a:t>
                  </a:r>
                  <a:r>
                    <a:rPr lang="en-US" altLang="ja-JP" sz="1200" i="1" dirty="0">
                      <a:solidFill>
                        <a:srgbClr val="0000FF"/>
                      </a:solidFill>
                      <a:ea typeface="Osaka"/>
                      <a:cs typeface="Osaka"/>
                    </a:rPr>
                    <a:t>/bunch</a:t>
                  </a:r>
                </a:p>
              </p:txBody>
            </p:sp>
            <p:sp>
              <p:nvSpPr>
                <p:cNvPr id="60" name="角丸四角形 59"/>
                <p:cNvSpPr/>
                <p:nvPr/>
              </p:nvSpPr>
              <p:spPr>
                <a:xfrm>
                  <a:off x="2417696" y="4609345"/>
                  <a:ext cx="6446127" cy="1157703"/>
                </a:xfrm>
                <a:prstGeom prst="roundRect">
                  <a:avLst/>
                </a:prstGeom>
                <a:noFill/>
                <a:ln w="19050">
                  <a:solidFill>
                    <a:srgbClr val="33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48" name="テキスト ボックス 147"/>
                <p:cNvSpPr txBox="1"/>
                <p:nvPr/>
              </p:nvSpPr>
              <p:spPr>
                <a:xfrm>
                  <a:off x="3387913" y="4298011"/>
                  <a:ext cx="24311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i="1" dirty="0">
                      <a:solidFill>
                        <a:srgbClr val="00B0F0"/>
                      </a:solidFill>
                      <a:latin typeface="Arial" panose="020B0604020202020204" pitchFamily="34" charset="0"/>
                      <a:ea typeface="Osaka"/>
                      <a:cs typeface="Arial" panose="020B0604020202020204" pitchFamily="34" charset="0"/>
                    </a:rPr>
                    <a:t>Injection Beam</a:t>
                  </a:r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2552684" y="5499006"/>
                  <a:ext cx="10382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/>
                    <a:t>no Top-up inj.</a:t>
                  </a:r>
                  <a:endParaRPr lang="ja-JP" altLang="en-US" sz="1200" dirty="0"/>
                </a:p>
              </p:txBody>
            </p:sp>
            <p:sp>
              <p:nvSpPr>
                <p:cNvPr id="154" name="テキスト ボックス 153"/>
                <p:cNvSpPr txBox="1"/>
                <p:nvPr/>
              </p:nvSpPr>
              <p:spPr>
                <a:xfrm>
                  <a:off x="5183623" y="5499005"/>
                  <a:ext cx="12289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/>
                    <a:t>Top-up injection</a:t>
                  </a:r>
                  <a:endParaRPr lang="ja-JP" altLang="en-US" sz="1200" dirty="0"/>
                </a:p>
              </p:txBody>
            </p:sp>
            <p:sp>
              <p:nvSpPr>
                <p:cNvPr id="155" name="テキスト ボックス 154"/>
                <p:cNvSpPr txBox="1"/>
                <p:nvPr/>
              </p:nvSpPr>
              <p:spPr>
                <a:xfrm>
                  <a:off x="7741459" y="5485092"/>
                  <a:ext cx="11937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/>
                    <a:t>Top-up injection</a:t>
                  </a:r>
                  <a:endParaRPr lang="ja-JP" altLang="en-US" sz="1200" dirty="0"/>
                </a:p>
              </p:txBody>
            </p:sp>
          </p:grpSp>
        </p:grpSp>
        <p:sp>
          <p:nvSpPr>
            <p:cNvPr id="83" name="テキスト ボックス 82"/>
            <p:cNvSpPr txBox="1"/>
            <p:nvPr/>
          </p:nvSpPr>
          <p:spPr>
            <a:xfrm>
              <a:off x="8097684" y="3469117"/>
              <a:ext cx="1015589" cy="26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>
                  <a:solidFill>
                    <a:srgbClr val="000000"/>
                  </a:solidFill>
                  <a:ea typeface="Osaka"/>
                  <a:cs typeface="Osaka"/>
                </a:rPr>
                <a:t>Add more RF</a:t>
              </a:r>
              <a:endParaRPr lang="ja-JP" altLang="en-US" sz="1100" dirty="0">
                <a:solidFill>
                  <a:srgbClr val="000000"/>
                </a:solidFill>
                <a:ea typeface="Osaka"/>
                <a:cs typeface="Osaka"/>
              </a:endParaRPr>
            </a:p>
          </p:txBody>
        </p:sp>
      </p:grpSp>
      <p:sp>
        <p:nvSpPr>
          <p:cNvPr id="8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52950" y="6535564"/>
            <a:ext cx="3086100" cy="365125"/>
          </a:xfrm>
        </p:spPr>
        <p:txBody>
          <a:bodyPr/>
          <a:lstStyle/>
          <a:p>
            <a:r>
              <a:rPr lang="en-US" altLang="ja-JP" smtClean="0"/>
              <a:t>B2GM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56388" y="36719"/>
            <a:ext cx="293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Based on Miura-Furukawa, B2GM in June 2015</a:t>
            </a:r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424206" y="3101311"/>
            <a:ext cx="11010507" cy="375022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5845" y="3051880"/>
            <a:ext cx="101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00FF"/>
                </a:solidFill>
              </a:rPr>
              <a:t>Linac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91747"/>
            <a:ext cx="10515600" cy="1325563"/>
          </a:xfrm>
          <a:noFill/>
        </p:spPr>
        <p:txBody>
          <a:bodyPr/>
          <a:lstStyle/>
          <a:p>
            <a:r>
              <a:rPr kumimoji="1" lang="en-US" altLang="ja-JP" dirty="0" smtClean="0"/>
              <a:t>Conclusion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0810" y="1219347"/>
            <a:ext cx="10722990" cy="4759653"/>
          </a:xfrm>
          <a:ln>
            <a:noFill/>
          </a:ln>
        </p:spPr>
        <p:txBody>
          <a:bodyPr/>
          <a:lstStyle/>
          <a:p>
            <a:r>
              <a:rPr lang="en-US" altLang="ja-JP" dirty="0">
                <a:latin typeface="Arial Rounded MT Bold" panose="020F0704030504030204" pitchFamily="34" charset="0"/>
              </a:rPr>
              <a:t>Phase-I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beam, both </a:t>
            </a:r>
            <a:r>
              <a:rPr lang="en-US" altLang="ja-JP" dirty="0">
                <a:latin typeface="Arial Rounded MT Bold" panose="020F0704030504030204" pitchFamily="34" charset="0"/>
              </a:rPr>
              <a:t>electrons and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positrons,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can be delivered in time in </a:t>
            </a: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2016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.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Thermionic gun, positron production, shield reinforcement, ….</a:t>
            </a:r>
            <a:endParaRPr kumimoji="1" lang="en-US" altLang="ja-JP" dirty="0" smtClean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Preparation for DR will be made by next summer and supply “low” emittance beam will be delivered in Phase-II from </a:t>
            </a: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2017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.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RF-gun, LTR/RTL, pulse magnet, …..</a:t>
            </a:r>
          </a:p>
          <a:p>
            <a:r>
              <a:rPr lang="en-US" altLang="ja-JP" dirty="0" smtClean="0">
                <a:latin typeface="Arial Rounded MT Bold" panose="020F0704030504030204" pitchFamily="34" charset="0"/>
              </a:rPr>
              <a:t>Floor movement should be understood and we develop a suppression / compensation scheme to meet Phase-III operation in </a:t>
            </a:r>
            <a:r>
              <a:rPr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2018</a:t>
            </a:r>
            <a:r>
              <a:rPr lang="en-US" altLang="ja-JP" dirty="0" smtClean="0">
                <a:latin typeface="Arial Rounded MT Bold" panose="020F0704030504030204" pitchFamily="34" charset="0"/>
              </a:rPr>
              <a:t>.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Floor movement and emittance control, ultimate laser RF-gun, …</a:t>
            </a:r>
            <a:endParaRPr kumimoji="1" lang="ja-JP" altLang="en-US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A8EDBD-417A-0044-AA70-D8CC25CBFA2F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31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9705" y="689217"/>
            <a:ext cx="6798583" cy="520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2808811" y="3287596"/>
            <a:ext cx="4381189" cy="9961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9" name="Text Box 7"/>
          <p:cNvSpPr txBox="1">
            <a:spLocks noChangeAspect="1" noChangeArrowheads="1"/>
          </p:cNvSpPr>
          <p:nvPr/>
        </p:nvSpPr>
        <p:spPr bwMode="auto">
          <a:xfrm>
            <a:off x="5168427" y="2964272"/>
            <a:ext cx="1229614" cy="63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SuperKEKB</a:t>
            </a:r>
          </a:p>
          <a:p>
            <a:r>
              <a:rPr lang="en-US" altLang="ja-JP" dirty="0">
                <a:solidFill>
                  <a:srgbClr val="FFFF00"/>
                </a:solidFill>
              </a:rPr>
              <a:t>   dual rings</a:t>
            </a:r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>
            <a:off x="6292319" y="1004492"/>
            <a:ext cx="1328349" cy="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Mt. Tsukuba</a:t>
            </a: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5339354" y="4532225"/>
            <a:ext cx="887761" cy="63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dirty="0">
                <a:solidFill>
                  <a:srgbClr val="FFFF00"/>
                </a:solidFill>
              </a:rPr>
              <a:t>Injector</a:t>
            </a:r>
            <a:br>
              <a:rPr lang="en-US" altLang="ja-JP" dirty="0">
                <a:solidFill>
                  <a:srgbClr val="FFFF00"/>
                </a:solidFill>
              </a:rPr>
            </a:br>
            <a:r>
              <a:rPr lang="en-US" altLang="ja-JP" dirty="0">
                <a:solidFill>
                  <a:srgbClr val="FFFF00"/>
                </a:solidFill>
              </a:rPr>
              <a:t>Linac</a:t>
            </a:r>
          </a:p>
        </p:txBody>
      </p:sp>
      <p:sp>
        <p:nvSpPr>
          <p:cNvPr id="12" name="Line 10"/>
          <p:cNvSpPr>
            <a:spLocks noChangeAspect="1" noChangeShapeType="1"/>
          </p:cNvSpPr>
          <p:nvPr/>
        </p:nvSpPr>
        <p:spPr bwMode="auto">
          <a:xfrm>
            <a:off x="4529505" y="4449310"/>
            <a:ext cx="1564516" cy="9947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>
            <a:off x="5520949" y="5223787"/>
            <a:ext cx="416933" cy="2763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2"/>
          <p:cNvSpPr>
            <a:spLocks noChangeAspect="1" noChangeShapeType="1"/>
          </p:cNvSpPr>
          <p:nvPr/>
        </p:nvSpPr>
        <p:spPr bwMode="auto">
          <a:xfrm>
            <a:off x="5937842" y="5500180"/>
            <a:ext cx="96424" cy="215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13"/>
          <p:cNvSpPr>
            <a:spLocks noChangeAspect="1" noChangeShapeType="1"/>
          </p:cNvSpPr>
          <p:nvPr/>
        </p:nvSpPr>
        <p:spPr bwMode="auto">
          <a:xfrm flipH="1" flipV="1">
            <a:off x="6085873" y="5439718"/>
            <a:ext cx="5432" cy="575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Line 14"/>
          <p:cNvSpPr>
            <a:spLocks noChangeAspect="1" noChangeShapeType="1"/>
          </p:cNvSpPr>
          <p:nvPr/>
        </p:nvSpPr>
        <p:spPr bwMode="auto">
          <a:xfrm flipV="1">
            <a:off x="6031550" y="5490102"/>
            <a:ext cx="57040" cy="316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3956393" y="3938271"/>
            <a:ext cx="782258" cy="22169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18" name="Text Box 16"/>
          <p:cNvSpPr txBox="1">
            <a:spLocks noChangeAspect="1" noChangeArrowheads="1"/>
          </p:cNvSpPr>
          <p:nvPr/>
        </p:nvSpPr>
        <p:spPr bwMode="auto">
          <a:xfrm>
            <a:off x="3690228" y="3620145"/>
            <a:ext cx="715989" cy="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PF-AR</a:t>
            </a:r>
          </a:p>
        </p:txBody>
      </p:sp>
      <p:sp>
        <p:nvSpPr>
          <p:cNvPr id="19" name="Text Box 17"/>
          <p:cNvSpPr txBox="1">
            <a:spLocks noChangeAspect="1" noChangeArrowheads="1"/>
          </p:cNvSpPr>
          <p:nvPr/>
        </p:nvSpPr>
        <p:spPr bwMode="auto">
          <a:xfrm>
            <a:off x="3486512" y="4449322"/>
            <a:ext cx="386422" cy="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PF</a:t>
            </a:r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>
            <a:off x="3626382" y="4283762"/>
            <a:ext cx="521505" cy="16554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2466611" y="1888359"/>
            <a:ext cx="7104153" cy="6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49" tIns="43418" rIns="86849" bIns="43418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4600" b="1" dirty="0">
                <a:solidFill>
                  <a:srgbClr val="FFF8DF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Thank you</a:t>
            </a: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5307656" y="6224620"/>
            <a:ext cx="175414" cy="3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59" tIns="43423" rIns="86859" bIns="43423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450428" y="365126"/>
            <a:ext cx="9322675" cy="833054"/>
          </a:xfrm>
          <a:solidFill>
            <a:srgbClr val="92D050"/>
          </a:solidFill>
        </p:spPr>
        <p:txBody>
          <a:bodyPr/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equired beam parameters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033643"/>
              </p:ext>
            </p:extLst>
          </p:nvPr>
        </p:nvGraphicFramePr>
        <p:xfrm>
          <a:off x="693682" y="1786321"/>
          <a:ext cx="11025352" cy="443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016"/>
                <a:gridCol w="1405330"/>
                <a:gridCol w="1229848"/>
                <a:gridCol w="1303283"/>
                <a:gridCol w="1301750"/>
                <a:gridCol w="1620125"/>
                <a:gridCol w="1524000"/>
              </a:tblGrid>
              <a:tr h="4103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Phase-I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024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5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2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e- 4nC 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4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Norm.Emittance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1449" marR="9144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marL="91449" marR="91449"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1449" marR="91449"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100/20 (Hor./Ver.)</a:t>
                      </a:r>
                    </a:p>
                  </a:txBody>
                  <a:tcPr marL="91449" marR="91449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50/20 (Hor./Ver.)</a:t>
                      </a:r>
                    </a:p>
                  </a:txBody>
                  <a:tcPr marL="91449" marR="91449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05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±0.5%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±0.5%</a:t>
                      </a:r>
                    </a:p>
                  </a:txBody>
                  <a:tcPr marL="91449" marR="91449"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3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Num. of Bunch / Pulse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05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8358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top-up injection</a:t>
                      </a:r>
                    </a:p>
                  </a:txBody>
                  <a:tcPr marL="91449" marR="91449"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rings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(KEKB e-/e+, PF)</a:t>
                      </a:r>
                    </a:p>
                  </a:txBody>
                  <a:tcPr marL="91449" marR="91449" marT="45728" marB="4572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rings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(KEKB e-/e+, PF)</a:t>
                      </a:r>
                    </a:p>
                  </a:txBody>
                  <a:tcPr marL="91449" marR="91449"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rings </a:t>
                      </a:r>
                    </a:p>
                    <a:p>
                      <a:pPr algn="ctr"/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(SuperKEKB e-/e+, PF, PF-AR)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8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442" y="91856"/>
            <a:ext cx="11719035" cy="1325563"/>
          </a:xfrm>
        </p:spPr>
        <p:txBody>
          <a:bodyPr/>
          <a:lstStyle/>
          <a:p>
            <a:r>
              <a:rPr lang="en-US" altLang="ja-JP" dirty="0" smtClean="0"/>
              <a:t>What and when to be improved </a:t>
            </a:r>
            <a:br>
              <a:rPr lang="en-US" altLang="ja-JP" dirty="0" smtClean="0"/>
            </a:br>
            <a:r>
              <a:rPr lang="en-US" altLang="ja-JP" dirty="0" smtClean="0"/>
              <a:t>from KEKB to </a:t>
            </a:r>
            <a:r>
              <a:rPr lang="en-US" altLang="ja-JP" dirty="0" err="1" smtClean="0"/>
              <a:t>SuperKEKB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6122" y="1570892"/>
            <a:ext cx="10427677" cy="460607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Present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in late 2015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Prepare low-emittance electron &amp; positron to be cooled at DR </a:t>
            </a:r>
            <a:endParaRPr lang="en-US" altLang="ja-JP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kumimoji="1" lang="en-US" altLang="ja-JP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Phase-I in early 2016</a:t>
            </a:r>
          </a:p>
          <a:p>
            <a:pPr lvl="1"/>
            <a:r>
              <a:rPr lang="en-US" altLang="ja-JP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Supply for initial  ring tuning and beam-duct baking</a:t>
            </a:r>
          </a:p>
          <a:p>
            <a:pPr lvl="1"/>
            <a:r>
              <a:rPr lang="en-US" altLang="ja-JP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Investigate the strategy for emittance-preserved high charge</a:t>
            </a:r>
          </a:p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Phase-II in 2017</a:t>
            </a:r>
          </a:p>
          <a:p>
            <a:pPr lvl="1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Gradually improve emittance preservation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Make effort for higher charge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Phase-III in late 2017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Emittance to be fully minimized with maximum charge</a:t>
            </a:r>
            <a:endParaRPr kumimoji="1" lang="ja-JP" alt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6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pSp>
        <p:nvGrpSpPr>
          <p:cNvPr id="147" name="グループ化 146"/>
          <p:cNvGrpSpPr/>
          <p:nvPr/>
        </p:nvGrpSpPr>
        <p:grpSpPr>
          <a:xfrm>
            <a:off x="2517029" y="2236616"/>
            <a:ext cx="9082726" cy="2650291"/>
            <a:chOff x="69837" y="2254199"/>
            <a:chExt cx="9082726" cy="2650291"/>
          </a:xfrm>
        </p:grpSpPr>
        <p:sp>
          <p:nvSpPr>
            <p:cNvPr id="7" name="Line 178"/>
            <p:cNvSpPr>
              <a:spLocks noChangeShapeType="1"/>
            </p:cNvSpPr>
            <p:nvPr/>
          </p:nvSpPr>
          <p:spPr bwMode="auto">
            <a:xfrm flipV="1">
              <a:off x="7831014" y="4217031"/>
              <a:ext cx="1269996" cy="2506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Rectangle 111"/>
            <p:cNvSpPr>
              <a:spLocks noChangeArrowheads="1"/>
            </p:cNvSpPr>
            <p:nvPr/>
          </p:nvSpPr>
          <p:spPr bwMode="auto">
            <a:xfrm>
              <a:off x="2044809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pic>
          <p:nvPicPr>
            <p:cNvPr id="10" name="図 243" descr="SKB-DR-layou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972" y="2254199"/>
              <a:ext cx="1068387" cy="183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41"/>
            <p:cNvSpPr>
              <a:spLocks noChangeArrowheads="1"/>
            </p:cNvSpPr>
            <p:nvPr/>
          </p:nvSpPr>
          <p:spPr bwMode="auto">
            <a:xfrm>
              <a:off x="6215172" y="4197299"/>
              <a:ext cx="39687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2" name="Rectangle 115"/>
            <p:cNvSpPr>
              <a:spLocks noChangeArrowheads="1"/>
            </p:cNvSpPr>
            <p:nvPr/>
          </p:nvSpPr>
          <p:spPr bwMode="auto">
            <a:xfrm>
              <a:off x="2965559" y="4200474"/>
              <a:ext cx="74613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" name="Line 91"/>
            <p:cNvSpPr>
              <a:spLocks noChangeShapeType="1"/>
            </p:cNvSpPr>
            <p:nvPr/>
          </p:nvSpPr>
          <p:spPr bwMode="auto">
            <a:xfrm>
              <a:off x="789097" y="4251274"/>
              <a:ext cx="7920037" cy="1588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4" name="Rectangle 108"/>
            <p:cNvSpPr>
              <a:spLocks noChangeArrowheads="1"/>
            </p:cNvSpPr>
            <p:nvPr/>
          </p:nvSpPr>
          <p:spPr bwMode="auto">
            <a:xfrm>
              <a:off x="1668572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" name="Line 87"/>
            <p:cNvSpPr>
              <a:spLocks noChangeShapeType="1"/>
            </p:cNvSpPr>
            <p:nvPr/>
          </p:nvSpPr>
          <p:spPr bwMode="auto">
            <a:xfrm>
              <a:off x="789097" y="3087864"/>
              <a:ext cx="1677987" cy="1587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6" name="Line 90"/>
            <p:cNvSpPr>
              <a:spLocks noChangeShapeType="1"/>
            </p:cNvSpPr>
            <p:nvPr/>
          </p:nvSpPr>
          <p:spPr bwMode="auto">
            <a:xfrm>
              <a:off x="103297" y="3474987"/>
              <a:ext cx="1587" cy="61912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7" name="AutoShape 92"/>
            <p:cNvSpPr>
              <a:spLocks noChangeArrowheads="1"/>
            </p:cNvSpPr>
            <p:nvPr/>
          </p:nvSpPr>
          <p:spPr bwMode="auto">
            <a:xfrm>
              <a:off x="789097" y="2935464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" name="Rectangle 93"/>
            <p:cNvSpPr>
              <a:spLocks noChangeArrowheads="1"/>
            </p:cNvSpPr>
            <p:nvPr/>
          </p:nvSpPr>
          <p:spPr bwMode="auto">
            <a:xfrm>
              <a:off x="865297" y="303388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" name="Rectangle 94"/>
            <p:cNvSpPr>
              <a:spLocks noChangeArrowheads="1"/>
            </p:cNvSpPr>
            <p:nvPr/>
          </p:nvSpPr>
          <p:spPr bwMode="auto">
            <a:xfrm>
              <a:off x="979597" y="303388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1093897" y="303388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1" name="Rectangle 96"/>
            <p:cNvSpPr>
              <a:spLocks noChangeArrowheads="1"/>
            </p:cNvSpPr>
            <p:nvPr/>
          </p:nvSpPr>
          <p:spPr bwMode="auto">
            <a:xfrm>
              <a:off x="1209784" y="3033889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2" name="Rectangle 97"/>
            <p:cNvSpPr>
              <a:spLocks noChangeArrowheads="1"/>
            </p:cNvSpPr>
            <p:nvPr/>
          </p:nvSpPr>
          <p:spPr bwMode="auto">
            <a:xfrm>
              <a:off x="1324084" y="3035476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3" name="Rectangle 98"/>
            <p:cNvSpPr>
              <a:spLocks noChangeArrowheads="1"/>
            </p:cNvSpPr>
            <p:nvPr/>
          </p:nvSpPr>
          <p:spPr bwMode="auto">
            <a:xfrm>
              <a:off x="1438384" y="303388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4" name="Rectangle 99"/>
            <p:cNvSpPr>
              <a:spLocks noChangeArrowheads="1"/>
            </p:cNvSpPr>
            <p:nvPr/>
          </p:nvSpPr>
          <p:spPr bwMode="auto">
            <a:xfrm>
              <a:off x="1552684" y="3035476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5" name="Rectangle 100"/>
            <p:cNvSpPr>
              <a:spLocks noChangeArrowheads="1"/>
            </p:cNvSpPr>
            <p:nvPr/>
          </p:nvSpPr>
          <p:spPr bwMode="auto">
            <a:xfrm>
              <a:off x="1666984" y="3035476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6" name="AutoShape 101"/>
            <p:cNvSpPr>
              <a:spLocks noChangeArrowheads="1"/>
            </p:cNvSpPr>
            <p:nvPr/>
          </p:nvSpPr>
          <p:spPr bwMode="auto">
            <a:xfrm>
              <a:off x="790684" y="4098874"/>
              <a:ext cx="1041401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7" name="Rectangle 102"/>
            <p:cNvSpPr>
              <a:spLocks noChangeArrowheads="1"/>
            </p:cNvSpPr>
            <p:nvPr/>
          </p:nvSpPr>
          <p:spPr bwMode="auto">
            <a:xfrm>
              <a:off x="866884" y="4197299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8" name="Rectangle 103"/>
            <p:cNvSpPr>
              <a:spLocks noChangeArrowheads="1"/>
            </p:cNvSpPr>
            <p:nvPr/>
          </p:nvSpPr>
          <p:spPr bwMode="auto">
            <a:xfrm>
              <a:off x="981184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9" name="Rectangle 104"/>
            <p:cNvSpPr>
              <a:spLocks noChangeArrowheads="1"/>
            </p:cNvSpPr>
            <p:nvPr/>
          </p:nvSpPr>
          <p:spPr bwMode="auto">
            <a:xfrm>
              <a:off x="1095484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0" name="Rectangle 105"/>
            <p:cNvSpPr>
              <a:spLocks noChangeArrowheads="1"/>
            </p:cNvSpPr>
            <p:nvPr/>
          </p:nvSpPr>
          <p:spPr bwMode="auto">
            <a:xfrm>
              <a:off x="1209784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1" name="Rectangle 106"/>
            <p:cNvSpPr>
              <a:spLocks noChangeArrowheads="1"/>
            </p:cNvSpPr>
            <p:nvPr/>
          </p:nvSpPr>
          <p:spPr bwMode="auto">
            <a:xfrm>
              <a:off x="1325672" y="4198887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2" name="Rectangle 107"/>
            <p:cNvSpPr>
              <a:spLocks noChangeArrowheads="1"/>
            </p:cNvSpPr>
            <p:nvPr/>
          </p:nvSpPr>
          <p:spPr bwMode="auto">
            <a:xfrm>
              <a:off x="1439972" y="4197299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3" name="Rectangle 108"/>
            <p:cNvSpPr>
              <a:spLocks noChangeArrowheads="1"/>
            </p:cNvSpPr>
            <p:nvPr/>
          </p:nvSpPr>
          <p:spPr bwMode="auto">
            <a:xfrm>
              <a:off x="1554272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4" name="AutoShape 110"/>
            <p:cNvSpPr>
              <a:spLocks noChangeArrowheads="1"/>
            </p:cNvSpPr>
            <p:nvPr/>
          </p:nvSpPr>
          <p:spPr bwMode="auto">
            <a:xfrm>
              <a:off x="1984485" y="4100462"/>
              <a:ext cx="1166812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5" name="Rectangle 111"/>
            <p:cNvSpPr>
              <a:spLocks noChangeArrowheads="1"/>
            </p:cNvSpPr>
            <p:nvPr/>
          </p:nvSpPr>
          <p:spPr bwMode="auto">
            <a:xfrm>
              <a:off x="21606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6" name="Rectangle 112"/>
            <p:cNvSpPr>
              <a:spLocks noChangeArrowheads="1"/>
            </p:cNvSpPr>
            <p:nvPr/>
          </p:nvSpPr>
          <p:spPr bwMode="auto">
            <a:xfrm>
              <a:off x="22749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7" name="Rectangle 113"/>
            <p:cNvSpPr>
              <a:spLocks noChangeArrowheads="1"/>
            </p:cNvSpPr>
            <p:nvPr/>
          </p:nvSpPr>
          <p:spPr bwMode="auto">
            <a:xfrm>
              <a:off x="23892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8" name="Rectangle 114"/>
            <p:cNvSpPr>
              <a:spLocks noChangeArrowheads="1"/>
            </p:cNvSpPr>
            <p:nvPr/>
          </p:nvSpPr>
          <p:spPr bwMode="auto">
            <a:xfrm>
              <a:off x="25051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9" name="Rectangle 115"/>
            <p:cNvSpPr>
              <a:spLocks noChangeArrowheads="1"/>
            </p:cNvSpPr>
            <p:nvPr/>
          </p:nvSpPr>
          <p:spPr bwMode="auto">
            <a:xfrm>
              <a:off x="2619484" y="4200474"/>
              <a:ext cx="74613" cy="1079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0" name="Rectangle 116"/>
            <p:cNvSpPr>
              <a:spLocks noChangeArrowheads="1"/>
            </p:cNvSpPr>
            <p:nvPr/>
          </p:nvSpPr>
          <p:spPr bwMode="auto">
            <a:xfrm>
              <a:off x="2733784" y="4198887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1" name="Rectangle 117"/>
            <p:cNvSpPr>
              <a:spLocks noChangeArrowheads="1"/>
            </p:cNvSpPr>
            <p:nvPr/>
          </p:nvSpPr>
          <p:spPr bwMode="auto">
            <a:xfrm>
              <a:off x="2848084" y="4200474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2" name="AutoShape 119"/>
            <p:cNvSpPr>
              <a:spLocks noChangeArrowheads="1"/>
            </p:cNvSpPr>
            <p:nvPr/>
          </p:nvSpPr>
          <p:spPr bwMode="auto">
            <a:xfrm>
              <a:off x="3303697" y="4100462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3" name="Rectangle 120"/>
            <p:cNvSpPr>
              <a:spLocks noChangeArrowheads="1"/>
            </p:cNvSpPr>
            <p:nvPr/>
          </p:nvSpPr>
          <p:spPr bwMode="auto">
            <a:xfrm>
              <a:off x="3379897" y="4198887"/>
              <a:ext cx="76200" cy="107950"/>
            </a:xfrm>
            <a:prstGeom prst="rect">
              <a:avLst/>
            </a:prstGeom>
            <a:solidFill>
              <a:schemeClr val="tx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4" name="Rectangle 121"/>
            <p:cNvSpPr>
              <a:spLocks noChangeArrowheads="1"/>
            </p:cNvSpPr>
            <p:nvPr/>
          </p:nvSpPr>
          <p:spPr bwMode="auto">
            <a:xfrm>
              <a:off x="34941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5" name="Rectangle 122"/>
            <p:cNvSpPr>
              <a:spLocks noChangeArrowheads="1"/>
            </p:cNvSpPr>
            <p:nvPr/>
          </p:nvSpPr>
          <p:spPr bwMode="auto">
            <a:xfrm>
              <a:off x="36084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6" name="Rectangle 123"/>
            <p:cNvSpPr>
              <a:spLocks noChangeArrowheads="1"/>
            </p:cNvSpPr>
            <p:nvPr/>
          </p:nvSpPr>
          <p:spPr bwMode="auto">
            <a:xfrm>
              <a:off x="37243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7" name="Rectangle 124"/>
            <p:cNvSpPr>
              <a:spLocks noChangeArrowheads="1"/>
            </p:cNvSpPr>
            <p:nvPr/>
          </p:nvSpPr>
          <p:spPr bwMode="auto">
            <a:xfrm>
              <a:off x="3838684" y="4200474"/>
              <a:ext cx="74613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8" name="Rectangle 125"/>
            <p:cNvSpPr>
              <a:spLocks noChangeArrowheads="1"/>
            </p:cNvSpPr>
            <p:nvPr/>
          </p:nvSpPr>
          <p:spPr bwMode="auto">
            <a:xfrm>
              <a:off x="39529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9" name="Rectangle 126"/>
            <p:cNvSpPr>
              <a:spLocks noChangeArrowheads="1"/>
            </p:cNvSpPr>
            <p:nvPr/>
          </p:nvSpPr>
          <p:spPr bwMode="auto">
            <a:xfrm>
              <a:off x="40672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0" name="Rectangle 127"/>
            <p:cNvSpPr>
              <a:spLocks noChangeArrowheads="1"/>
            </p:cNvSpPr>
            <p:nvPr/>
          </p:nvSpPr>
          <p:spPr bwMode="auto">
            <a:xfrm>
              <a:off x="41815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1" name="AutoShape 128"/>
            <p:cNvSpPr>
              <a:spLocks noChangeArrowheads="1"/>
            </p:cNvSpPr>
            <p:nvPr/>
          </p:nvSpPr>
          <p:spPr bwMode="auto">
            <a:xfrm>
              <a:off x="4522897" y="4100462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2" name="Rectangle 130"/>
            <p:cNvSpPr>
              <a:spLocks noChangeArrowheads="1"/>
            </p:cNvSpPr>
            <p:nvPr/>
          </p:nvSpPr>
          <p:spPr bwMode="auto">
            <a:xfrm>
              <a:off x="47133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3" name="Rectangle 131"/>
            <p:cNvSpPr>
              <a:spLocks noChangeArrowheads="1"/>
            </p:cNvSpPr>
            <p:nvPr/>
          </p:nvSpPr>
          <p:spPr bwMode="auto">
            <a:xfrm>
              <a:off x="48276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49435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5057884" y="4200474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51721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7" name="Rectangle 135"/>
            <p:cNvSpPr>
              <a:spLocks noChangeArrowheads="1"/>
            </p:cNvSpPr>
            <p:nvPr/>
          </p:nvSpPr>
          <p:spPr bwMode="auto">
            <a:xfrm>
              <a:off x="52864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8" name="Rectangle 136"/>
            <p:cNvSpPr>
              <a:spLocks noChangeArrowheads="1"/>
            </p:cNvSpPr>
            <p:nvPr/>
          </p:nvSpPr>
          <p:spPr bwMode="auto">
            <a:xfrm>
              <a:off x="54007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9" name="AutoShape 137"/>
            <p:cNvSpPr>
              <a:spLocks noChangeArrowheads="1"/>
            </p:cNvSpPr>
            <p:nvPr/>
          </p:nvSpPr>
          <p:spPr bwMode="auto">
            <a:xfrm>
              <a:off x="5742097" y="4098874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0" name="Rectangle 138"/>
            <p:cNvSpPr>
              <a:spLocks noChangeArrowheads="1"/>
            </p:cNvSpPr>
            <p:nvPr/>
          </p:nvSpPr>
          <p:spPr bwMode="auto">
            <a:xfrm>
              <a:off x="5818297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1" name="Rectangle 139"/>
            <p:cNvSpPr>
              <a:spLocks noChangeArrowheads="1"/>
            </p:cNvSpPr>
            <p:nvPr/>
          </p:nvSpPr>
          <p:spPr bwMode="auto">
            <a:xfrm>
              <a:off x="5932597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2" name="Rectangle 140"/>
            <p:cNvSpPr>
              <a:spLocks noChangeArrowheads="1"/>
            </p:cNvSpPr>
            <p:nvPr/>
          </p:nvSpPr>
          <p:spPr bwMode="auto">
            <a:xfrm>
              <a:off x="6046897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3" name="Rectangle 141"/>
            <p:cNvSpPr>
              <a:spLocks noChangeArrowheads="1"/>
            </p:cNvSpPr>
            <p:nvPr/>
          </p:nvSpPr>
          <p:spPr bwMode="auto">
            <a:xfrm>
              <a:off x="6150084" y="4197299"/>
              <a:ext cx="39688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4" name="Rectangle 142"/>
            <p:cNvSpPr>
              <a:spLocks noChangeArrowheads="1"/>
            </p:cNvSpPr>
            <p:nvPr/>
          </p:nvSpPr>
          <p:spPr bwMode="auto">
            <a:xfrm>
              <a:off x="62770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5" name="Rectangle 143"/>
            <p:cNvSpPr>
              <a:spLocks noChangeArrowheads="1"/>
            </p:cNvSpPr>
            <p:nvPr/>
          </p:nvSpPr>
          <p:spPr bwMode="auto">
            <a:xfrm>
              <a:off x="6391384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6" name="Rectangle 144"/>
            <p:cNvSpPr>
              <a:spLocks noChangeArrowheads="1"/>
            </p:cNvSpPr>
            <p:nvPr/>
          </p:nvSpPr>
          <p:spPr bwMode="auto">
            <a:xfrm>
              <a:off x="65056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7" name="Rectangle 145"/>
            <p:cNvSpPr>
              <a:spLocks noChangeArrowheads="1"/>
            </p:cNvSpPr>
            <p:nvPr/>
          </p:nvSpPr>
          <p:spPr bwMode="auto">
            <a:xfrm>
              <a:off x="66199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8" name="AutoShape 146"/>
            <p:cNvSpPr>
              <a:spLocks noChangeArrowheads="1"/>
            </p:cNvSpPr>
            <p:nvPr/>
          </p:nvSpPr>
          <p:spPr bwMode="auto">
            <a:xfrm>
              <a:off x="6961297" y="4100462"/>
              <a:ext cx="957262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70374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0" name="Rectangle 148"/>
            <p:cNvSpPr>
              <a:spLocks noChangeArrowheads="1"/>
            </p:cNvSpPr>
            <p:nvPr/>
          </p:nvSpPr>
          <p:spPr bwMode="auto">
            <a:xfrm>
              <a:off x="71517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1" name="Rectangle 149"/>
            <p:cNvSpPr>
              <a:spLocks noChangeArrowheads="1"/>
            </p:cNvSpPr>
            <p:nvPr/>
          </p:nvSpPr>
          <p:spPr bwMode="auto">
            <a:xfrm>
              <a:off x="72660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2" name="Rectangle 150"/>
            <p:cNvSpPr>
              <a:spLocks noChangeArrowheads="1"/>
            </p:cNvSpPr>
            <p:nvPr/>
          </p:nvSpPr>
          <p:spPr bwMode="auto">
            <a:xfrm>
              <a:off x="73819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3" name="Rectangle 151"/>
            <p:cNvSpPr>
              <a:spLocks noChangeArrowheads="1"/>
            </p:cNvSpPr>
            <p:nvPr/>
          </p:nvSpPr>
          <p:spPr bwMode="auto">
            <a:xfrm>
              <a:off x="7496284" y="4200474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4" name="Rectangle 152"/>
            <p:cNvSpPr>
              <a:spLocks noChangeArrowheads="1"/>
            </p:cNvSpPr>
            <p:nvPr/>
          </p:nvSpPr>
          <p:spPr bwMode="auto">
            <a:xfrm>
              <a:off x="76105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5" name="Rectangle 153"/>
            <p:cNvSpPr>
              <a:spLocks noChangeArrowheads="1"/>
            </p:cNvSpPr>
            <p:nvPr/>
          </p:nvSpPr>
          <p:spPr bwMode="auto">
            <a:xfrm>
              <a:off x="77248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6" name="Rectangle 154"/>
            <p:cNvSpPr>
              <a:spLocks noChangeArrowheads="1"/>
            </p:cNvSpPr>
            <p:nvPr/>
          </p:nvSpPr>
          <p:spPr bwMode="auto">
            <a:xfrm>
              <a:off x="7839184" y="4200474"/>
              <a:ext cx="76200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7" name="AutoShape 155"/>
            <p:cNvSpPr>
              <a:spLocks noChangeArrowheads="1"/>
            </p:cNvSpPr>
            <p:nvPr/>
          </p:nvSpPr>
          <p:spPr bwMode="auto">
            <a:xfrm>
              <a:off x="2046397" y="2937051"/>
              <a:ext cx="573087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8" name="Rectangle 156"/>
            <p:cNvSpPr>
              <a:spLocks noChangeArrowheads="1"/>
            </p:cNvSpPr>
            <p:nvPr/>
          </p:nvSpPr>
          <p:spPr bwMode="auto">
            <a:xfrm>
              <a:off x="2122597" y="3035476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9" name="Rectangle 157"/>
            <p:cNvSpPr>
              <a:spLocks noChangeArrowheads="1"/>
            </p:cNvSpPr>
            <p:nvPr/>
          </p:nvSpPr>
          <p:spPr bwMode="auto">
            <a:xfrm>
              <a:off x="2236897" y="3035476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0" name="Rectangle 158"/>
            <p:cNvSpPr>
              <a:spLocks noChangeArrowheads="1"/>
            </p:cNvSpPr>
            <p:nvPr/>
          </p:nvSpPr>
          <p:spPr bwMode="auto">
            <a:xfrm>
              <a:off x="2352784" y="3035476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1" name="Line 169"/>
            <p:cNvSpPr>
              <a:spLocks noChangeShapeType="1"/>
            </p:cNvSpPr>
            <p:nvPr/>
          </p:nvSpPr>
          <p:spPr bwMode="auto">
            <a:xfrm flipV="1">
              <a:off x="4399072" y="4082999"/>
              <a:ext cx="192087" cy="173038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2" name="Line 176"/>
            <p:cNvSpPr>
              <a:spLocks noChangeShapeType="1"/>
            </p:cNvSpPr>
            <p:nvPr/>
          </p:nvSpPr>
          <p:spPr bwMode="auto">
            <a:xfrm>
              <a:off x="601772" y="3087864"/>
              <a:ext cx="1889125" cy="1587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AutoShape 88"/>
            <p:cNvSpPr>
              <a:spLocks/>
            </p:cNvSpPr>
            <p:nvPr/>
          </p:nvSpPr>
          <p:spPr bwMode="auto">
            <a:xfrm flipH="1">
              <a:off x="103297" y="3074936"/>
              <a:ext cx="1298575" cy="1176337"/>
            </a:xfrm>
            <a:custGeom>
              <a:avLst/>
              <a:gdLst>
                <a:gd name="T0" fmla="*/ 719931 w 1439862"/>
                <a:gd name="T1" fmla="*/ 0 h 1439863"/>
                <a:gd name="T2" fmla="*/ 719931 w 1439862"/>
                <a:gd name="T3" fmla="*/ 719932 h 1439863"/>
                <a:gd name="T4" fmla="*/ 1439402 w 1439862"/>
                <a:gd name="T5" fmla="*/ 694206 h 1439863"/>
                <a:gd name="T6" fmla="*/ 719931 w 1439862"/>
                <a:gd name="T7" fmla="*/ 0 h 1439863"/>
                <a:gd name="T8" fmla="*/ 1439402 w 1439862"/>
                <a:gd name="T9" fmla="*/ 694206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2" h="1439863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  <a:lnTo>
                    <a:pt x="719931" y="719932"/>
                  </a:lnTo>
                  <a:close/>
                </a:path>
                <a:path w="1439862" h="1439863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4" name="AutoShape 89"/>
            <p:cNvSpPr>
              <a:spLocks noChangeArrowheads="1"/>
            </p:cNvSpPr>
            <p:nvPr/>
          </p:nvSpPr>
          <p:spPr bwMode="auto">
            <a:xfrm rot="16200000" flipH="1">
              <a:off x="238235" y="2943174"/>
              <a:ext cx="1176337" cy="1439862"/>
            </a:xfrm>
            <a:custGeom>
              <a:avLst/>
              <a:gdLst>
                <a:gd name="T0" fmla="*/ 719931 w 1439863"/>
                <a:gd name="T1" fmla="*/ 0 h 1439862"/>
                <a:gd name="T2" fmla="*/ 719932 w 1439863"/>
                <a:gd name="T3" fmla="*/ 719931 h 1439862"/>
                <a:gd name="T4" fmla="*/ 1439403 w 1439863"/>
                <a:gd name="T5" fmla="*/ 694206 h 1439862"/>
                <a:gd name="T6" fmla="*/ 719931 w 1439863"/>
                <a:gd name="T7" fmla="*/ 0 h 1439862"/>
                <a:gd name="T8" fmla="*/ 1439403 w 1439863"/>
                <a:gd name="T9" fmla="*/ 694206 h 1439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3" h="1439862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  <a:lnTo>
                    <a:pt x="719932" y="719931"/>
                  </a:lnTo>
                  <a:close/>
                </a:path>
                <a:path w="1439863" h="1439862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5" name="AutoShape 177"/>
            <p:cNvSpPr>
              <a:spLocks/>
            </p:cNvSpPr>
            <p:nvPr/>
          </p:nvSpPr>
          <p:spPr bwMode="auto">
            <a:xfrm>
              <a:off x="114409" y="3143674"/>
              <a:ext cx="1042988" cy="1022000"/>
            </a:xfrm>
            <a:custGeom>
              <a:avLst/>
              <a:gdLst>
                <a:gd name="T0" fmla="*/ 175447 w 1042988"/>
                <a:gd name="T1" fmla="*/ 1093403 h 1250950"/>
                <a:gd name="T2" fmla="*/ 521494 w 1042988"/>
                <a:gd name="T3" fmla="*/ 625475 h 1250950"/>
                <a:gd name="T4" fmla="*/ 71582 w 1042988"/>
                <a:gd name="T5" fmla="*/ 309201 h 1250950"/>
                <a:gd name="T6" fmla="*/ 0 w 1042988"/>
                <a:gd name="T7" fmla="*/ 309201 h 1250950"/>
                <a:gd name="T8" fmla="*/ 175447 w 1042988"/>
                <a:gd name="T9" fmla="*/ 1093403 h 1250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042988" h="1250950" stroke="0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  <a:lnTo>
                    <a:pt x="521494" y="625475"/>
                  </a:lnTo>
                  <a:close/>
                </a:path>
                <a:path w="1042988" h="1250950" fill="none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</a:path>
              </a:pathLst>
            </a:custGeom>
            <a:noFill/>
            <a:ln w="57023">
              <a:solidFill>
                <a:srgbClr val="31859C"/>
              </a:solidFill>
              <a:round/>
              <a:headEnd type="triangle" w="med" len="med"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6" name="Line 179"/>
            <p:cNvSpPr>
              <a:spLocks noChangeShapeType="1"/>
            </p:cNvSpPr>
            <p:nvPr/>
          </p:nvSpPr>
          <p:spPr bwMode="auto">
            <a:xfrm flipV="1">
              <a:off x="2684572" y="4251274"/>
              <a:ext cx="1741487" cy="4763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Line 178"/>
            <p:cNvSpPr>
              <a:spLocks noChangeShapeType="1"/>
            </p:cNvSpPr>
            <p:nvPr/>
          </p:nvSpPr>
          <p:spPr bwMode="auto">
            <a:xfrm>
              <a:off x="838309" y="4251274"/>
              <a:ext cx="1800225" cy="1588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180"/>
            <p:cNvSpPr>
              <a:spLocks noChangeShapeType="1"/>
            </p:cNvSpPr>
            <p:nvPr/>
          </p:nvSpPr>
          <p:spPr bwMode="auto">
            <a:xfrm>
              <a:off x="4595922" y="4251274"/>
              <a:ext cx="3567112" cy="1588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テキスト ボックス 202"/>
            <p:cNvSpPr txBox="1">
              <a:spLocks noChangeArrowheads="1"/>
            </p:cNvSpPr>
            <p:nvPr/>
          </p:nvSpPr>
          <p:spPr bwMode="auto">
            <a:xfrm>
              <a:off x="1314559" y="3473399"/>
              <a:ext cx="15557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3.5 GeV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10nC x 2 (prim. e-)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5nC x 2 (inj. e-)</a:t>
              </a:r>
              <a:endParaRPr lang="ja-JP" altLang="en-US" sz="1400" b="1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90" name="Line 180"/>
            <p:cNvSpPr>
              <a:spLocks noChangeShapeType="1"/>
            </p:cNvSpPr>
            <p:nvPr/>
          </p:nvSpPr>
          <p:spPr bwMode="auto">
            <a:xfrm>
              <a:off x="8374173" y="4248098"/>
              <a:ext cx="634824" cy="157163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アーチ 90"/>
            <p:cNvSpPr/>
            <p:nvPr/>
          </p:nvSpPr>
          <p:spPr>
            <a:xfrm>
              <a:off x="8128109" y="4186187"/>
              <a:ext cx="252413" cy="139700"/>
            </a:xfrm>
            <a:prstGeom prst="blockArc">
              <a:avLst/>
            </a:prstGeom>
            <a:solidFill>
              <a:srgbClr val="800000"/>
            </a:solidFill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8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8615472" y="4251631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8458832" y="4211007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テキスト ボックス 212"/>
            <p:cNvSpPr txBox="1">
              <a:spLocks noChangeArrowheads="1"/>
            </p:cNvSpPr>
            <p:nvPr/>
          </p:nvSpPr>
          <p:spPr bwMode="auto">
            <a:xfrm>
              <a:off x="4886963" y="2497188"/>
              <a:ext cx="1401763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7030A0"/>
                  </a:solidFill>
                  <a:cs typeface="Arial" charset="0"/>
                </a:rPr>
                <a:t>1.1 GeV e+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7030A0"/>
                  </a:solidFill>
                  <a:cs typeface="Arial" charset="0"/>
                </a:rPr>
                <a:t>Damping Ring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7030A0"/>
                  </a:solidFill>
                  <a:cs typeface="Arial" charset="0"/>
                </a:rPr>
                <a:t>circ. 136 m</a:t>
              </a:r>
              <a:endParaRPr lang="ja-JP" altLang="en-US" sz="1400" b="1" dirty="0">
                <a:solidFill>
                  <a:srgbClr val="7030A0"/>
                </a:solidFill>
                <a:cs typeface="Arial" charset="0"/>
              </a:endParaRPr>
            </a:p>
          </p:txBody>
        </p:sp>
        <p:sp>
          <p:nvSpPr>
            <p:cNvPr id="95" name="Line 1"/>
            <p:cNvSpPr>
              <a:spLocks noChangeShapeType="1"/>
            </p:cNvSpPr>
            <p:nvPr/>
          </p:nvSpPr>
          <p:spPr bwMode="auto">
            <a:xfrm flipH="1" flipV="1">
              <a:off x="4438759" y="4082999"/>
              <a:ext cx="192088" cy="182563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2225784" y="4149674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97" name="直線コネクタ 96"/>
            <p:cNvCxnSpPr/>
            <p:nvPr/>
          </p:nvCxnSpPr>
          <p:spPr>
            <a:xfrm rot="5400000">
              <a:off x="4657834" y="3752799"/>
              <a:ext cx="136525" cy="34925"/>
            </a:xfrm>
            <a:prstGeom prst="line">
              <a:avLst/>
            </a:prstGeom>
            <a:ln w="762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4091097" y="3473399"/>
              <a:ext cx="14287" cy="1397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テキスト ボックス 233"/>
            <p:cNvSpPr txBox="1">
              <a:spLocks noChangeArrowheads="1"/>
            </p:cNvSpPr>
            <p:nvPr/>
          </p:nvSpPr>
          <p:spPr bwMode="auto">
            <a:xfrm>
              <a:off x="4830688" y="3661474"/>
              <a:ext cx="315792" cy="147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200" b="1" dirty="0">
                  <a:solidFill>
                    <a:srgbClr val="800000"/>
                  </a:solidFill>
                  <a:cs typeface="Arial" charset="0"/>
                </a:rPr>
                <a:t>ECS</a:t>
              </a:r>
              <a:endParaRPr lang="ja-JP" altLang="en-US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3656165" y="3487530"/>
              <a:ext cx="323807" cy="1477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altLang="ja-JP" sz="1200" b="1" dirty="0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BCS</a:t>
              </a:r>
              <a:endParaRPr lang="ja-JP" altLang="en-US" sz="1200" b="1" dirty="0">
                <a:solidFill>
                  <a:schemeClr val="accent2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101" name="Line 178"/>
            <p:cNvSpPr>
              <a:spLocks noChangeShapeType="1"/>
            </p:cNvSpPr>
            <p:nvPr/>
          </p:nvSpPr>
          <p:spPr bwMode="auto">
            <a:xfrm>
              <a:off x="2748072" y="4252862"/>
              <a:ext cx="5410200" cy="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Line 178"/>
            <p:cNvSpPr>
              <a:spLocks noChangeShapeType="1"/>
            </p:cNvSpPr>
            <p:nvPr/>
          </p:nvSpPr>
          <p:spPr bwMode="auto">
            <a:xfrm>
              <a:off x="8082072" y="4316362"/>
              <a:ext cx="881080" cy="24178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8428866" y="4359879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8585309" y="4409497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" name="アーチ 104"/>
            <p:cNvSpPr/>
            <p:nvPr/>
          </p:nvSpPr>
          <p:spPr>
            <a:xfrm rot="10800000">
              <a:off x="2524234" y="4159199"/>
              <a:ext cx="250825" cy="231775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6" name="テキスト ボックス 215"/>
            <p:cNvSpPr txBox="1">
              <a:spLocks noChangeArrowheads="1"/>
            </p:cNvSpPr>
            <p:nvPr/>
          </p:nvSpPr>
          <p:spPr bwMode="auto">
            <a:xfrm>
              <a:off x="2678619" y="2882349"/>
              <a:ext cx="615553" cy="19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400" b="1" dirty="0">
                  <a:solidFill>
                    <a:srgbClr val="00B050"/>
                  </a:solidFill>
                  <a:cs typeface="Arial" charset="0"/>
                </a:rPr>
                <a:t>RF gun</a:t>
              </a:r>
              <a:endParaRPr lang="ja-JP" altLang="en-US" sz="1400" b="1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107" name="テキスト ボックス 212"/>
            <p:cNvSpPr txBox="1">
              <a:spLocks noChangeArrowheads="1"/>
            </p:cNvSpPr>
            <p:nvPr/>
          </p:nvSpPr>
          <p:spPr bwMode="auto">
            <a:xfrm>
              <a:off x="2152759" y="4467447"/>
              <a:ext cx="681597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e+ 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target</a:t>
              </a:r>
              <a:endParaRPr lang="ja-JP" alt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8059762" y="4459720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0000FF"/>
                  </a:solidFill>
                  <a:latin typeface="Arial"/>
                  <a:cs typeface="Arial"/>
                </a:rPr>
                <a:t>HER</a:t>
              </a:r>
              <a:endParaRPr lang="ja-JP" altLang="en-US" sz="1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8608824" y="453075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  <a:latin typeface="Arial"/>
                  <a:cs typeface="Arial"/>
                </a:rPr>
                <a:t>LER</a:t>
              </a:r>
              <a:endParaRPr lang="ja-JP" altLang="en-US" sz="1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11" name="角丸四角形 110"/>
            <p:cNvSpPr/>
            <p:nvPr/>
          </p:nvSpPr>
          <p:spPr>
            <a:xfrm>
              <a:off x="2454386" y="3912379"/>
              <a:ext cx="800030" cy="602420"/>
            </a:xfrm>
            <a:prstGeom prst="roundRect">
              <a:avLst/>
            </a:prstGeom>
            <a:noFill/>
            <a:ln w="190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13" name="Line 191"/>
            <p:cNvSpPr>
              <a:spLocks noChangeShapeType="1"/>
            </p:cNvSpPr>
            <p:nvPr/>
          </p:nvSpPr>
          <p:spPr bwMode="auto">
            <a:xfrm flipH="1" flipV="1">
              <a:off x="4742004" y="4111574"/>
              <a:ext cx="55562" cy="95250"/>
            </a:xfrm>
            <a:prstGeom prst="line">
              <a:avLst/>
            </a:prstGeom>
            <a:noFill/>
            <a:ln w="2844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Rectangle 159"/>
            <p:cNvSpPr>
              <a:spLocks noChangeArrowheads="1"/>
            </p:cNvSpPr>
            <p:nvPr/>
          </p:nvSpPr>
          <p:spPr bwMode="auto">
            <a:xfrm>
              <a:off x="2467084" y="3035476"/>
              <a:ext cx="53975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16" name="テキスト ボックス 214"/>
            <p:cNvSpPr txBox="1">
              <a:spLocks noChangeArrowheads="1"/>
            </p:cNvSpPr>
            <p:nvPr/>
          </p:nvSpPr>
          <p:spPr bwMode="auto">
            <a:xfrm>
              <a:off x="8125570" y="4023819"/>
              <a:ext cx="381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>
                  <a:solidFill>
                    <a:srgbClr val="800000"/>
                  </a:solidFill>
                  <a:cs typeface="Arial" charset="0"/>
                </a:rPr>
                <a:t>ECS</a:t>
              </a:r>
              <a:endParaRPr lang="ja-JP" altLang="en-US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117" name="テキスト ボックス 145"/>
            <p:cNvSpPr txBox="1"/>
            <p:nvPr/>
          </p:nvSpPr>
          <p:spPr>
            <a:xfrm>
              <a:off x="69837" y="3607443"/>
              <a:ext cx="7649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1" dirty="0">
                  <a:solidFill>
                    <a:srgbClr val="0000FF"/>
                  </a:solidFill>
                </a:rPr>
                <a:t>1.5 </a:t>
              </a:r>
              <a:r>
                <a:rPr lang="en-US" altLang="ja-JP" sz="1400" b="1" dirty="0" err="1">
                  <a:solidFill>
                    <a:srgbClr val="0000FF"/>
                  </a:solidFill>
                </a:rPr>
                <a:t>GeV</a:t>
              </a:r>
              <a:endParaRPr lang="en-US" altLang="ja-JP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Line 178"/>
            <p:cNvSpPr>
              <a:spLocks noChangeShapeType="1"/>
            </p:cNvSpPr>
            <p:nvPr/>
          </p:nvSpPr>
          <p:spPr bwMode="auto">
            <a:xfrm flipV="1">
              <a:off x="7840704" y="3833858"/>
              <a:ext cx="615677" cy="404493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7878303" y="3665554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00B050"/>
                  </a:solidFill>
                  <a:latin typeface="Arial"/>
                  <a:cs typeface="Arial"/>
                </a:rPr>
                <a:t>PF</a:t>
              </a:r>
              <a:endParaRPr lang="ja-JP" altLang="en-US" sz="1200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8228259" y="3917358"/>
              <a:ext cx="82732" cy="827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8407343" y="389928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00B050"/>
                  </a:solidFill>
                  <a:latin typeface="Arial"/>
                  <a:cs typeface="Arial"/>
                </a:rPr>
                <a:t>PF-AR</a:t>
              </a:r>
              <a:endParaRPr lang="ja-JP" altLang="en-US" sz="1200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879350" y="4179014"/>
              <a:ext cx="82732" cy="827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4133241" y="4333601"/>
              <a:ext cx="741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chicane</a:t>
              </a:r>
              <a:endParaRPr lang="ja-JP" altLang="en-US" sz="1400" dirty="0"/>
            </a:p>
          </p:txBody>
        </p:sp>
      </p:grpSp>
      <p:sp>
        <p:nvSpPr>
          <p:cNvPr id="125" name="正方形/長方形 124"/>
          <p:cNvSpPr/>
          <p:nvPr/>
        </p:nvSpPr>
        <p:spPr>
          <a:xfrm>
            <a:off x="2653292" y="1354844"/>
            <a:ext cx="3317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&lt; e- beam&gt; 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Low emittance </a:t>
            </a:r>
            <a:r>
              <a:rPr lang="en-US" altLang="ja-JP" sz="1600" dirty="0">
                <a:solidFill>
                  <a:srgbClr val="0000FF"/>
                </a:solidFill>
              </a:rPr>
              <a:t>(</a:t>
            </a:r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  20 </a:t>
            </a:r>
            <a:r>
              <a:rPr lang="en-US" altLang="ja-JP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mmmrad</a:t>
            </a:r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endParaRPr lang="en-US" altLang="ja-JP" sz="1600" dirty="0">
              <a:solidFill>
                <a:srgbClr val="0000FF"/>
              </a:solidFill>
            </a:endParaRPr>
          </a:p>
          <a:p>
            <a:r>
              <a:rPr lang="en-US" altLang="ja-JP" dirty="0">
                <a:solidFill>
                  <a:srgbClr val="0000FF"/>
                </a:solidFill>
              </a:rPr>
              <a:t>high bunch charge </a:t>
            </a:r>
            <a:r>
              <a:rPr lang="en-US" altLang="ja-JP" sz="1600" dirty="0">
                <a:solidFill>
                  <a:srgbClr val="0000FF"/>
                </a:solidFill>
              </a:rPr>
              <a:t>( </a:t>
            </a:r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</a:t>
            </a:r>
            <a:r>
              <a:rPr lang="en-US" altLang="ja-JP" sz="1600" dirty="0">
                <a:solidFill>
                  <a:srgbClr val="0000FF"/>
                </a:solidFill>
              </a:rPr>
              <a:t> 5nC)</a:t>
            </a:r>
          </a:p>
        </p:txBody>
      </p:sp>
      <p:sp>
        <p:nvSpPr>
          <p:cNvPr id="127" name="角丸四角形 126"/>
          <p:cNvSpPr/>
          <p:nvPr/>
        </p:nvSpPr>
        <p:spPr>
          <a:xfrm>
            <a:off x="2617562" y="1149302"/>
            <a:ext cx="3163057" cy="1241529"/>
          </a:xfrm>
          <a:prstGeom prst="roundRect">
            <a:avLst/>
          </a:prstGeom>
          <a:noFill/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711167" y="1146126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Photo-cathode RF gun system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29" name="タイトル 1"/>
          <p:cNvSpPr txBox="1">
            <a:spLocks/>
          </p:cNvSpPr>
          <p:nvPr/>
        </p:nvSpPr>
        <p:spPr>
          <a:xfrm>
            <a:off x="3057806" y="79714"/>
            <a:ext cx="6503083" cy="79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Upgrades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of Injector LINAC</a:t>
            </a:r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5980696" y="1202419"/>
            <a:ext cx="283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Positron Damping Ring (DR)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6057781" y="1500166"/>
            <a:ext cx="24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Low emittance e+ beam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2675852" y="4924061"/>
            <a:ext cx="3227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Positron Capture Section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- Flux concentrator (FC) </a:t>
            </a:r>
            <a:endParaRPr lang="en-US" altLang="ja-JP" dirty="0"/>
          </a:p>
          <a:p>
            <a:pPr marL="263525" indent="-263525"/>
            <a:r>
              <a:rPr lang="en-US" altLang="ja-JP" dirty="0">
                <a:solidFill>
                  <a:srgbClr val="FF0000"/>
                </a:solidFill>
              </a:rPr>
              <a:t>  - Large aperture S-band </a:t>
            </a:r>
            <a:r>
              <a:rPr lang="en-US" altLang="ja-JP" dirty="0" err="1">
                <a:solidFill>
                  <a:srgbClr val="FF0000"/>
                </a:solidFill>
              </a:rPr>
              <a:t>accel</a:t>
            </a:r>
            <a:r>
              <a:rPr lang="en-US" altLang="ja-JP" dirty="0">
                <a:solidFill>
                  <a:srgbClr val="FF0000"/>
                </a:solidFill>
              </a:rPr>
              <a:t>. Structures (LAS) 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4 times higher e+ yield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5" name="角丸四角形 144"/>
          <p:cNvSpPr/>
          <p:nvPr/>
        </p:nvSpPr>
        <p:spPr>
          <a:xfrm>
            <a:off x="2649708" y="4900213"/>
            <a:ext cx="3321095" cy="1501207"/>
          </a:xfrm>
          <a:prstGeom prst="round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6" name="角丸四角形 145"/>
          <p:cNvSpPr/>
          <p:nvPr/>
        </p:nvSpPr>
        <p:spPr>
          <a:xfrm>
            <a:off x="5930131" y="1141282"/>
            <a:ext cx="2868759" cy="71548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49" name="直線矢印コネクタ 148"/>
          <p:cNvCxnSpPr/>
          <p:nvPr/>
        </p:nvCxnSpPr>
        <p:spPr>
          <a:xfrm flipV="1">
            <a:off x="5317502" y="4469295"/>
            <a:ext cx="95251" cy="381622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7136630" y="4566250"/>
            <a:ext cx="3198576" cy="0"/>
          </a:xfrm>
          <a:prstGeom prst="line">
            <a:avLst/>
          </a:prstGeom>
          <a:ln w="190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テキスト ボックス 153"/>
          <p:cNvSpPr txBox="1"/>
          <p:nvPr/>
        </p:nvSpPr>
        <p:spPr>
          <a:xfrm>
            <a:off x="7272959" y="4543253"/>
            <a:ext cx="3243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Pulsed Quads &amp; Pulsed Steering Magnets</a:t>
            </a:r>
            <a:endParaRPr lang="ja-JP" alt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61" name="直線矢印コネクタ 160"/>
          <p:cNvCxnSpPr>
            <a:stCxn id="143" idx="2"/>
          </p:cNvCxnSpPr>
          <p:nvPr/>
        </p:nvCxnSpPr>
        <p:spPr>
          <a:xfrm flipH="1">
            <a:off x="7155827" y="1869499"/>
            <a:ext cx="120109" cy="41136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014016" y="1870349"/>
            <a:ext cx="2392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66FF"/>
                </a:solidFill>
              </a:rPr>
              <a:t>Alignment error tolerance</a:t>
            </a:r>
          </a:p>
          <a:p>
            <a:pPr algn="ctr"/>
            <a:r>
              <a:rPr lang="en-US" altLang="ja-JP" sz="1400" dirty="0">
                <a:sym typeface="Symbol" panose="05050102010706020507" pitchFamily="18" charset="2"/>
              </a:rPr>
              <a:t>(local)</a:t>
            </a:r>
            <a:r>
              <a:rPr lang="en-US" altLang="ja-JP" sz="1400" dirty="0"/>
              <a:t>=0.1mm </a:t>
            </a:r>
          </a:p>
          <a:p>
            <a:pPr algn="ctr"/>
            <a:r>
              <a:rPr lang="en-US" altLang="ja-JP" sz="1400" dirty="0">
                <a:sym typeface="Symbol" panose="05050102010706020507" pitchFamily="18" charset="2"/>
              </a:rPr>
              <a:t>(global)</a:t>
            </a:r>
            <a:r>
              <a:rPr lang="en-US" altLang="ja-JP" sz="1400" dirty="0"/>
              <a:t>=0.3mm</a:t>
            </a:r>
            <a:endParaRPr lang="ja-JP" altLang="en-US" sz="1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9036277" y="2525693"/>
            <a:ext cx="251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Low emittance preservation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39" name="角丸四角形 138"/>
          <p:cNvSpPr/>
          <p:nvPr/>
        </p:nvSpPr>
        <p:spPr>
          <a:xfrm>
            <a:off x="8948401" y="1831396"/>
            <a:ext cx="2552466" cy="1103392"/>
          </a:xfrm>
          <a:prstGeom prst="round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0" name="テキスト ボックス 215"/>
          <p:cNvSpPr txBox="1">
            <a:spLocks noChangeArrowheads="1"/>
          </p:cNvSpPr>
          <p:nvPr/>
        </p:nvSpPr>
        <p:spPr bwMode="auto">
          <a:xfrm>
            <a:off x="5074722" y="3090304"/>
            <a:ext cx="140102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dirty="0">
                <a:cs typeface="Arial" charset="0"/>
              </a:rPr>
              <a:t>Thermionic gun</a:t>
            </a:r>
          </a:p>
          <a:p>
            <a:pPr>
              <a:lnSpc>
                <a:spcPct val="90000"/>
              </a:lnSpc>
            </a:pPr>
            <a:r>
              <a:rPr lang="en-US" altLang="ja-JP" sz="1400" dirty="0">
                <a:cs typeface="Arial" charset="0"/>
              </a:rPr>
              <a:t>(10nC primary e-)</a:t>
            </a:r>
            <a:endParaRPr lang="ja-JP" altLang="en-US" sz="1400" dirty="0">
              <a:cs typeface="Arial" charset="0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6708353" y="4911985"/>
            <a:ext cx="413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Event Timing System and Pulsed Modules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6448899" y="5228063"/>
            <a:ext cx="507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  <a:cs typeface="Arial" panose="020B0604020202020204" pitchFamily="34" charset="0"/>
              </a:rPr>
              <a:t>Synchronization for 5-rings including 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  <a:cs typeface="Arial" panose="020B0604020202020204" pitchFamily="34" charset="0"/>
              </a:rPr>
              <a:t>200 parameters are switched at 50Hz each mode</a:t>
            </a:r>
            <a:endParaRPr lang="en-US" altLang="ja-JP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  <a:cs typeface="Arial" panose="020B0604020202020204" pitchFamily="34" charset="0"/>
              </a:rPr>
              <a:t>Optics at the downstream of DR is switched by using pulsed magnets</a:t>
            </a:r>
          </a:p>
        </p:txBody>
      </p:sp>
      <p:sp>
        <p:nvSpPr>
          <p:cNvPr id="141" name="角丸四角形 140"/>
          <p:cNvSpPr/>
          <p:nvPr/>
        </p:nvSpPr>
        <p:spPr>
          <a:xfrm>
            <a:off x="6219343" y="4934783"/>
            <a:ext cx="5254677" cy="1516505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52950" y="6535564"/>
            <a:ext cx="3086100" cy="365125"/>
          </a:xfrm>
        </p:spPr>
        <p:txBody>
          <a:bodyPr/>
          <a:lstStyle/>
          <a:p>
            <a:r>
              <a:rPr lang="en-US" altLang="ja-JP" smtClean="0"/>
              <a:t>B2GM</a:t>
            </a:r>
            <a:endParaRPr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4722189" y="3881705"/>
            <a:ext cx="595312" cy="68454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341314" y="3866613"/>
            <a:ext cx="595312" cy="68454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729333" y="2716939"/>
            <a:ext cx="595312" cy="68454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>
            <a:stCxn id="108" idx="3"/>
            <a:endCxn id="150" idx="1"/>
          </p:cNvCxnSpPr>
          <p:nvPr/>
        </p:nvCxnSpPr>
        <p:spPr>
          <a:xfrm>
            <a:off x="2317839" y="1039852"/>
            <a:ext cx="2498675" cy="1777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639347" y="624353"/>
            <a:ext cx="1678492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Thermionic gun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@A1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1" name="直線矢印コネクタ 150"/>
          <p:cNvCxnSpPr>
            <a:stCxn id="152" idx="3"/>
            <a:endCxn id="2" idx="0"/>
          </p:cNvCxnSpPr>
          <p:nvPr/>
        </p:nvCxnSpPr>
        <p:spPr>
          <a:xfrm>
            <a:off x="2115121" y="2873122"/>
            <a:ext cx="2904724" cy="10085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テキスト ボックス 151"/>
          <p:cNvSpPr txBox="1"/>
          <p:nvPr/>
        </p:nvSpPr>
        <p:spPr>
          <a:xfrm>
            <a:off x="267401" y="2272957"/>
            <a:ext cx="1847720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Positron production @14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5" name="直線矢印コネクタ 154"/>
          <p:cNvCxnSpPr>
            <a:stCxn id="156" idx="1"/>
            <a:endCxn id="148" idx="7"/>
          </p:cNvCxnSpPr>
          <p:nvPr/>
        </p:nvCxnSpPr>
        <p:spPr>
          <a:xfrm flipH="1">
            <a:off x="5849445" y="1099631"/>
            <a:ext cx="3289250" cy="28672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テキスト ボックス 155"/>
          <p:cNvSpPr txBox="1"/>
          <p:nvPr/>
        </p:nvSpPr>
        <p:spPr>
          <a:xfrm>
            <a:off x="9138695" y="684132"/>
            <a:ext cx="1783136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Collimation @18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6494" y="323852"/>
            <a:ext cx="6873767" cy="915658"/>
          </a:xfrm>
          <a:solidFill>
            <a:srgbClr val="92D050"/>
          </a:solidFill>
        </p:spPr>
        <p:txBody>
          <a:bodyPr/>
          <a:lstStyle/>
          <a:p>
            <a:r>
              <a:rPr lang="en-US" altLang="ja-JP" dirty="0" smtClean="0"/>
              <a:t>E</a:t>
            </a:r>
            <a:r>
              <a:rPr kumimoji="1" lang="en-US" altLang="ja-JP" dirty="0" smtClean="0"/>
              <a:t>lectron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18897"/>
            <a:ext cx="10515600" cy="475806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Electrons 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for HER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for making positrons</a:t>
            </a:r>
          </a:p>
          <a:p>
            <a:r>
              <a:rPr lang="en-US" altLang="ja-JP" dirty="0" smtClean="0">
                <a:latin typeface="Arial Rounded MT Bold" panose="020F0704030504030204" pitchFamily="34" charset="0"/>
              </a:rPr>
              <a:t>Development on </a:t>
            </a: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RF gun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for electrons has been much advanced </a:t>
            </a:r>
          </a:p>
          <a:p>
            <a:pPr lvl="1"/>
            <a:r>
              <a:rPr lang="en-US" altLang="ja-JP" dirty="0" smtClean="0">
                <a:latin typeface="Arial Rounded MT Bold" panose="020F0704030504030204" pitchFamily="34" charset="0"/>
              </a:rPr>
              <a:t>Targeting ultimately low-emittance, high-charge</a:t>
            </a:r>
            <a:r>
              <a:rPr lang="en-US" altLang="ja-JP" dirty="0">
                <a:latin typeface="Arial Rounded MT Bold" panose="020F0704030504030204" pitchFamily="34" charset="0"/>
              </a:rPr>
              <a:t>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beam</a:t>
            </a:r>
            <a:endParaRPr kumimoji="1" lang="en-US" altLang="ja-JP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altLang="ja-JP" dirty="0">
                <a:latin typeface="Arial Rounded MT Bold" panose="020F0704030504030204" pitchFamily="34" charset="0"/>
              </a:rPr>
              <a:t>RF gun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cavity seems well developed but operation in full spec is required for actual use.</a:t>
            </a:r>
            <a:endParaRPr lang="en-US" altLang="ja-JP" dirty="0">
              <a:latin typeface="Arial Rounded MT Bold" panose="020F0704030504030204" pitchFamily="34" charset="0"/>
            </a:endParaRPr>
          </a:p>
          <a:p>
            <a:pPr lvl="1"/>
            <a:r>
              <a:rPr lang="en-US" altLang="ja-JP" dirty="0" smtClean="0">
                <a:latin typeface="Arial Rounded MT Bold" panose="020F0704030504030204" pitchFamily="34" charset="0"/>
              </a:rPr>
              <a:t>Considerable w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ork is needed to make stable laser system.</a:t>
            </a:r>
          </a:p>
          <a:p>
            <a:r>
              <a:rPr lang="en-US" altLang="ja-JP" dirty="0" smtClean="0">
                <a:latin typeface="Arial Rounded MT Bold" panose="020F0704030504030204" pitchFamily="34" charset="0"/>
              </a:rPr>
              <a:t>We decided to </a:t>
            </a:r>
            <a:r>
              <a:rPr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bring thermionic gun for Phase-I to life</a:t>
            </a:r>
          </a:p>
          <a:p>
            <a:pPr lvl="1"/>
            <a:r>
              <a:rPr lang="en-US" altLang="ja-JP" dirty="0">
                <a:latin typeface="Arial Rounded MT Bold" panose="020F0704030504030204" pitchFamily="34" charset="0"/>
              </a:rPr>
              <a:t>F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or positron generation and possibly for electrons in phase-I</a:t>
            </a:r>
          </a:p>
          <a:p>
            <a:pPr lvl="1"/>
            <a:r>
              <a:rPr lang="en-US" altLang="ja-JP" dirty="0">
                <a:latin typeface="Arial Rounded MT Bold" panose="020F0704030504030204" pitchFamily="34" charset="0"/>
              </a:rPr>
              <a:t>T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hermionic gun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and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RF gun were set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in parallel at A1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4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53962" y="61276"/>
            <a:ext cx="9037142" cy="793874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Commissioning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RF Gun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Picture 2"/>
          <p:cNvPicPr>
            <a:picLocks noGrp="1"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6064" y="2135198"/>
            <a:ext cx="2596846" cy="264254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テキスト ボックス 98"/>
          <p:cNvSpPr txBox="1"/>
          <p:nvPr/>
        </p:nvSpPr>
        <p:spPr>
          <a:xfrm>
            <a:off x="1531243" y="1083464"/>
            <a:ext cx="4138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Laser: 2bunch, 25 Hz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RF gun acc. voltage: limited to 6.5 MV by breakdown (13.5 </a:t>
            </a:r>
            <a:r>
              <a:rPr lang="en-US" altLang="ja-JP" sz="1600" dirty="0" err="1"/>
              <a:t>MV@design</a:t>
            </a:r>
            <a:r>
              <a:rPr lang="en-US" altLang="ja-JP" sz="1600" dirty="0"/>
              <a:t>)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6168101" y="1891039"/>
            <a:ext cx="4438735" cy="4596543"/>
            <a:chOff x="4644100" y="1891038"/>
            <a:chExt cx="4438735" cy="4596543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6612173" y="2809477"/>
              <a:ext cx="17713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</a:rPr>
                <a:t>Screen monitor (t=30</a:t>
              </a:r>
              <a:r>
                <a:rPr lang="en-US" altLang="ja-JP" sz="1200" dirty="0">
                  <a:solidFill>
                    <a:srgbClr val="FF0000"/>
                  </a:solidFill>
                  <a:sym typeface="Symbol" panose="05050102010706020507" pitchFamily="18" charset="2"/>
                </a:rPr>
                <a:t>m)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884907" y="2215347"/>
              <a:ext cx="3449418" cy="703741"/>
              <a:chOff x="9540664" y="2542613"/>
              <a:chExt cx="4127260" cy="842035"/>
            </a:xfrm>
          </p:grpSpPr>
          <p:grpSp>
            <p:nvGrpSpPr>
              <p:cNvPr id="58" name="グループ化 57"/>
              <p:cNvGrpSpPr/>
              <p:nvPr/>
            </p:nvGrpSpPr>
            <p:grpSpPr>
              <a:xfrm>
                <a:off x="9540664" y="2542613"/>
                <a:ext cx="4127260" cy="842035"/>
                <a:chOff x="113979" y="1157986"/>
                <a:chExt cx="4127260" cy="842035"/>
              </a:xfrm>
            </p:grpSpPr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6781" y="1184741"/>
                  <a:ext cx="3503031" cy="646688"/>
                </a:xfrm>
                <a:prstGeom prst="rect">
                  <a:avLst/>
                </a:prstGeom>
              </p:spPr>
            </p:pic>
            <p:sp>
              <p:nvSpPr>
                <p:cNvPr id="60" name="円/楕円 59"/>
                <p:cNvSpPr/>
                <p:nvPr/>
              </p:nvSpPr>
              <p:spPr>
                <a:xfrm>
                  <a:off x="608205" y="1551336"/>
                  <a:ext cx="152400" cy="152400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113979" y="1631762"/>
                  <a:ext cx="896093" cy="3682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>
                      <a:solidFill>
                        <a:srgbClr val="0000FF"/>
                      </a:solidFill>
                    </a:rPr>
                    <a:t>RF</a:t>
                  </a:r>
                  <a:r>
                    <a:rPr lang="ja-JP" altLang="en-US" sz="140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ja-JP" sz="1400" dirty="0">
                      <a:solidFill>
                        <a:srgbClr val="0000FF"/>
                      </a:solidFill>
                    </a:rPr>
                    <a:t>GUN</a:t>
                  </a:r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3761353" y="1157986"/>
                  <a:ext cx="479886" cy="331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/>
                    <a:t>(m)</a:t>
                  </a:r>
                  <a:endParaRPr lang="ja-JP" altLang="en-US" sz="1200" dirty="0"/>
                </a:p>
              </p:txBody>
            </p:sp>
          </p:grpSp>
          <p:sp>
            <p:nvSpPr>
              <p:cNvPr id="65" name="円/楕円 64"/>
              <p:cNvSpPr/>
              <p:nvPr/>
            </p:nvSpPr>
            <p:spPr>
              <a:xfrm>
                <a:off x="12881933" y="2961841"/>
                <a:ext cx="45719" cy="762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cxnSp>
          <p:nvCxnSpPr>
            <p:cNvPr id="63" name="直線矢印コネクタ 62"/>
            <p:cNvCxnSpPr/>
            <p:nvPr/>
          </p:nvCxnSpPr>
          <p:spPr>
            <a:xfrm flipV="1">
              <a:off x="7700960" y="2616474"/>
              <a:ext cx="0" cy="2266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4644100" y="1891038"/>
              <a:ext cx="4393675" cy="459654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4772444" y="3774894"/>
              <a:ext cx="4249679" cy="1607737"/>
              <a:chOff x="4717561" y="4458998"/>
              <a:chExt cx="4249679" cy="1607737"/>
            </a:xfrm>
          </p:grpSpPr>
          <p:pic>
            <p:nvPicPr>
              <p:cNvPr id="66" name="図 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9347" y="4684702"/>
                <a:ext cx="3651037" cy="1382033"/>
              </a:xfrm>
              <a:prstGeom prst="rect">
                <a:avLst/>
              </a:prstGeom>
            </p:spPr>
          </p:pic>
          <p:sp>
            <p:nvSpPr>
              <p:cNvPr id="67" name="テキスト ボックス 66"/>
              <p:cNvSpPr txBox="1"/>
              <p:nvPr/>
            </p:nvSpPr>
            <p:spPr>
              <a:xfrm>
                <a:off x="4717561" y="4488745"/>
                <a:ext cx="20687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</a:t>
                </a:r>
                <a:r>
                  <a:rPr lang="en-US" altLang="ja-JP" sz="1600" baseline="-25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x</a:t>
                </a:r>
                <a:r>
                  <a:rPr lang="en-US" altLang="ja-JP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=49.2</a:t>
                </a:r>
                <a:r>
                  <a:rPr lang="ja-JP" altLang="en-US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ja-JP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mm</a:t>
                </a:r>
                <a:r>
                  <a:rPr lang="en-US" altLang="ja-JP" sz="1600" dirty="0">
                    <a:sym typeface="Symbol" panose="05050102010706020507" pitchFamily="18" charset="2"/>
                  </a:rPr>
                  <a:t></a:t>
                </a:r>
                <a:r>
                  <a:rPr lang="en-US" altLang="ja-JP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mrad</a:t>
                </a:r>
                <a:r>
                  <a:rPr lang="en-US" altLang="ja-JP" sz="11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10%</a:t>
                </a: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895263" y="4458998"/>
                <a:ext cx="2071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</a:t>
                </a:r>
                <a:r>
                  <a:rPr lang="en-US" altLang="ja-JP" sz="1600" baseline="-25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y</a:t>
                </a:r>
                <a:r>
                  <a:rPr lang="en-US" altLang="ja-JP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=26.2 mm</a:t>
                </a:r>
                <a:r>
                  <a:rPr lang="en-US" altLang="ja-JP" sz="1600" dirty="0">
                    <a:sym typeface="Symbol" panose="05050102010706020507" pitchFamily="18" charset="2"/>
                  </a:rPr>
                  <a:t></a:t>
                </a:r>
                <a:r>
                  <a:rPr lang="en-US" altLang="ja-JP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mrad</a:t>
                </a:r>
                <a:r>
                  <a:rPr lang="en-US" altLang="ja-JP" sz="11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10%</a:t>
                </a:r>
              </a:p>
            </p:txBody>
          </p:sp>
        </p:grpSp>
        <p:sp>
          <p:nvSpPr>
            <p:cNvPr id="18" name="正方形/長方形 17"/>
            <p:cNvSpPr/>
            <p:nvPr/>
          </p:nvSpPr>
          <p:spPr>
            <a:xfrm>
              <a:off x="4901706" y="1896803"/>
              <a:ext cx="3878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Emittance measurement by Quad-scan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908650" y="3304098"/>
              <a:ext cx="3655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Beam size was measured shot by shot.</a:t>
              </a:r>
            </a:p>
            <a:p>
              <a:r>
                <a:rPr lang="en-US" altLang="ja-JP" sz="1600" dirty="0"/>
                <a:t>                  =&gt; Position jitter is not included</a:t>
              </a:r>
              <a:endParaRPr lang="ja-JP" altLang="en-US" sz="16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950171" y="2998319"/>
              <a:ext cx="2477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ym typeface="Symbol" panose="05050102010706020507" pitchFamily="18" charset="2"/>
                </a:rPr>
                <a:t>Bunch charge: </a:t>
              </a:r>
              <a:r>
                <a:rPr lang="en-US" altLang="ja-JP" sz="1600" dirty="0">
                  <a:solidFill>
                    <a:srgbClr val="0000FF"/>
                  </a:solidFill>
                  <a:sym typeface="Symbol" panose="05050102010706020507" pitchFamily="18" charset="2"/>
                </a:rPr>
                <a:t>3nC</a:t>
              </a:r>
              <a:r>
                <a:rPr lang="en-US" altLang="ja-JP" sz="1600" dirty="0">
                  <a:sym typeface="Symbol" panose="05050102010706020507" pitchFamily="18" charset="2"/>
                </a:rPr>
                <a:t>@Screen</a:t>
              </a:r>
              <a:endParaRPr lang="ja-JP" altLang="en-US" sz="16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711279" y="5351248"/>
              <a:ext cx="43715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sz="1400" dirty="0"/>
                <a:t>Measured emittances were higher than target values.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sz="1400" dirty="0">
                  <a:sym typeface="Symbol" panose="05050102010706020507" pitchFamily="18" charset="2"/>
                </a:rPr>
                <a:t>Higher horizontal emittance is due to laser incident angle.</a:t>
              </a:r>
              <a:endParaRPr lang="en-US" altLang="ja-JP" sz="1400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657241" y="874548"/>
            <a:ext cx="1930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u="sng" dirty="0"/>
              <a:t>Operation Condition </a:t>
            </a:r>
            <a:endParaRPr lang="ja-JP" altLang="en-US" sz="1600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93503" y="981522"/>
            <a:ext cx="4653518" cy="830997"/>
          </a:xfrm>
          <a:prstGeom prst="rect">
            <a:avLst/>
          </a:prstGeom>
          <a:noFill/>
          <a:ln w="28575">
            <a:solidFill>
              <a:srgbClr val="33CC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Target :</a:t>
            </a:r>
            <a:r>
              <a:rPr lang="en-US" altLang="ja-JP" sz="1600" dirty="0">
                <a:solidFill>
                  <a:srgbClr val="0000FF"/>
                </a:solidFill>
              </a:rPr>
              <a:t> 5nC</a:t>
            </a:r>
            <a:endParaRPr lang="en-US" altLang="ja-JP" sz="1600" dirty="0"/>
          </a:p>
          <a:p>
            <a:r>
              <a:rPr lang="ja-JP" altLang="en-US" sz="1600" dirty="0">
                <a:sym typeface="Symbol" panose="05050102010706020507" pitchFamily="18" charset="2"/>
              </a:rPr>
              <a:t>         </a:t>
            </a:r>
            <a:r>
              <a:rPr lang="en-US" altLang="ja-JP" sz="1600" baseline="-25000" dirty="0">
                <a:sym typeface="Symbol" panose="05050102010706020507" pitchFamily="18" charset="2"/>
              </a:rPr>
              <a:t>x</a:t>
            </a:r>
            <a:r>
              <a:rPr lang="en-US" altLang="ja-JP" sz="1600" dirty="0">
                <a:sym typeface="Symbol" panose="05050102010706020507" pitchFamily="18" charset="2"/>
              </a:rPr>
              <a:t>=50</a:t>
            </a:r>
            <a:r>
              <a:rPr lang="ja-JP" altLang="en-US" sz="1600" dirty="0">
                <a:sym typeface="Symbol" panose="05050102010706020507" pitchFamily="18" charset="2"/>
              </a:rPr>
              <a:t> </a:t>
            </a:r>
            <a:r>
              <a:rPr lang="en-US" altLang="ja-JP" sz="1600" dirty="0" err="1">
                <a:sym typeface="Symbol" panose="05050102010706020507" pitchFamily="18" charset="2"/>
              </a:rPr>
              <a:t>mmmrad</a:t>
            </a:r>
            <a:r>
              <a:rPr lang="en-US" altLang="ja-JP" sz="1600" dirty="0">
                <a:sym typeface="Symbol" panose="05050102010706020507" pitchFamily="18" charset="2"/>
              </a:rPr>
              <a:t>, </a:t>
            </a:r>
            <a:r>
              <a:rPr lang="ja-JP" altLang="en-US" sz="1600" dirty="0">
                <a:sym typeface="Symbol" panose="05050102010706020507" pitchFamily="18" charset="2"/>
              </a:rPr>
              <a:t></a:t>
            </a:r>
            <a:r>
              <a:rPr lang="en-US" altLang="ja-JP" sz="1600" baseline="-25000" dirty="0">
                <a:sym typeface="Symbol" panose="05050102010706020507" pitchFamily="18" charset="2"/>
              </a:rPr>
              <a:t>y</a:t>
            </a:r>
            <a:r>
              <a:rPr lang="en-US" altLang="ja-JP" sz="1600" dirty="0">
                <a:sym typeface="Symbol" panose="05050102010706020507" pitchFamily="18" charset="2"/>
              </a:rPr>
              <a:t>=20 </a:t>
            </a:r>
            <a:r>
              <a:rPr lang="en-US" altLang="ja-JP" sz="1600" dirty="0" err="1">
                <a:sym typeface="Symbol" panose="05050102010706020507" pitchFamily="18" charset="2"/>
              </a:rPr>
              <a:t>mmmrad</a:t>
            </a:r>
            <a:r>
              <a:rPr lang="en-US" altLang="ja-JP" sz="1600" dirty="0">
                <a:sym typeface="Symbol" panose="05050102010706020507" pitchFamily="18" charset="2"/>
              </a:rPr>
              <a:t> @ LINAC end</a:t>
            </a:r>
          </a:p>
          <a:p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         </a:t>
            </a:r>
            <a:r>
              <a:rPr lang="ja-JP" altLang="en-US" sz="1600" dirty="0">
                <a:solidFill>
                  <a:srgbClr val="0000FF"/>
                </a:solidFill>
                <a:sym typeface="Symbol" panose="05050102010706020507" pitchFamily="18" charset="2"/>
              </a:rPr>
              <a:t></a:t>
            </a:r>
            <a:r>
              <a:rPr lang="en-US" altLang="ja-JP" sz="16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 , </a:t>
            </a:r>
            <a:r>
              <a:rPr lang="ja-JP" altLang="en-US" sz="1600" dirty="0">
                <a:solidFill>
                  <a:srgbClr val="0000FF"/>
                </a:solidFill>
                <a:sym typeface="Symbol" panose="05050102010706020507" pitchFamily="18" charset="2"/>
              </a:rPr>
              <a:t></a:t>
            </a:r>
            <a:r>
              <a:rPr lang="en-US" altLang="ja-JP" sz="16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y</a:t>
            </a:r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 = 10 </a:t>
            </a:r>
            <a:r>
              <a:rPr lang="en-US" altLang="ja-JP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mmmrad</a:t>
            </a:r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 @ Gun 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126102" y="6064123"/>
            <a:ext cx="4589911" cy="338554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Need high acc. voltage of RF gun for small emittance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1576303" y="1882572"/>
            <a:ext cx="4498647" cy="4621527"/>
            <a:chOff x="52302" y="1882571"/>
            <a:chExt cx="4498647" cy="4621527"/>
          </a:xfrm>
        </p:grpSpPr>
        <p:sp>
          <p:nvSpPr>
            <p:cNvPr id="94" name="テキスト ボックス 93"/>
            <p:cNvSpPr txBox="1"/>
            <p:nvPr/>
          </p:nvSpPr>
          <p:spPr>
            <a:xfrm>
              <a:off x="2546854" y="4553114"/>
              <a:ext cx="637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(Y,M,D)</a:t>
              </a:r>
              <a:endParaRPr lang="ja-JP" altLang="en-US" sz="1200" dirty="0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1540168" y="2324687"/>
              <a:ext cx="1440160" cy="400110"/>
              <a:chOff x="1664460" y="2324687"/>
              <a:chExt cx="1440160" cy="400110"/>
            </a:xfrm>
          </p:grpSpPr>
          <p:cxnSp>
            <p:nvCxnSpPr>
              <p:cNvPr id="91" name="直線矢印コネクタ 90"/>
              <p:cNvCxnSpPr/>
              <p:nvPr/>
            </p:nvCxnSpPr>
            <p:spPr>
              <a:xfrm>
                <a:off x="1964510" y="2724797"/>
                <a:ext cx="868498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テキスト ボックス 6"/>
              <p:cNvSpPr txBox="1"/>
              <p:nvPr/>
            </p:nvSpPr>
            <p:spPr>
              <a:xfrm>
                <a:off x="1664460" y="2324687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r>
                  <a:rPr lang="en-US" altLang="ja-JP" sz="2000" dirty="0">
                    <a:solidFill>
                      <a:srgbClr val="0000FF"/>
                    </a:solidFill>
                  </a:rPr>
                  <a:t>1 week</a:t>
                </a:r>
                <a:endParaRPr lang="ja-JP" altLang="en-US" sz="2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3" name="テキスト ボックス 92"/>
            <p:cNvSpPr txBox="1"/>
            <p:nvPr/>
          </p:nvSpPr>
          <p:spPr>
            <a:xfrm>
              <a:off x="275934" y="1882571"/>
              <a:ext cx="373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Bunch charge </a:t>
              </a:r>
              <a:r>
                <a:rPr lang="en-US" altLang="ja-JP" b="1" dirty="0"/>
                <a:t>just after RF GUN </a:t>
              </a:r>
              <a:r>
                <a:rPr lang="en-US" altLang="ja-JP" sz="1200" b="1" dirty="0"/>
                <a:t>(A1_C5)</a:t>
              </a:r>
              <a:endParaRPr lang="ja-JP" altLang="en-US" sz="1200" b="1" dirty="0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52302" y="1891038"/>
              <a:ext cx="4498647" cy="46130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95408" y="4836374"/>
              <a:ext cx="3380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Bunch charge stability depends on the laser stability. </a:t>
              </a:r>
              <a:endParaRPr lang="ja-JP" altLang="en-US" sz="1400" dirty="0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695408" y="3484208"/>
              <a:ext cx="114434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1616149" y="3086976"/>
              <a:ext cx="10526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1734036" y="3086976"/>
              <a:ext cx="0" cy="3752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214918" y="5361857"/>
              <a:ext cx="40595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err="1"/>
                <a:t>Yb:YAG</a:t>
              </a:r>
              <a:r>
                <a:rPr lang="en-US" altLang="ja-JP" sz="1600" dirty="0"/>
                <a:t> Thin-disk </a:t>
              </a:r>
              <a:r>
                <a:rPr lang="en-US" altLang="ja-JP" sz="1600" dirty="0">
                  <a:solidFill>
                    <a:srgbClr val="0000FF"/>
                  </a:solidFill>
                </a:rPr>
                <a:t>cooling</a:t>
              </a:r>
              <a:r>
                <a:rPr lang="en-US" altLang="ja-JP" sz="1600" dirty="0"/>
                <a:t> by soldering Cu plate was Improved.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2452703" y="5691778"/>
              <a:ext cx="1730109" cy="307777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r>
                <a:rPr lang="ja-JP" altLang="en-US" sz="1400" dirty="0"/>
                <a:t>R</a:t>
              </a:r>
              <a:r>
                <a:rPr lang="en-US" altLang="ja-JP" sz="1400" dirty="0"/>
                <a:t>.</a:t>
              </a:r>
              <a:r>
                <a:rPr lang="ja-JP" altLang="en-US" sz="1400" dirty="0"/>
                <a:t> Zhang</a:t>
              </a:r>
              <a:r>
                <a:rPr lang="en-US" altLang="ja-JP" sz="1400" dirty="0"/>
                <a:t>, </a:t>
              </a:r>
              <a:r>
                <a:rPr lang="ja-JP" altLang="en-US" sz="1400" dirty="0"/>
                <a:t>TUPWA071 </a:t>
              </a: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462196" y="3334346"/>
              <a:ext cx="1111559" cy="2048285"/>
            </a:xfrm>
            <a:custGeom>
              <a:avLst/>
              <a:gdLst>
                <a:gd name="connsiteX0" fmla="*/ 97571 w 1111559"/>
                <a:gd name="connsiteY0" fmla="*/ 2236206 h 2236206"/>
                <a:gd name="connsiteX1" fmla="*/ 97571 w 1111559"/>
                <a:gd name="connsiteY1" fmla="*/ 941560 h 2236206"/>
                <a:gd name="connsiteX2" fmla="*/ 1111559 w 1111559"/>
                <a:gd name="connsiteY2" fmla="*/ 0 h 223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559" h="2236206">
                  <a:moveTo>
                    <a:pt x="97571" y="2236206"/>
                  </a:moveTo>
                  <a:cubicBezTo>
                    <a:pt x="13072" y="1775233"/>
                    <a:pt x="-71427" y="1314261"/>
                    <a:pt x="97571" y="941560"/>
                  </a:cubicBezTo>
                  <a:cubicBezTo>
                    <a:pt x="266569" y="568859"/>
                    <a:pt x="689064" y="284429"/>
                    <a:pt x="1111559" y="0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0636" y="5980764"/>
              <a:ext cx="422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FF0000"/>
                  </a:solidFill>
                </a:rPr>
                <a:t>Laser power increased and stability was also improving.</a:t>
              </a:r>
              <a:endParaRPr lang="ja-JP" alt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2292266" y="2797581"/>
              <a:ext cx="2223385" cy="1817359"/>
              <a:chOff x="2292266" y="2797581"/>
              <a:chExt cx="2223385" cy="1817359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299" b="2296"/>
              <a:stretch/>
            </p:blipFill>
            <p:spPr>
              <a:xfrm>
                <a:off x="2650907" y="3371807"/>
                <a:ext cx="1864744" cy="124313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  <p:sp>
            <p:nvSpPr>
              <p:cNvPr id="24" name="正方形/長方形 23"/>
              <p:cNvSpPr/>
              <p:nvPr/>
            </p:nvSpPr>
            <p:spPr>
              <a:xfrm>
                <a:off x="2292266" y="2797581"/>
                <a:ext cx="45719" cy="1791428"/>
              </a:xfrm>
              <a:prstGeom prst="rect">
                <a:avLst/>
              </a:prstGeom>
              <a:no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29" name="直線矢印コネクタ 28"/>
              <p:cNvCxnSpPr/>
              <p:nvPr/>
            </p:nvCxnSpPr>
            <p:spPr>
              <a:xfrm>
                <a:off x="2337985" y="3245436"/>
                <a:ext cx="1018962" cy="487236"/>
              </a:xfrm>
              <a:prstGeom prst="straightConnector1">
                <a:avLst/>
              </a:prstGeom>
              <a:ln w="19050">
                <a:solidFill>
                  <a:srgbClr val="00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テキスト ボックス 31"/>
              <p:cNvSpPr txBox="1"/>
              <p:nvPr/>
            </p:nvSpPr>
            <p:spPr>
              <a:xfrm>
                <a:off x="3170388" y="3415620"/>
                <a:ext cx="973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>
                    <a:solidFill>
                      <a:srgbClr val="0000FF"/>
                    </a:solidFill>
                  </a:rPr>
                  <a:t>Sort for 3h</a:t>
                </a:r>
                <a:endParaRPr lang="ja-JP" altLang="en-US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3287941" y="4602538"/>
              <a:ext cx="11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Archived 1/10s</a:t>
              </a:r>
              <a:endParaRPr lang="ja-JP" altLang="en-US" sz="12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752598" y="2837631"/>
              <a:ext cx="1236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4nC/bunch</a:t>
              </a:r>
            </a:p>
          </p:txBody>
        </p:sp>
      </p:grpSp>
      <p:sp>
        <p:nvSpPr>
          <p:cNvPr id="5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52950" y="6535564"/>
            <a:ext cx="3086100" cy="365125"/>
          </a:xfrm>
        </p:spPr>
        <p:txBody>
          <a:bodyPr/>
          <a:lstStyle/>
          <a:p>
            <a:r>
              <a:rPr lang="en-US" altLang="ja-JP" smtClean="0"/>
              <a:t>B2GM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73556" y="-9985"/>
            <a:ext cx="233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Miura, Furukawa in B2GM in June 2015 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6074950" y="3732673"/>
            <a:ext cx="4641063" cy="514862"/>
          </a:xfrm>
          <a:prstGeom prst="roundRect">
            <a:avLst/>
          </a:prstGeom>
          <a:solidFill>
            <a:srgbClr val="00FFFF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84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586" y="0"/>
            <a:ext cx="7244255" cy="127254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A1 electron gun area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</a:t>
            </a:r>
            <a:r>
              <a:rPr lang="en-US" altLang="ja-JP" dirty="0" smtClean="0"/>
              <a:t>double-deck configuration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6" y="2354316"/>
            <a:ext cx="10994032" cy="34684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0" y="4864581"/>
            <a:ext cx="2632551" cy="17550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52" y="198338"/>
            <a:ext cx="3443873" cy="273471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337662" y="2197801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GU-AT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03583" y="6140895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GR-A1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048000" y="4939863"/>
            <a:ext cx="3384331" cy="882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0562897" y="2690648"/>
            <a:ext cx="790904" cy="662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87" y="1328269"/>
            <a:ext cx="4432950" cy="1401088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>
            <a:off x="1324303" y="2084262"/>
            <a:ext cx="893380" cy="1713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85174" y="2194757"/>
            <a:ext cx="306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Two lines merge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 Oct. 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B2GM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5ADA-E2A7-4D16-BEA0-6BFD1CB57EE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5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38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13815</TotalTime>
  <Words>2215</Words>
  <Application>Microsoft Office PowerPoint</Application>
  <PresentationFormat>ワイド画面</PresentationFormat>
  <Paragraphs>522</Paragraphs>
  <Slides>31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6" baseType="lpstr">
      <vt:lpstr>Arial Unicode MS</vt:lpstr>
      <vt:lpstr>HGPｺﾞｼｯｸM</vt:lpstr>
      <vt:lpstr>ＭＳ Ｐゴシック</vt:lpstr>
      <vt:lpstr>Osaka</vt:lpstr>
      <vt:lpstr>ヒラギノ丸ゴ Pro W4</vt:lpstr>
      <vt:lpstr>Arial</vt:lpstr>
      <vt:lpstr>Arial Rounded MT Bold</vt:lpstr>
      <vt:lpstr>Calibri</vt:lpstr>
      <vt:lpstr>Helvetica</vt:lpstr>
      <vt:lpstr>Symbol</vt:lpstr>
      <vt:lpstr>Times</vt:lpstr>
      <vt:lpstr>Times New Roman</vt:lpstr>
      <vt:lpstr>Verdana</vt:lpstr>
      <vt:lpstr>Wingdings</vt:lpstr>
      <vt:lpstr>Office テーマ</vt:lpstr>
      <vt:lpstr>Injector upgrade</vt:lpstr>
      <vt:lpstr>Contents </vt:lpstr>
      <vt:lpstr>SuperKEKB schedule </vt:lpstr>
      <vt:lpstr>Required beam parameters</vt:lpstr>
      <vt:lpstr>What and when to be improved  from KEKB to SuperKEKB</vt:lpstr>
      <vt:lpstr>PowerPoint プレゼンテーション</vt:lpstr>
      <vt:lpstr>Electrons</vt:lpstr>
      <vt:lpstr>Beam Commissioning of RF Gun</vt:lpstr>
      <vt:lpstr>A1 electron gun area in double-deck configuration</vt:lpstr>
      <vt:lpstr>Recent electron bunch charge</vt:lpstr>
      <vt:lpstr>Positron system</vt:lpstr>
      <vt:lpstr>Schematic of positron Capture Section</vt:lpstr>
      <vt:lpstr>Positron intensity achieved in 1 July, 2015</vt:lpstr>
      <vt:lpstr>Boosting positron yield and intensity</vt:lpstr>
      <vt:lpstr>Target / FC / LAS / Solenoid</vt:lpstr>
      <vt:lpstr>Struggling against gas burst</vt:lpstr>
      <vt:lpstr>Breakdown(?) to be understood and suppress</vt:lpstr>
      <vt:lpstr>Further development on FC</vt:lpstr>
      <vt:lpstr>Positron at present and near future</vt:lpstr>
      <vt:lpstr>Collimation for phase-I</vt:lpstr>
      <vt:lpstr>Emittance issue for phase-II and beyond</vt:lpstr>
      <vt:lpstr>Alignment Requirement</vt:lpstr>
      <vt:lpstr>Laser PD system as a reference to align girders</vt:lpstr>
      <vt:lpstr>Laser PD measurement Mostly aligned by a year ago, summer in 2014</vt:lpstr>
      <vt:lpstr>Laser PD more near expansion joint</vt:lpstr>
      <vt:lpstr>Hard ware initial alignment on a girders in sector 3 - 5</vt:lpstr>
      <vt:lpstr>PowerPoint プレゼンテーション</vt:lpstr>
      <vt:lpstr>Movement in half a year</vt:lpstr>
      <vt:lpstr>Status and near future strategy</vt:lpstr>
      <vt:lpstr>Conclusion 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Toshi_Higo</dc:creator>
  <cp:lastModifiedBy>Toshi_Higo</cp:lastModifiedBy>
  <cp:revision>705</cp:revision>
  <cp:lastPrinted>2015-06-04T05:57:51Z</cp:lastPrinted>
  <dcterms:created xsi:type="dcterms:W3CDTF">2015-05-05T14:59:41Z</dcterms:created>
  <dcterms:modified xsi:type="dcterms:W3CDTF">2015-10-22T08:46:21Z</dcterms:modified>
</cp:coreProperties>
</file>