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29"/>
  </p:notesMasterIdLst>
  <p:sldIdLst>
    <p:sldId id="256" r:id="rId4"/>
    <p:sldId id="581" r:id="rId5"/>
    <p:sldId id="485" r:id="rId6"/>
    <p:sldId id="436" r:id="rId7"/>
    <p:sldId id="560" r:id="rId8"/>
    <p:sldId id="539" r:id="rId9"/>
    <p:sldId id="552" r:id="rId10"/>
    <p:sldId id="465" r:id="rId11"/>
    <p:sldId id="588" r:id="rId12"/>
    <p:sldId id="492" r:id="rId13"/>
    <p:sldId id="357" r:id="rId14"/>
    <p:sldId id="590" r:id="rId15"/>
    <p:sldId id="572" r:id="rId16"/>
    <p:sldId id="589" r:id="rId17"/>
    <p:sldId id="577" r:id="rId18"/>
    <p:sldId id="573" r:id="rId19"/>
    <p:sldId id="574" r:id="rId20"/>
    <p:sldId id="575" r:id="rId21"/>
    <p:sldId id="576" r:id="rId22"/>
    <p:sldId id="570" r:id="rId23"/>
    <p:sldId id="587" r:id="rId24"/>
    <p:sldId id="585" r:id="rId25"/>
    <p:sldId id="368" r:id="rId26"/>
    <p:sldId id="415" r:id="rId27"/>
    <p:sldId id="578" r:id="rId2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99FF"/>
    <a:srgbClr val="99FF99"/>
    <a:srgbClr val="FF66FF"/>
    <a:srgbClr val="0000FF"/>
    <a:srgbClr val="00FFFF"/>
    <a:srgbClr val="00FF00"/>
    <a:srgbClr val="FF9900"/>
    <a:srgbClr val="FF69B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1" autoAdjust="0"/>
    <p:restoredTop sz="99143" autoAdjust="0"/>
  </p:normalViewPr>
  <p:slideViewPr>
    <p:cSldViewPr snapToGrid="0">
      <p:cViewPr>
        <p:scale>
          <a:sx n="120" d="100"/>
          <a:sy n="120" d="100"/>
        </p:scale>
        <p:origin x="-5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890E5FD-445C-42CF-A210-71FAB1B0893F}" type="datetimeFigureOut">
              <a:rPr kumimoji="1" lang="ja-JP" altLang="en-US" smtClean="0"/>
              <a:t>6/26/15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EFFDF8E-CC52-43BC-BBA2-C7B14225F0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7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05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14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axis is a ratio of number of positrons and primary electrons at the capture section end.</a:t>
            </a:r>
            <a:endParaRPr kumimoji="1" lang="en-US" altLang="ja-JP" dirty="0" smtClean="0"/>
          </a:p>
          <a:p>
            <a:r>
              <a:rPr kumimoji="1" lang="en-US" altLang="ja-JP" dirty="0" smtClean="0"/>
              <a:t>E+ beam commissioning will be started with these design parameters from this</a:t>
            </a:r>
            <a:r>
              <a:rPr kumimoji="1" lang="en-US" altLang="ja-JP" baseline="0" dirty="0" smtClean="0"/>
              <a:t> October.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993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Injector LINAC should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provide e+/e- beams to four storage rings (LER, HER of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PF, and PF-AR) 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4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is a Breakdown of the beam lifetime. </a:t>
            </a:r>
          </a:p>
          <a:p>
            <a:r>
              <a:rPr kumimoji="1" lang="en-US" altLang="ja-JP" baseline="0" dirty="0" smtClean="0"/>
              <a:t>Radiative </a:t>
            </a:r>
            <a:r>
              <a:rPr kumimoji="1" lang="en-US" altLang="ja-JP" baseline="0" dirty="0" err="1" smtClean="0"/>
              <a:t>Bhabha</a:t>
            </a:r>
            <a:r>
              <a:rPr kumimoji="1" lang="en-US" altLang="ja-JP" baseline="0" dirty="0" smtClean="0"/>
              <a:t> life time becomes short depending on the Luminosity.</a:t>
            </a:r>
          </a:p>
          <a:p>
            <a:r>
              <a:rPr kumimoji="1" lang="en-US" altLang="ja-JP" baseline="0" dirty="0" err="1" smtClean="0"/>
              <a:t>Touschek</a:t>
            </a:r>
            <a:r>
              <a:rPr kumimoji="1" lang="en-US" altLang="ja-JP" baseline="0" dirty="0" smtClean="0"/>
              <a:t> lifetime is very short because of small emittance and small dynamic aperture due to small </a:t>
            </a:r>
            <a:r>
              <a:rPr kumimoji="1" lang="en-US" altLang="ja-JP" baseline="0" dirty="0" err="1" smtClean="0"/>
              <a:t>betaY</a:t>
            </a:r>
            <a:r>
              <a:rPr kumimoji="1" lang="en-US" altLang="ja-JP" baseline="0" dirty="0" smtClean="0"/>
              <a:t>*.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(Dynamic aperture of </a:t>
            </a:r>
            <a:r>
              <a:rPr kumimoji="1" lang="en-US" altLang="ja-JP" baseline="0" dirty="0" err="1" smtClean="0"/>
              <a:t>SuperKEKB</a:t>
            </a:r>
            <a:r>
              <a:rPr kumimoji="1" lang="en-US" altLang="ja-JP" baseline="0" dirty="0" smtClean="0"/>
              <a:t> is extremely small than KEKB.)</a:t>
            </a:r>
          </a:p>
          <a:p>
            <a:r>
              <a:rPr kumimoji="1" lang="en-US" altLang="ja-JP" baseline="0" dirty="0" smtClean="0"/>
              <a:t>KEKB lifetimes were a few hours, but </a:t>
            </a:r>
            <a:r>
              <a:rPr kumimoji="1" lang="en-US" altLang="ja-JP" baseline="0" dirty="0" err="1" smtClean="0"/>
              <a:t>SuperKEKB</a:t>
            </a:r>
            <a:r>
              <a:rPr kumimoji="1" lang="en-US" altLang="ja-JP" baseline="0" dirty="0" smtClean="0"/>
              <a:t> life time is 6 min. very short. </a:t>
            </a:r>
          </a:p>
          <a:p>
            <a:r>
              <a:rPr kumimoji="1" lang="en-US" altLang="ja-JP" baseline="0" dirty="0" smtClean="0"/>
              <a:t>Loss rate becomes 10 mA/s or so. For compensation of the particle loss, higher injection rate than these values are required.</a:t>
            </a:r>
          </a:p>
          <a:p>
            <a:r>
              <a:rPr kumimoji="1" lang="en-US" altLang="ja-JP" baseline="0" dirty="0" smtClean="0"/>
              <a:t>So, LINAC is upgraded for low emittance and high bunch charge injection to </a:t>
            </a:r>
            <a:r>
              <a:rPr kumimoji="1" lang="en-US" altLang="ja-JP" baseline="0" dirty="0" err="1" smtClean="0"/>
              <a:t>SuperKEKB</a:t>
            </a:r>
            <a:r>
              <a:rPr kumimoji="1" lang="en-US" altLang="ja-JP" baseline="0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713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Bunch</a:t>
            </a:r>
            <a:r>
              <a:rPr kumimoji="1" lang="en-US" altLang="ja-JP" baseline="0" dirty="0" smtClean="0"/>
              <a:t> charge increase 4 or 5 times higher than before. </a:t>
            </a:r>
          </a:p>
          <a:p>
            <a:r>
              <a:rPr kumimoji="1" lang="en-US" altLang="ja-JP" baseline="0" dirty="0" smtClean="0"/>
              <a:t>For positron production, primary e- beam is the same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 So x4 higher e+ yield is necessary.</a:t>
            </a:r>
          </a:p>
          <a:p>
            <a:r>
              <a:rPr kumimoji="1" lang="en-US" altLang="ja-JP" baseline="0" dirty="0" smtClean="0"/>
              <a:t>For high bunch charge 5nC, it is not easy to satisfy the low emittance. 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5nC for e-, 4nC for e+ necessary.</a:t>
            </a:r>
          </a:p>
          <a:p>
            <a:r>
              <a:rPr kumimoji="1" lang="en-US" altLang="ja-JP" baseline="0" dirty="0" smtClean="0"/>
              <a:t>2 bunches are accelerated in one </a:t>
            </a:r>
            <a:r>
              <a:rPr kumimoji="1" lang="en-US" altLang="ja-JP" baseline="0" dirty="0" err="1" smtClean="0"/>
              <a:t>rf</a:t>
            </a:r>
            <a:r>
              <a:rPr kumimoji="1" lang="en-US" altLang="ja-JP" baseline="0" dirty="0" smtClean="0"/>
              <a:t> pulse.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 is a injector of these four rings with different beam energy.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139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49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5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81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first,</a:t>
            </a:r>
            <a:r>
              <a:rPr kumimoji="1" lang="en-US" altLang="ja-JP" baseline="0" dirty="0" smtClean="0"/>
              <a:t> I want to introduce RF-GUN.</a:t>
            </a:r>
          </a:p>
          <a:p>
            <a:r>
              <a:rPr kumimoji="1" lang="en-US" altLang="ja-JP" baseline="0" dirty="0" smtClean="0"/>
              <a:t>Quasi traveling wave side-couple RF Gun has been installed. RF power is fed by using hybrid </a:t>
            </a:r>
          </a:p>
          <a:p>
            <a:pPr defTabSz="914314">
              <a:defRPr/>
            </a:pPr>
            <a:r>
              <a:rPr lang="en-US" altLang="ja-JP" dirty="0"/>
              <a:t>QTW</a:t>
            </a:r>
            <a:r>
              <a:rPr lang="ja-JP" altLang="en-US" dirty="0"/>
              <a:t> </a:t>
            </a:r>
            <a:r>
              <a:rPr lang="en-US" altLang="ja-JP" dirty="0"/>
              <a:t>is made by using 90deg phase different standing waves.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QTWS RF gun has strong focusing force using accelerating field. So, QTWS  RF gun can accept high charge, up to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Cathode is here. Ir5Ce metal cathode has been employed. The quantum efficiency of this cathode is 1e-4, and lifetime is so long.</a:t>
            </a:r>
          </a:p>
          <a:p>
            <a:r>
              <a:rPr kumimoji="1" lang="en-US" altLang="ja-JP" baseline="0" dirty="0" smtClean="0"/>
              <a:t>Here is laser port. (Laser incident angle is 60degree.)</a:t>
            </a:r>
          </a:p>
          <a:p>
            <a:r>
              <a:rPr kumimoji="1" lang="en-US" altLang="ja-JP" baseline="0" dirty="0" smtClean="0"/>
              <a:t>As a laser system, broadband </a:t>
            </a:r>
            <a:r>
              <a:rPr kumimoji="1" lang="en-US" altLang="ja-JP" baseline="0" dirty="0" err="1" smtClean="0"/>
              <a:t>Yb:YAG</a:t>
            </a:r>
            <a:r>
              <a:rPr kumimoji="1" lang="en-US" altLang="ja-JP" baseline="0" dirty="0" smtClean="0"/>
              <a:t> is employed for longitudinal pulse shape manipulation.</a:t>
            </a:r>
          </a:p>
          <a:p>
            <a:r>
              <a:rPr kumimoji="1" lang="en-US" altLang="ja-JP" baseline="0" dirty="0" smtClean="0"/>
              <a:t>2bunch and 25Hz system has been constructed. Final goal is 50 Hz. (Laser system is under development.)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It consists of fiber oscillator, pulse stretcher, pulse picker, thin-disk multi-pass amplifier, and two second harmonic generators.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Pulse is stretched here and 2bunch 25Hz pulses are picked up here, </a:t>
            </a:r>
          </a:p>
          <a:p>
            <a:r>
              <a:rPr kumimoji="1" lang="en-US" altLang="ja-JP" baseline="0" dirty="0" smtClean="0"/>
              <a:t>and as final high gain amplifier, </a:t>
            </a:r>
            <a:r>
              <a:rPr kumimoji="1" lang="en-US" altLang="ja-JP" baseline="0" dirty="0" err="1" smtClean="0"/>
              <a:t>Yb:YAG</a:t>
            </a:r>
            <a:r>
              <a:rPr kumimoji="1" lang="en-US" altLang="ja-JP" baseline="0" dirty="0" smtClean="0"/>
              <a:t> thin disk multi-pass amplifiers are used.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laser pulse is stretched to ~20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 transmission grating stretcher. </a:t>
            </a:r>
          </a:p>
          <a:p>
            <a:r>
              <a:rPr kumimoji="1" lang="en-US" altLang="ja-JP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up of 2bunch, 25Hz laser is performed here. Laser power is amplified by using thin-disk multi-pass amplifier.</a:t>
            </a:r>
          </a:p>
          <a:p>
            <a:r>
              <a:rPr kumimoji="1" lang="en-US" altLang="ja-JP" baseline="0" dirty="0" smtClean="0"/>
              <a:t>In high power and high repetition rate operation, thin-disk heat issue was appeared.)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0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76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96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FDF8E-CC52-43BC-BBA2-C7B14225F0B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2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5" y="119139"/>
            <a:ext cx="1837850" cy="90789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9015" y="3052298"/>
            <a:ext cx="7335097" cy="79387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69959"/>
            <a:ext cx="9144000" cy="29633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7" y="653556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6763" y="653556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C96D96-F849-4142-8B4B-68AAA9BA8FC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899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1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6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30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4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31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87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417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22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8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569959"/>
            <a:ext cx="9144000" cy="29633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05" y="61276"/>
            <a:ext cx="7335097" cy="79387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7" y="653556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6763" y="653556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C96D96-F849-4142-8B4B-68AAA9BA8FC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873464"/>
            <a:ext cx="9144000" cy="0"/>
          </a:xfrm>
          <a:prstGeom prst="line">
            <a:avLst/>
          </a:prstGeom>
          <a:ln w="66675" cmpd="thickThin">
            <a:solidFill>
              <a:srgbClr val="66CC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7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18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21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9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34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31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83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64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7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84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2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77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705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75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29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55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15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7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917745" y="3087280"/>
            <a:ext cx="7335097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29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0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62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" y="154840"/>
            <a:ext cx="7886700" cy="9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6D96-F849-4142-8B4B-68AAA9BA8F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9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DE21-FB90-4C99-B9AF-D4919872D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May/5/2015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IPAC2015 Takako Miura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D598-CB46-4897-AB49-483E0BBC6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6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602" y="2193482"/>
            <a:ext cx="89387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i="1" dirty="0" smtClean="0"/>
              <a:t>LINAC Upgrade Status</a:t>
            </a:r>
            <a:endParaRPr kumimoji="1" lang="en-US" altLang="ja-JP" sz="4000" b="1" i="1" dirty="0" smtClean="0"/>
          </a:p>
          <a:p>
            <a:pPr algn="ctr"/>
            <a:endParaRPr lang="en-US" altLang="ja-JP" sz="800" dirty="0" smtClean="0"/>
          </a:p>
          <a:p>
            <a:pPr algn="ctr"/>
            <a:endParaRPr lang="en-US" altLang="ja-JP" sz="800" dirty="0" smtClean="0"/>
          </a:p>
          <a:p>
            <a:pPr algn="ctr"/>
            <a:endParaRPr lang="en-US" altLang="ja-JP" sz="800" dirty="0"/>
          </a:p>
          <a:p>
            <a:pPr algn="ctr"/>
            <a:r>
              <a:rPr kumimoji="1" lang="en-US" altLang="ja-JP" sz="2400" dirty="0" err="1" smtClean="0"/>
              <a:t>Takako</a:t>
            </a:r>
            <a:r>
              <a:rPr kumimoji="1" lang="en-US" altLang="ja-JP" sz="2400" dirty="0" smtClean="0"/>
              <a:t> Miura / Kazuro Furukawa</a:t>
            </a:r>
          </a:p>
          <a:p>
            <a:pPr algn="ctr"/>
            <a:r>
              <a:rPr lang="en-US" altLang="ja-JP" sz="2400" dirty="0" smtClean="0"/>
              <a:t>(Accelerator Laboratory, KEK)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/>
              <a:t>on behalf of Injector LINAC group</a:t>
            </a: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8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"/>
    </mc:Choice>
    <mc:Fallback xmlns="">
      <p:transition spd="slow" advTm="118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8020"/>
            <a:ext cx="3692736" cy="274008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10" name="タイトル 1"/>
          <p:cNvSpPr>
            <a:spLocks noGrp="1"/>
          </p:cNvSpPr>
          <p:nvPr>
            <p:ph type="title"/>
          </p:nvPr>
        </p:nvSpPr>
        <p:spPr>
          <a:xfrm>
            <a:off x="329369" y="29823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Positron Capture Section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6134871" y="1853461"/>
            <a:ext cx="2588098" cy="1685817"/>
            <a:chOff x="3081578" y="2591910"/>
            <a:chExt cx="2967982" cy="1933264"/>
          </a:xfrm>
        </p:grpSpPr>
        <p:pic>
          <p:nvPicPr>
            <p:cNvPr id="54" name="図 53" descr="IMG_0297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 bwMode="auto">
            <a:xfrm>
              <a:off x="3081578" y="2591910"/>
              <a:ext cx="2967982" cy="193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3"/>
            <p:cNvSpPr txBox="1"/>
            <p:nvPr/>
          </p:nvSpPr>
          <p:spPr>
            <a:xfrm>
              <a:off x="3693886" y="3876991"/>
              <a:ext cx="566563" cy="30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LAS </a:t>
              </a:r>
            </a:p>
          </p:txBody>
        </p:sp>
        <p:sp>
          <p:nvSpPr>
            <p:cNvPr id="56" name="テキスト ボックス 98"/>
            <p:cNvSpPr txBox="1"/>
            <p:nvPr/>
          </p:nvSpPr>
          <p:spPr>
            <a:xfrm>
              <a:off x="4781236" y="2603644"/>
              <a:ext cx="119576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1" lang="en-US" altLang="ja-JP" sz="1600" b="1" dirty="0" smtClean="0">
                  <a:solidFill>
                    <a:srgbClr val="FFFF00"/>
                  </a:solidFill>
                </a:rPr>
                <a:t>DC solenoid</a:t>
              </a:r>
              <a:endParaRPr kumimoji="1" lang="ja-JP" altLang="en-US" sz="16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H="1" flipV="1">
              <a:off x="3912041" y="3432905"/>
              <a:ext cx="23373" cy="48304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H="1">
              <a:off x="4656576" y="2864165"/>
              <a:ext cx="276118" cy="19914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図 13" descr="capture-section Layout allLA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66" y="1346694"/>
            <a:ext cx="8796867" cy="440715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686133" y="1280641"/>
            <a:ext cx="8076127" cy="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480105" y="969491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0.5T DC solenoids : </a:t>
            </a:r>
            <a:r>
              <a:rPr lang="en-US" altLang="ja-JP" dirty="0" smtClean="0"/>
              <a:t>15 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2966496" y="1555677"/>
            <a:ext cx="167404" cy="369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146993" y="1858347"/>
            <a:ext cx="27798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LAS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: Large </a:t>
            </a:r>
            <a:r>
              <a:rPr lang="en-US" altLang="ja-JP" dirty="0"/>
              <a:t>aperture S-band </a:t>
            </a:r>
            <a:r>
              <a:rPr lang="en-US" altLang="ja-JP" dirty="0" smtClean="0"/>
              <a:t>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</a:t>
            </a:r>
            <a:r>
              <a:rPr lang="en-US" altLang="ja-JP" dirty="0" err="1" smtClean="0"/>
              <a:t>accel</a:t>
            </a:r>
            <a:r>
              <a:rPr lang="en-US" altLang="ja-JP" dirty="0"/>
              <a:t>. </a:t>
            </a:r>
            <a:r>
              <a:rPr lang="en-US" altLang="ja-JP" dirty="0" smtClean="0"/>
              <a:t>Structures 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Aperture 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20mm  </a:t>
            </a:r>
            <a:r>
              <a:rPr lang="en-US" altLang="ja-JP" sz="1600" i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 </a:t>
            </a:r>
            <a:r>
              <a:rPr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30mm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55016" y="1657167"/>
            <a:ext cx="231117" cy="402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240798" y="885619"/>
            <a:ext cx="1770036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Kamitani</a:t>
            </a:r>
            <a:r>
              <a:rPr kumimoji="1" lang="en-US" altLang="ja-JP" sz="1600" dirty="0" smtClean="0"/>
              <a:t>, L. </a:t>
            </a:r>
            <a:r>
              <a:rPr kumimoji="1" lang="en-US" altLang="ja-JP" sz="1600" dirty="0" err="1" smtClean="0"/>
              <a:t>Zang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837" y="3138805"/>
            <a:ext cx="3385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Solenoid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field at e+ production target 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</a:rPr>
              <a:t>= 3.5T(FC)+1T(Bridge coil) = </a:t>
            </a:r>
            <a:r>
              <a:rPr lang="en-US" altLang="ja-JP" sz="1600" u="sng" dirty="0" smtClean="0">
                <a:solidFill>
                  <a:srgbClr val="0000FF"/>
                </a:solidFill>
              </a:rPr>
              <a:t>4.5 T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9411" y="2050800"/>
            <a:ext cx="222169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FC</a:t>
            </a:r>
            <a:r>
              <a:rPr lang="en-US" altLang="ja-JP" dirty="0" smtClean="0"/>
              <a:t> : Flux concentrator</a:t>
            </a:r>
          </a:p>
        </p:txBody>
      </p:sp>
      <p:pic>
        <p:nvPicPr>
          <p:cNvPr id="63" name="図 62" descr="FC-apertur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419" y="3744577"/>
            <a:ext cx="1522667" cy="1226918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3162120" y="3498614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FC viewed from downstream</a:t>
            </a:r>
            <a:endParaRPr kumimoji="1"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71013" y="2461751"/>
            <a:ext cx="250337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Large </a:t>
            </a:r>
            <a:r>
              <a:rPr lang="en-US" altLang="ja-JP" b="1" dirty="0">
                <a:solidFill>
                  <a:schemeClr val="bg1"/>
                </a:solidFill>
              </a:rPr>
              <a:t>energy acceptance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121747" y="2775135"/>
            <a:ext cx="2864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Large </a:t>
            </a:r>
            <a:r>
              <a:rPr lang="en-US" altLang="ja-JP" b="1" dirty="0"/>
              <a:t>transverse acceptance</a:t>
            </a:r>
            <a:endParaRPr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3355765" y="5005921"/>
            <a:ext cx="1952090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050" dirty="0" smtClean="0">
                <a:latin typeface="Arial"/>
                <a:cs typeface="Arial"/>
              </a:rPr>
              <a:t>3.5T@12kA</a:t>
            </a:r>
            <a:r>
              <a:rPr lang="en-US" altLang="ja-JP" sz="1050" dirty="0">
                <a:latin typeface="Arial"/>
                <a:cs typeface="Arial"/>
              </a:rPr>
              <a:t>, 6</a:t>
            </a:r>
            <a:r>
              <a:rPr lang="en-US" altLang="ja-JP" sz="1050" dirty="0">
                <a:latin typeface="Arial"/>
                <a:cs typeface="Arial"/>
                <a:sym typeface="Symbol" panose="05050102010706020507" pitchFamily="18" charset="2"/>
              </a:rPr>
              <a:t></a:t>
            </a:r>
            <a:r>
              <a:rPr lang="en-US" altLang="ja-JP" sz="1050" dirty="0" smtClean="0">
                <a:latin typeface="Arial"/>
                <a:cs typeface="Arial"/>
                <a:sym typeface="Symbol" panose="05050102010706020507" pitchFamily="18" charset="2"/>
              </a:rPr>
              <a:t>s (half </a:t>
            </a:r>
            <a:r>
              <a:rPr lang="en-US" altLang="ja-JP" sz="1050" dirty="0">
                <a:latin typeface="Arial"/>
                <a:cs typeface="Arial"/>
                <a:sym typeface="Symbol" panose="05050102010706020507" pitchFamily="18" charset="2"/>
              </a:rPr>
              <a:t>sine)</a:t>
            </a:r>
            <a:endParaRPr lang="ja-JP" altLang="en-US" sz="1050" dirty="0">
              <a:latin typeface="Arial"/>
              <a:cs typeface="Arial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200231" y="1275499"/>
            <a:ext cx="485902" cy="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コンテンツ プレースホルダー 5" descr="IMG_1985.jpg"/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6" r="-617"/>
          <a:stretch/>
        </p:blipFill>
        <p:spPr>
          <a:xfrm>
            <a:off x="5224014" y="3605595"/>
            <a:ext cx="3901436" cy="2895625"/>
          </a:xfrm>
          <a:prstGeom prst="rect">
            <a:avLst/>
          </a:prstGeom>
        </p:spPr>
      </p:pic>
      <p:cxnSp>
        <p:nvCxnSpPr>
          <p:cNvPr id="40" name="直線コネクタ 39"/>
          <p:cNvCxnSpPr/>
          <p:nvPr/>
        </p:nvCxnSpPr>
        <p:spPr>
          <a:xfrm flipV="1">
            <a:off x="7282696" y="4288222"/>
            <a:ext cx="1374544" cy="117286"/>
          </a:xfrm>
          <a:prstGeom prst="line">
            <a:avLst/>
          </a:prstGeom>
          <a:ln w="38100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226"/>
          <p:cNvSpPr txBox="1"/>
          <p:nvPr/>
        </p:nvSpPr>
        <p:spPr>
          <a:xfrm>
            <a:off x="6631689" y="3995216"/>
            <a:ext cx="2338744" cy="3886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LAS +</a:t>
            </a:r>
            <a:r>
              <a:rPr lang="en-GB" sz="1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DC solenoid</a:t>
            </a:r>
            <a:r>
              <a:rPr lang="en-US" sz="1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(15m)</a:t>
            </a:r>
            <a:endParaRPr lang="ja-JP" sz="1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10"/>
          <p:cNvSpPr txBox="1"/>
          <p:nvPr/>
        </p:nvSpPr>
        <p:spPr>
          <a:xfrm>
            <a:off x="6744923" y="4931036"/>
            <a:ext cx="1384417" cy="5182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FC/Target</a:t>
            </a:r>
            <a:endParaRPr lang="ja-JP" sz="16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50829" y="5466441"/>
            <a:ext cx="531867" cy="564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FFFF"/>
                </a:solidFill>
              </a:rPr>
              <a:t>e</a:t>
            </a:r>
            <a:r>
              <a:rPr kumimoji="1" lang="en-US" altLang="ja-JP" sz="2400" b="1" dirty="0" smtClean="0">
                <a:solidFill>
                  <a:srgbClr val="00FFFF"/>
                </a:solidFill>
              </a:rPr>
              <a:t>-</a:t>
            </a:r>
            <a:endParaRPr kumimoji="1" lang="ja-JP" altLang="en-US" sz="2400" b="1" dirty="0">
              <a:solidFill>
                <a:srgbClr val="00FFFF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6559470" y="5369215"/>
            <a:ext cx="619519" cy="379634"/>
          </a:xfrm>
          <a:prstGeom prst="straightConnector1">
            <a:avLst/>
          </a:prstGeom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699292" y="6129951"/>
            <a:ext cx="199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May 2014 installed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47" name="図 46" descr="target-offset概念図v5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3863968" y="5361785"/>
            <a:ext cx="906425" cy="92128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4385569" y="5822427"/>
            <a:ext cx="248575" cy="4532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4323214" y="6193786"/>
            <a:ext cx="1044479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050" dirty="0" smtClean="0">
                <a:latin typeface="Arial"/>
                <a:cs typeface="Arial"/>
                <a:sym typeface="Symbol" panose="05050102010706020507" pitchFamily="18" charset="2"/>
              </a:rPr>
              <a:t>Target</a:t>
            </a:r>
            <a:endParaRPr lang="en-US" altLang="ja-JP" sz="1050" dirty="0" smtClean="0"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altLang="ja-JP" sz="1050" dirty="0" smtClean="0">
                <a:latin typeface="Arial"/>
                <a:cs typeface="Arial"/>
              </a:rPr>
              <a:t>off-axis</a:t>
            </a:r>
            <a:endParaRPr lang="ja-JP" altLang="en-US" sz="1050" dirty="0">
              <a:latin typeface="Arial"/>
              <a:cs typeface="Arial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 flipV="1">
            <a:off x="3946509" y="5833589"/>
            <a:ext cx="279514" cy="40831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3275372" y="6209195"/>
            <a:ext cx="1044479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050" dirty="0">
                <a:latin typeface="Arial"/>
                <a:cs typeface="Arial"/>
                <a:sym typeface="Symbol" panose="05050102010706020507" pitchFamily="18" charset="2"/>
              </a:rPr>
              <a:t></a:t>
            </a:r>
            <a:r>
              <a:rPr lang="en-US" altLang="ja-JP" sz="1050" dirty="0">
                <a:latin typeface="Arial"/>
                <a:cs typeface="Arial"/>
              </a:rPr>
              <a:t>2.0 mm </a:t>
            </a:r>
            <a:endParaRPr lang="en-US" altLang="ja-JP" sz="1050" dirty="0" smtClean="0"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altLang="ja-JP" sz="1050" dirty="0" smtClean="0">
                <a:latin typeface="Arial"/>
                <a:cs typeface="Arial"/>
              </a:rPr>
              <a:t>Hole on-axis</a:t>
            </a:r>
            <a:endParaRPr lang="ja-JP" altLang="en-US" sz="1050" dirty="0">
              <a:latin typeface="Arial"/>
              <a:cs typeface="Arial"/>
            </a:endParaRPr>
          </a:p>
        </p:txBody>
      </p:sp>
      <p:sp>
        <p:nvSpPr>
          <p:cNvPr id="4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90"/>
    </mc:Choice>
    <mc:Fallback xmlns="">
      <p:transition spd="slow" advTm="70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329369" y="29823"/>
            <a:ext cx="7886700" cy="8636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Positron beam commissioning </a:t>
            </a:r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@</a:t>
            </a:r>
            <a:r>
              <a:rPr lang="en-US" altLang="ja-JP" sz="2000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June 2014</a:t>
            </a:r>
            <a:endParaRPr kumimoji="1" lang="ja-JP" altLang="en-US" sz="20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682993" y="1143150"/>
            <a:ext cx="3346456" cy="1195982"/>
            <a:chOff x="0" y="2801875"/>
            <a:chExt cx="4823162" cy="1723739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0" y="2801875"/>
              <a:ext cx="4823162" cy="1723739"/>
              <a:chOff x="0" y="2801875"/>
              <a:chExt cx="4823162" cy="1723739"/>
            </a:xfrm>
          </p:grpSpPr>
          <p:pic>
            <p:nvPicPr>
              <p:cNvPr id="47" name="Picture 2" descr="C:\Users\higo\2013\SuperKEKB\MAC Review\Linac layout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2801875"/>
                <a:ext cx="4823162" cy="1515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テキスト ボックス 47"/>
              <p:cNvSpPr txBox="1"/>
              <p:nvPr/>
            </p:nvSpPr>
            <p:spPr>
              <a:xfrm>
                <a:off x="1756181" y="3429000"/>
                <a:ext cx="792088" cy="53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A</a:t>
                </a:r>
                <a:endParaRPr kumimoji="1" lang="ja-JP" altLang="en-US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848978" y="3428999"/>
                <a:ext cx="792088" cy="53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B</a:t>
                </a:r>
                <a:endParaRPr kumimoji="1" lang="ja-JP" altLang="en-US" dirty="0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073115" y="3991605"/>
                <a:ext cx="792088" cy="53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/>
                  <a:t>1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961754" y="3993305"/>
                <a:ext cx="792088" cy="53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/>
                  <a:t>C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225243" y="3989905"/>
                <a:ext cx="792088" cy="53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2</a:t>
                </a:r>
                <a:endParaRPr kumimoji="1" lang="ja-JP" altLang="en-US" dirty="0"/>
              </a:p>
            </p:txBody>
          </p:sp>
        </p:grpSp>
        <p:cxnSp>
          <p:nvCxnSpPr>
            <p:cNvPr id="42" name="直線コネクタ 41"/>
            <p:cNvCxnSpPr/>
            <p:nvPr/>
          </p:nvCxnSpPr>
          <p:spPr>
            <a:xfrm flipH="1">
              <a:off x="618662" y="3781168"/>
              <a:ext cx="1778549" cy="787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583588" y="3989906"/>
              <a:ext cx="217821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グループ化 43"/>
            <p:cNvGrpSpPr/>
            <p:nvPr/>
          </p:nvGrpSpPr>
          <p:grpSpPr>
            <a:xfrm flipH="1">
              <a:off x="519113" y="3786658"/>
              <a:ext cx="184515" cy="200865"/>
              <a:chOff x="467544" y="2745430"/>
              <a:chExt cx="914400" cy="923354"/>
            </a:xfrm>
          </p:grpSpPr>
          <p:sp>
            <p:nvSpPr>
              <p:cNvPr id="45" name="円弧 44"/>
              <p:cNvSpPr/>
              <p:nvPr/>
            </p:nvSpPr>
            <p:spPr>
              <a:xfrm>
                <a:off x="467544" y="2754384"/>
                <a:ext cx="914400" cy="914400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  <p:sp>
            <p:nvSpPr>
              <p:cNvPr id="46" name="円弧 45"/>
              <p:cNvSpPr/>
              <p:nvPr/>
            </p:nvSpPr>
            <p:spPr>
              <a:xfrm flipV="1">
                <a:off x="467544" y="2745430"/>
                <a:ext cx="914400" cy="914400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</p:grpSp>
      <p:pic>
        <p:nvPicPr>
          <p:cNvPr id="19" name="図 18" descr="20140630-1317-28par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1" y="2459451"/>
            <a:ext cx="7129827" cy="3467623"/>
          </a:xfrm>
          <a:prstGeom prst="rect">
            <a:avLst/>
          </a:prstGeom>
        </p:spPr>
      </p:pic>
      <p:sp>
        <p:nvSpPr>
          <p:cNvPr id="20" name="円/楕円 19"/>
          <p:cNvSpPr/>
          <p:nvPr/>
        </p:nvSpPr>
        <p:spPr>
          <a:xfrm>
            <a:off x="4013914" y="5039440"/>
            <a:ext cx="184535" cy="206255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619685" y="4917055"/>
            <a:ext cx="184535" cy="2062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4" name="テキスト ボックス 11"/>
          <p:cNvSpPr txBox="1"/>
          <p:nvPr/>
        </p:nvSpPr>
        <p:spPr>
          <a:xfrm>
            <a:off x="3918854" y="5250216"/>
            <a:ext cx="766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target</a:t>
            </a:r>
            <a:endParaRPr kumimoji="1" lang="ja-JP" altLang="en-US" b="1" dirty="0"/>
          </a:p>
        </p:txBody>
      </p:sp>
      <p:sp>
        <p:nvSpPr>
          <p:cNvPr id="32" name="円/楕円 31"/>
          <p:cNvSpPr/>
          <p:nvPr/>
        </p:nvSpPr>
        <p:spPr>
          <a:xfrm>
            <a:off x="4155027" y="4722608"/>
            <a:ext cx="184535" cy="2062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endCxn id="21" idx="1"/>
          </p:cNvCxnSpPr>
          <p:nvPr/>
        </p:nvCxnSpPr>
        <p:spPr>
          <a:xfrm flipH="1">
            <a:off x="5646710" y="1947600"/>
            <a:ext cx="922772" cy="299966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3522560" y="4299433"/>
            <a:ext cx="542944" cy="7207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13"/>
          <p:cNvSpPr txBox="1"/>
          <p:nvPr/>
        </p:nvSpPr>
        <p:spPr>
          <a:xfrm>
            <a:off x="2239280" y="4126425"/>
            <a:ext cx="1712528" cy="6914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</a:rPr>
              <a:t>Primary e-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0000FF"/>
                </a:solidFill>
              </a:rPr>
              <a:t>intensity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at target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0000FF"/>
                </a:solidFill>
              </a:rPr>
              <a:t>Q(e-) = 0.60 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nC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4274570" y="1986447"/>
            <a:ext cx="1558298" cy="280575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17"/>
          <p:cNvSpPr txBox="1"/>
          <p:nvPr/>
        </p:nvSpPr>
        <p:spPr>
          <a:xfrm>
            <a:off x="3364874" y="3146962"/>
            <a:ext cx="2081146" cy="4911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Q(e+) = 0.18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nC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FF0000"/>
                </a:solidFill>
              </a:rPr>
              <a:t>at capture section end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>
            <a:endCxn id="63" idx="2"/>
          </p:cNvCxnSpPr>
          <p:nvPr/>
        </p:nvCxnSpPr>
        <p:spPr>
          <a:xfrm flipH="1">
            <a:off x="5647561" y="1986447"/>
            <a:ext cx="921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47711"/>
              </p:ext>
            </p:extLst>
          </p:nvPr>
        </p:nvGraphicFramePr>
        <p:xfrm>
          <a:off x="78638" y="916781"/>
          <a:ext cx="3794569" cy="15239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98825"/>
                <a:gridCol w="1154097"/>
                <a:gridCol w="1141647"/>
              </a:tblGrid>
              <a:tr h="296886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Design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6/2014</a:t>
                      </a:r>
                      <a:endParaRPr kumimoji="1" lang="ja-JP" altLang="en-US" sz="1400" b="0" dirty="0" smtClean="0"/>
                    </a:p>
                  </a:txBody>
                  <a:tcPr/>
                </a:tc>
              </a:tr>
              <a:tr h="29688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Flux</a:t>
                      </a:r>
                      <a:r>
                        <a:rPr kumimoji="1" lang="en-US" altLang="ja-JP" sz="1400" baseline="0" dirty="0" smtClean="0"/>
                        <a:t> Concentrator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12 kA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6.4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kA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88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Bridge</a:t>
                      </a:r>
                      <a:r>
                        <a:rPr kumimoji="1" lang="en-US" altLang="ja-JP" sz="1400" baseline="0" dirty="0" smtClean="0"/>
                        <a:t> Coil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600 A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600 A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688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DC Solenoids 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650 A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370 A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886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Acc</a:t>
                      </a:r>
                      <a:r>
                        <a:rPr kumimoji="1" lang="en-US" altLang="ja-JP" sz="1400" dirty="0" smtClean="0"/>
                        <a:t> Field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/>
                        <a:t>14, 12MV/m</a:t>
                      </a:r>
                      <a:endParaRPr kumimoji="1" lang="ja-JP" altLang="en-US" sz="14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10, 12MV/m</a:t>
                      </a:r>
                      <a:endParaRPr kumimoji="1" lang="ja-JP" alt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5989554" y="15958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e</a:t>
            </a:r>
            <a:r>
              <a:rPr kumimoji="1" lang="en-US" altLang="ja-JP" dirty="0" smtClean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462254" y="161711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e</a:t>
            </a:r>
            <a:r>
              <a:rPr lang="en-US" altLang="ja-JP" dirty="0" smtClean="0">
                <a:solidFill>
                  <a:srgbClr val="0000FF"/>
                </a:solidFill>
              </a:rPr>
              <a:t>-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986014" y="3015496"/>
            <a:ext cx="11384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June 2014</a:t>
            </a:r>
            <a:endParaRPr kumimoji="1" lang="ja-JP" altLang="en-US" dirty="0"/>
          </a:p>
        </p:txBody>
      </p:sp>
      <p:sp>
        <p:nvSpPr>
          <p:cNvPr id="72" name="Text Box 180"/>
          <p:cNvSpPr txBox="1">
            <a:spLocks noChangeAspect="1" noChangeArrowheads="1"/>
          </p:cNvSpPr>
          <p:nvPr/>
        </p:nvSpPr>
        <p:spPr bwMode="auto">
          <a:xfrm>
            <a:off x="2009625" y="5129540"/>
            <a:ext cx="18616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600" dirty="0" smtClean="0">
                <a:solidFill>
                  <a:srgbClr val="000090"/>
                </a:solidFill>
              </a:rPr>
              <a:t>Primary Electron</a:t>
            </a:r>
            <a:endParaRPr lang="en-US" altLang="ja-JP" sz="1600" dirty="0">
              <a:solidFill>
                <a:srgbClr val="000090"/>
              </a:solidFill>
            </a:endParaRPr>
          </a:p>
        </p:txBody>
      </p:sp>
      <p:sp>
        <p:nvSpPr>
          <p:cNvPr id="73" name="Text Box 180"/>
          <p:cNvSpPr txBox="1">
            <a:spLocks noChangeAspect="1" noChangeArrowheads="1"/>
          </p:cNvSpPr>
          <p:nvPr/>
        </p:nvSpPr>
        <p:spPr bwMode="auto">
          <a:xfrm>
            <a:off x="4517643" y="5072225"/>
            <a:ext cx="87612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Positron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185165" y="5245695"/>
            <a:ext cx="922428" cy="3738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8238" y="5948265"/>
            <a:ext cx="916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e</a:t>
            </a:r>
            <a:r>
              <a:rPr kumimoji="1" lang="en-US" altLang="ja-JP" dirty="0" smtClean="0"/>
              <a:t>+ yield (Ye+) = e+ charge (</a:t>
            </a:r>
            <a:r>
              <a:rPr kumimoji="1" lang="en-US" altLang="ja-JP" dirty="0" err="1" smtClean="0"/>
              <a:t>Qe</a:t>
            </a:r>
            <a:r>
              <a:rPr kumimoji="1" lang="en-US" altLang="ja-JP" dirty="0" smtClean="0"/>
              <a:t>+) / primary e- charge (</a:t>
            </a:r>
            <a:r>
              <a:rPr kumimoji="1" lang="en-US" altLang="ja-JP" dirty="0" err="1" smtClean="0"/>
              <a:t>Qe</a:t>
            </a:r>
            <a:r>
              <a:rPr kumimoji="1" lang="en-US" altLang="ja-JP" dirty="0" smtClean="0"/>
              <a:t>-)</a:t>
            </a:r>
          </a:p>
          <a:p>
            <a:pPr algn="ctr"/>
            <a:r>
              <a:rPr lang="en-US" altLang="ja-JP" dirty="0" smtClean="0"/>
              <a:t>Ye+@Jun.2014 = 30 % </a:t>
            </a:r>
            <a:r>
              <a:rPr lang="en-US" altLang="ja-JP" sz="1600" dirty="0" smtClean="0"/>
              <a:t>at capture section end</a:t>
            </a:r>
            <a:r>
              <a:rPr lang="en-US" altLang="ja-JP" dirty="0" smtClean="0"/>
              <a:t>, 20% </a:t>
            </a:r>
            <a:r>
              <a:rPr lang="en-US" altLang="ja-JP" sz="1600" dirty="0" smtClean="0"/>
              <a:t>at the end of Sector2</a:t>
            </a:r>
            <a:r>
              <a:rPr lang="en-US" altLang="ja-JP" dirty="0" smtClean="0"/>
              <a:t> with limited </a:t>
            </a:r>
            <a:r>
              <a:rPr lang="en-US" altLang="ja-JP" dirty="0" err="1" smtClean="0"/>
              <a:t>ele</a:t>
            </a:r>
            <a:r>
              <a:rPr lang="en-US" altLang="ja-JP" dirty="0" smtClean="0"/>
              <a:t>/mag fields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902070" y="973873"/>
            <a:ext cx="1091389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Kamitani</a:t>
            </a:r>
            <a:endParaRPr kumimoji="1"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5782322" y="4693651"/>
            <a:ext cx="381159" cy="774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14"/>
          <p:cNvSpPr txBox="1"/>
          <p:nvPr/>
        </p:nvSpPr>
        <p:spPr>
          <a:xfrm>
            <a:off x="379368" y="3030885"/>
            <a:ext cx="143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>
                <a:solidFill>
                  <a:srgbClr val="0000FF"/>
                </a:solidFill>
              </a:rPr>
              <a:t>orbit-X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[mm]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58" name="テキスト ボックス 14"/>
          <p:cNvSpPr txBox="1"/>
          <p:nvPr/>
        </p:nvSpPr>
        <p:spPr>
          <a:xfrm>
            <a:off x="379368" y="3828825"/>
            <a:ext cx="143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>
                <a:solidFill>
                  <a:srgbClr val="0000FF"/>
                </a:solidFill>
              </a:rPr>
              <a:t>orbit-Y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[mm]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61" name="テキスト ボックス 14"/>
          <p:cNvSpPr txBox="1"/>
          <p:nvPr/>
        </p:nvSpPr>
        <p:spPr>
          <a:xfrm>
            <a:off x="441681" y="4659808"/>
            <a:ext cx="143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>
                <a:solidFill>
                  <a:srgbClr val="0000FF"/>
                </a:solidFill>
              </a:rPr>
              <a:t>Charge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[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26" name="テキスト ボックス 5"/>
          <p:cNvSpPr txBox="1"/>
          <p:nvPr/>
        </p:nvSpPr>
        <p:spPr>
          <a:xfrm>
            <a:off x="5393772" y="3958728"/>
            <a:ext cx="1487908" cy="29418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Q(e+) = 0.12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nC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59950" y="4800945"/>
            <a:ext cx="1739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 far, the commissioning data agrees the design well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0309" y="3490861"/>
            <a:ext cx="206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Commissioning with</a:t>
            </a:r>
          </a:p>
          <a:p>
            <a:pPr algn="ctr"/>
            <a:r>
              <a:rPr kumimoji="1" lang="en-US" altLang="ja-JP" dirty="0" smtClean="0"/>
              <a:t> design parameters </a:t>
            </a:r>
            <a:r>
              <a:rPr lang="en-US" altLang="ja-JP" dirty="0" smtClean="0"/>
              <a:t>will be started </a:t>
            </a:r>
          </a:p>
          <a:p>
            <a:pPr algn="ctr"/>
            <a:r>
              <a:rPr lang="en-US" altLang="ja-JP" dirty="0" smtClean="0">
                <a:solidFill>
                  <a:srgbClr val="0000FF"/>
                </a:solidFill>
              </a:rPr>
              <a:t>from  Oct. 2015.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97330" y="893423"/>
            <a:ext cx="1303020" cy="1560563"/>
          </a:xfrm>
          <a:prstGeom prst="roundRect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49456" y="1668855"/>
            <a:ext cx="176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Ye+ &gt; 40 % is necessary at DR entrance.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7141883" y="1595849"/>
            <a:ext cx="1902355" cy="996336"/>
          </a:xfrm>
          <a:prstGeom prst="wedgeRoundRectCallout">
            <a:avLst>
              <a:gd name="adj1" fmla="val -64694"/>
              <a:gd name="adj2" fmla="val -51073"/>
              <a:gd name="adj3" fmla="val 16667"/>
            </a:avLst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141883" y="3490861"/>
            <a:ext cx="1932280" cy="2510413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44"/>
    </mc:Choice>
    <mc:Fallback xmlns="">
      <p:transition spd="slow" advTm="771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2005" y="61276"/>
            <a:ext cx="8453245" cy="79387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Radiation shield for higher beam current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323417"/>
            <a:ext cx="7594600" cy="85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Gradual increase of beam current / shield and corresponding radiation license applications </a:t>
            </a:r>
            <a:r>
              <a:rPr lang="en-US" altLang="ja-JP" sz="2400" dirty="0" smtClean="0"/>
              <a:t>are</a:t>
            </a:r>
            <a:r>
              <a:rPr kumimoji="1" lang="en-US" altLang="ja-JP" sz="2400" dirty="0" smtClean="0"/>
              <a:t> planned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B2GM  26-Jun-2015 </a:t>
            </a:r>
            <a:r>
              <a:rPr lang="ja-JP" altLang="en-US" smtClean="0"/>
              <a:t> </a:t>
            </a:r>
            <a:r>
              <a:rPr lang="en-US" altLang="ja-JP" smtClean="0"/>
              <a:t>T.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7" name="図 6" descr="DSC0166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04" y="1582879"/>
            <a:ext cx="8279992" cy="29937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1479" y="1611999"/>
            <a:ext cx="1124160" cy="320750"/>
          </a:xfrm>
          <a:prstGeom prst="rect">
            <a:avLst/>
          </a:prstGeom>
          <a:solidFill>
            <a:srgbClr val="FFC000"/>
          </a:solidFill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400" kern="1200" dirty="0" smtClean="0"/>
              <a:t>#15 region</a:t>
            </a:r>
            <a:endParaRPr lang="ja-JP" altLang="en-US" sz="1400" kern="12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4483464" y="1953916"/>
            <a:ext cx="166184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145313" y="1793541"/>
            <a:ext cx="1580740" cy="320750"/>
          </a:xfrm>
          <a:prstGeom prst="rect">
            <a:avLst/>
          </a:prstGeom>
          <a:solidFill>
            <a:srgbClr val="FFC000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1400" kern="1200" dirty="0" smtClean="0"/>
              <a:t>Iron shield</a:t>
            </a:r>
            <a:endParaRPr lang="ja-JP" alt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214439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/>
        </p:nvSpPr>
        <p:spPr>
          <a:xfrm>
            <a:off x="1287899" y="2826235"/>
            <a:ext cx="6869414" cy="8830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0000FF"/>
                </a:solidFill>
                <a:latin typeface="Osaka"/>
                <a:ea typeface="Osaka"/>
                <a:cs typeface="Osak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1600" kern="1200">
                <a:solidFill>
                  <a:schemeClr val="tx1"/>
                </a:solidFill>
                <a:latin typeface="Osaka"/>
                <a:ea typeface="Osaka"/>
                <a:cs typeface="Osak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400" kern="1200">
                <a:solidFill>
                  <a:srgbClr val="008000"/>
                </a:solidFill>
                <a:latin typeface="Osaka"/>
                <a:ea typeface="Osaka"/>
                <a:cs typeface="Osak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1200" kern="1200">
                <a:solidFill>
                  <a:schemeClr val="tx1"/>
                </a:solidFill>
                <a:latin typeface="Osaka"/>
                <a:ea typeface="Osaka"/>
                <a:cs typeface="Osak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1200" kern="1200">
                <a:solidFill>
                  <a:schemeClr val="tx1"/>
                </a:solidFill>
                <a:latin typeface="Osaka"/>
                <a:ea typeface="Osaka"/>
                <a:cs typeface="Osak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attention.</a:t>
            </a:r>
            <a:endParaRPr kumimoji="1" lang="ja-JP" alt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29369" y="29823"/>
            <a:ext cx="7886700" cy="8636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Summary</a:t>
            </a:r>
            <a:endParaRPr kumimoji="1" lang="ja-JP" altLang="en-US" sz="20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28650" y="1121833"/>
            <a:ext cx="7886700" cy="5429250"/>
          </a:xfrm>
        </p:spPr>
        <p:txBody>
          <a:bodyPr>
            <a:normAutofit fontScale="92500"/>
          </a:bodyPr>
          <a:lstStyle/>
          <a:p>
            <a:pPr rtl="0" fontAlgn="base"/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Steady progress towards first MR injection in </a:t>
            </a:r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JFY2015</a:t>
            </a:r>
            <a:endParaRPr lang="en-US" altLang="ja-JP" sz="2800" dirty="0" smtClean="0">
              <a:solidFill>
                <a:srgbClr val="000090"/>
              </a:solidFill>
              <a:effectLst/>
            </a:endParaRPr>
          </a:p>
          <a:p>
            <a:pPr rtl="0" fontAlgn="base"/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Finished earthquake disaster recovery in </a:t>
            </a:r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JFY2014</a:t>
            </a:r>
            <a:endParaRPr lang="en-US" altLang="ja-JP" dirty="0" smtClean="0">
              <a:solidFill>
                <a:srgbClr val="000090"/>
              </a:solidFill>
              <a:effectLst/>
            </a:endParaRPr>
          </a:p>
          <a:p>
            <a:pPr rtl="0" fontAlgn="base"/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Will </a:t>
            </a:r>
            <a:r>
              <a:rPr kumimoji="1" lang="en-US" altLang="ja-JP" sz="2800" b="1" kern="1200" smtClean="0">
                <a:solidFill>
                  <a:srgbClr val="000090"/>
                </a:solidFill>
                <a:effectLst/>
              </a:rPr>
              <a:t>make </a:t>
            </a:r>
            <a:r>
              <a:rPr kumimoji="1" lang="en-US" altLang="ja-JP" sz="2800" b="1" kern="1200" smtClean="0">
                <a:solidFill>
                  <a:srgbClr val="000090"/>
                </a:solidFill>
                <a:effectLst/>
              </a:rPr>
              <a:t>gradual </a:t>
            </a:r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improvements up to Phase-III</a:t>
            </a:r>
            <a:endParaRPr lang="en-US" altLang="ja-JP" dirty="0" smtClean="0">
              <a:solidFill>
                <a:srgbClr val="000090"/>
              </a:solidFill>
              <a:effectLst/>
            </a:endParaRPr>
          </a:p>
          <a:p>
            <a:pPr lvl="1" fontAlgn="base"/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Alignment: almost confident on the required precision (0.1-mm local, 0.3-mm global), need to maintain for longer term </a:t>
            </a:r>
            <a:endParaRPr lang="en-US" altLang="ja-JP" dirty="0" smtClean="0">
              <a:solidFill>
                <a:srgbClr val="660066"/>
              </a:solidFill>
              <a:effectLst/>
            </a:endParaRPr>
          </a:p>
          <a:p>
            <a:pPr lvl="1" fontAlgn="base"/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  <a:latin typeface="+mn-lt"/>
                <a:ea typeface="+mn-ea"/>
                <a:cs typeface="+mn-cs"/>
              </a:rPr>
              <a:t>RF gun: following recommendations at review meetings with commercial devices and </a:t>
            </a:r>
            <a:r>
              <a:rPr kumimoji="1" lang="en-US" altLang="ja-JP" sz="2400" b="1" kern="1200" dirty="0" err="1" smtClean="0">
                <a:solidFill>
                  <a:srgbClr val="660066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-based lasers</a:t>
            </a:r>
            <a:endParaRPr lang="en-US" altLang="ja-JP" dirty="0" smtClean="0">
              <a:solidFill>
                <a:srgbClr val="660066"/>
              </a:solidFill>
              <a:effectLst/>
            </a:endParaRPr>
          </a:p>
          <a:p>
            <a:pPr lvl="1" fontAlgn="base"/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Thermionic gun: </a:t>
            </a:r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under commissioning</a:t>
            </a:r>
            <a:endParaRPr lang="en-US" altLang="ja-JP" dirty="0" smtClean="0">
              <a:solidFill>
                <a:srgbClr val="660066"/>
              </a:solidFill>
              <a:effectLst/>
            </a:endParaRPr>
          </a:p>
          <a:p>
            <a:pPr lvl="1" fontAlgn="base"/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Positron generator: waiting for license </a:t>
            </a:r>
            <a:r>
              <a:rPr kumimoji="1" lang="en-US" altLang="ja-JP" sz="2400" b="1" kern="1200" dirty="0" smtClean="0">
                <a:solidFill>
                  <a:srgbClr val="660066"/>
                </a:solidFill>
                <a:effectLst/>
              </a:rPr>
              <a:t>tests</a:t>
            </a:r>
            <a:endParaRPr lang="en-US" altLang="ja-JP" dirty="0" smtClean="0">
              <a:solidFill>
                <a:srgbClr val="660066"/>
              </a:solidFill>
              <a:effectLst/>
            </a:endParaRPr>
          </a:p>
          <a:p>
            <a:pPr rtl="0" fontAlgn="base"/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Will balance between final beam quality and </a:t>
            </a:r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operation in phases</a:t>
            </a:r>
            <a:endParaRPr lang="en-US" altLang="ja-JP" dirty="0" smtClean="0">
              <a:solidFill>
                <a:srgbClr val="000090"/>
              </a:solidFill>
              <a:effectLst/>
            </a:endParaRPr>
          </a:p>
          <a:p>
            <a:pPr rtl="0" fontAlgn="base"/>
            <a:r>
              <a:rPr kumimoji="1" lang="en-US" altLang="ja-JP" sz="2800" b="1" kern="1200" dirty="0" smtClean="0">
                <a:solidFill>
                  <a:srgbClr val="000090"/>
                </a:solidFill>
                <a:effectLst/>
              </a:rPr>
              <a:t>Will select optimized route depending on available resources</a:t>
            </a:r>
            <a:endParaRPr lang="en-US" altLang="ja-JP" dirty="0" smtClean="0">
              <a:solidFill>
                <a:srgbClr val="000090"/>
              </a:solidFill>
              <a:effectLst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3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"/>
    </mc:Choice>
    <mc:Fallback xmlns="">
      <p:transition spd="slow" advTm="14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ja-JP" altLang="en-US" dirty="0">
              <a:latin typeface="Arial Rounded MT Bold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746" y="941466"/>
            <a:ext cx="6798583" cy="520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326852" y="3539845"/>
            <a:ext cx="4381189" cy="9961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3934888" y="3177093"/>
            <a:ext cx="1229614" cy="6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SuperKEKB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   dual rings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4810360" y="1256741"/>
            <a:ext cx="1328349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+mn-lt"/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4272018" y="4889195"/>
            <a:ext cx="887761" cy="6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Injector</a:t>
            </a:r>
            <a:br>
              <a:rPr lang="en-US" altLang="ja-JP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Linac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047547" y="4701559"/>
            <a:ext cx="1564516" cy="9947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4038990" y="5476035"/>
            <a:ext cx="416933" cy="2763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4455884" y="5752428"/>
            <a:ext cx="96424" cy="215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4603915" y="5691967"/>
            <a:ext cx="5432" cy="575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4549592" y="5742351"/>
            <a:ext cx="57040" cy="316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474435" y="4190520"/>
            <a:ext cx="782258" cy="22169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2208269" y="3872394"/>
            <a:ext cx="715989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2004554" y="4701571"/>
            <a:ext cx="386422" cy="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777" tIns="39888" rIns="79777" bIns="3988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144423" y="4536011"/>
            <a:ext cx="521505" cy="16554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79777" tIns="39888" rIns="79777" bIns="3988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14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>
              <a:latin typeface="Arial Rounded MT Bold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984652" y="2140608"/>
            <a:ext cx="7104153" cy="6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49" tIns="43418" rIns="86849" bIns="43418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46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3783656" y="6224619"/>
            <a:ext cx="175414" cy="3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59" tIns="43423" rIns="86859" bIns="43423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2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3360" y="3429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Back-up slides</a:t>
            </a:r>
            <a:endParaRPr kumimoji="1"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8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199203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>
                <a:latin typeface="+mn-lt"/>
              </a:rPr>
              <a:t>Why need longitudinal pulse-shape manipulation?</a:t>
            </a:r>
            <a:endParaRPr lang="ja-JP" altLang="en-US" sz="2800" b="1" dirty="0">
              <a:latin typeface="+mn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1951" r="1619" b="1805"/>
          <a:stretch/>
        </p:blipFill>
        <p:spPr bwMode="auto">
          <a:xfrm>
            <a:off x="914399" y="1517073"/>
            <a:ext cx="7013865" cy="49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65072" y="2546225"/>
            <a:ext cx="130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Gaussian</a:t>
            </a:r>
            <a:endParaRPr lang="ja-JP" altLang="en-US" sz="24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46249" y="4692618"/>
            <a:ext cx="1054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Square</a:t>
            </a:r>
            <a:endParaRPr lang="ja-JP" altLang="en-US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08776" y="2012967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5nC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978663" y="202725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10nC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740663" y="149385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15nC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740663" y="184310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20nC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893063" y="538005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20nC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893063" y="515145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15nC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893063" y="4922854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10nC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816863" y="4694254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5nC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930663" y="5553569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596338" y="5296683"/>
            <a:ext cx="1244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5nC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electron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815513" y="1568284"/>
            <a:ext cx="1626704" cy="1043487"/>
            <a:chOff x="4777871" y="908720"/>
            <a:chExt cx="1626704" cy="1043487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4777871" y="1920859"/>
              <a:ext cx="157626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142965" y="1582875"/>
              <a:ext cx="26161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 flipV="1">
              <a:off x="4788024" y="908720"/>
              <a:ext cx="1" cy="10205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フリーフォーム 26"/>
            <p:cNvSpPr/>
            <p:nvPr/>
          </p:nvSpPr>
          <p:spPr>
            <a:xfrm>
              <a:off x="4802819" y="1188452"/>
              <a:ext cx="1251752" cy="726226"/>
            </a:xfrm>
            <a:custGeom>
              <a:avLst/>
              <a:gdLst>
                <a:gd name="connsiteX0" fmla="*/ 0 w 1251752"/>
                <a:gd name="connsiteY0" fmla="*/ 720247 h 726226"/>
                <a:gd name="connsiteX1" fmla="*/ 310719 w 1251752"/>
                <a:gd name="connsiteY1" fmla="*/ 720247 h 726226"/>
                <a:gd name="connsiteX2" fmla="*/ 461639 w 1251752"/>
                <a:gd name="connsiteY2" fmla="*/ 658103 h 726226"/>
                <a:gd name="connsiteX3" fmla="*/ 550416 w 1251752"/>
                <a:gd name="connsiteY3" fmla="*/ 391773 h 726226"/>
                <a:gd name="connsiteX4" fmla="*/ 674703 w 1251752"/>
                <a:gd name="connsiteY4" fmla="*/ 1156 h 726226"/>
                <a:gd name="connsiteX5" fmla="*/ 861134 w 1251752"/>
                <a:gd name="connsiteY5" fmla="*/ 524938 h 726226"/>
                <a:gd name="connsiteX6" fmla="*/ 932156 w 1251752"/>
                <a:gd name="connsiteY6" fmla="*/ 658103 h 726226"/>
                <a:gd name="connsiteX7" fmla="*/ 1029810 w 1251752"/>
                <a:gd name="connsiteY7" fmla="*/ 720247 h 726226"/>
                <a:gd name="connsiteX8" fmla="*/ 1127464 w 1251752"/>
                <a:gd name="connsiteY8" fmla="*/ 720247 h 726226"/>
                <a:gd name="connsiteX9" fmla="*/ 1251752 w 1251752"/>
                <a:gd name="connsiteY9" fmla="*/ 720247 h 72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752" h="726226">
                  <a:moveTo>
                    <a:pt x="0" y="720247"/>
                  </a:moveTo>
                  <a:cubicBezTo>
                    <a:pt x="116889" y="725425"/>
                    <a:pt x="233779" y="730604"/>
                    <a:pt x="310719" y="720247"/>
                  </a:cubicBezTo>
                  <a:cubicBezTo>
                    <a:pt x="387659" y="709890"/>
                    <a:pt x="421690" y="712849"/>
                    <a:pt x="461639" y="658103"/>
                  </a:cubicBezTo>
                  <a:cubicBezTo>
                    <a:pt x="501588" y="603357"/>
                    <a:pt x="514905" y="501264"/>
                    <a:pt x="550416" y="391773"/>
                  </a:cubicBezTo>
                  <a:cubicBezTo>
                    <a:pt x="585927" y="282282"/>
                    <a:pt x="622917" y="-21038"/>
                    <a:pt x="674703" y="1156"/>
                  </a:cubicBezTo>
                  <a:cubicBezTo>
                    <a:pt x="726489" y="23350"/>
                    <a:pt x="818225" y="415447"/>
                    <a:pt x="861134" y="524938"/>
                  </a:cubicBezTo>
                  <a:cubicBezTo>
                    <a:pt x="904043" y="634429"/>
                    <a:pt x="904043" y="625552"/>
                    <a:pt x="932156" y="658103"/>
                  </a:cubicBezTo>
                  <a:cubicBezTo>
                    <a:pt x="960269" y="690654"/>
                    <a:pt x="997259" y="709890"/>
                    <a:pt x="1029810" y="720247"/>
                  </a:cubicBezTo>
                  <a:cubicBezTo>
                    <a:pt x="1062361" y="730604"/>
                    <a:pt x="1127464" y="720247"/>
                    <a:pt x="1127464" y="720247"/>
                  </a:cubicBezTo>
                  <a:lnTo>
                    <a:pt x="1251752" y="72024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729960" y="3658333"/>
            <a:ext cx="1626704" cy="1043487"/>
            <a:chOff x="6637845" y="3383663"/>
            <a:chExt cx="1626704" cy="1043487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6637845" y="4395802"/>
              <a:ext cx="157626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8002939" y="4057818"/>
              <a:ext cx="26161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 flipV="1">
              <a:off x="6647998" y="3383663"/>
              <a:ext cx="1" cy="10205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7198492" y="3789040"/>
              <a:ext cx="0" cy="6067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7639852" y="3799152"/>
              <a:ext cx="0" cy="6067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198492" y="3799152"/>
              <a:ext cx="4500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1127878" y="1070699"/>
            <a:ext cx="676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Energy spread of 0.1% </a:t>
            </a:r>
            <a:r>
              <a:rPr lang="en-US" altLang="ja-JP" dirty="0" smtClean="0"/>
              <a:t>is required for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synchrotron injection.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52763" y="6241048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Pulse length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1472119" y="5716604"/>
            <a:ext cx="6344744" cy="0"/>
          </a:xfrm>
          <a:prstGeom prst="line">
            <a:avLst/>
          </a:prstGeom>
          <a:ln w="1905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35403" y="5488004"/>
            <a:ext cx="1269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Requirement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-43761" y="3663607"/>
            <a:ext cx="15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 Spread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46875" y="6222872"/>
            <a:ext cx="1089465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M. Yoshida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699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41530" y="1112565"/>
            <a:ext cx="8660939" cy="2143690"/>
            <a:chOff x="179512" y="2554211"/>
            <a:chExt cx="9143999" cy="226325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79512" y="2554211"/>
              <a:ext cx="9143999" cy="2157538"/>
              <a:chOff x="0" y="2554211"/>
              <a:chExt cx="9143999" cy="2157538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0" y="2554211"/>
                <a:ext cx="9143999" cy="2157538"/>
                <a:chOff x="0" y="2554211"/>
                <a:chExt cx="9143999" cy="2157538"/>
              </a:xfrm>
            </p:grpSpPr>
            <p:pic>
              <p:nvPicPr>
                <p:cNvPr id="17" name="Picture 2" descr="C:\Users\higo\2013\SuperKEKB\MAC Review\Linac layout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2554211"/>
                  <a:ext cx="9094202" cy="21575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756181" y="3429000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/>
                    <a:t>A</a:t>
                  </a:r>
                  <a:endParaRPr kumimoji="1" lang="ja-JP" altLang="en-US" sz="24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48979" y="3428998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/>
                    <a:t>B</a:t>
                  </a:r>
                  <a:endParaRPr kumimoji="1" lang="ja-JP" altLang="en-US" sz="2400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073115" y="39916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1</a:t>
                  </a:r>
                  <a:endParaRPr kumimoji="1" lang="ja-JP" altLang="en-US" sz="2400" dirty="0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61754" y="39933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C</a:t>
                  </a:r>
                  <a:endParaRPr kumimoji="1" lang="ja-JP" altLang="en-US" sz="2400" dirty="0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225243" y="39899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2</a:t>
                  </a:r>
                  <a:endParaRPr kumimoji="1" lang="ja-JP" altLang="en-US" sz="2400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593395" y="4009104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3</a:t>
                  </a:r>
                  <a:endParaRPr kumimoji="1" lang="ja-JP" altLang="en-US" sz="2400" dirty="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684804" y="3990146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4</a:t>
                  </a:r>
                  <a:endParaRPr kumimoji="1" lang="ja-JP" altLang="en-US" sz="2400" dirty="0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732240" y="3975447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5</a:t>
                  </a:r>
                  <a:endParaRPr kumimoji="1" lang="ja-JP" altLang="en-US" sz="2400" dirty="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 rot="16200000">
                  <a:off x="-251175" y="3694998"/>
                  <a:ext cx="1006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J-ARC</a:t>
                  </a:r>
                  <a:endParaRPr kumimoji="1" lang="ja-JP" altLang="en-US" sz="2400" dirty="0"/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8137194" y="3531640"/>
                  <a:ext cx="1006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>
                      <a:solidFill>
                        <a:srgbClr val="0000FF"/>
                      </a:solidFill>
                    </a:rPr>
                    <a:t>Rings</a:t>
                  </a:r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2" name="直線コネクタ 11"/>
              <p:cNvCxnSpPr/>
              <p:nvPr/>
            </p:nvCxnSpPr>
            <p:spPr>
              <a:xfrm flipH="1">
                <a:off x="618662" y="3781168"/>
                <a:ext cx="1778549" cy="787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H="1" flipV="1">
                <a:off x="629562" y="3989905"/>
                <a:ext cx="6966774" cy="34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グループ化 13"/>
              <p:cNvGrpSpPr/>
              <p:nvPr/>
            </p:nvGrpSpPr>
            <p:grpSpPr>
              <a:xfrm flipH="1">
                <a:off x="519113" y="3786658"/>
                <a:ext cx="184515" cy="200865"/>
                <a:chOff x="467544" y="2745430"/>
                <a:chExt cx="914400" cy="923354"/>
              </a:xfrm>
            </p:grpSpPr>
            <p:sp>
              <p:nvSpPr>
                <p:cNvPr id="15" name="円弧 14"/>
                <p:cNvSpPr/>
                <p:nvPr/>
              </p:nvSpPr>
              <p:spPr>
                <a:xfrm>
                  <a:off x="467544" y="2754384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flipV="1">
                  <a:off x="467544" y="2745430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6" name="右矢印 5"/>
            <p:cNvSpPr/>
            <p:nvPr/>
          </p:nvSpPr>
          <p:spPr>
            <a:xfrm>
              <a:off x="8063880" y="3886116"/>
              <a:ext cx="568744" cy="190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815408" y="4355799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500m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01816" y="3074268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120m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 flipV="1">
              <a:off x="809074" y="4540465"/>
              <a:ext cx="3101288" cy="42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4823520" y="4524332"/>
              <a:ext cx="2952328" cy="322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060" y="3371826"/>
            <a:ext cx="2840319" cy="30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998650" y="5063829"/>
            <a:ext cx="2919218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ja-JP" sz="2400" b="1" u="sng" dirty="0" smtClean="0">
                <a:solidFill>
                  <a:srgbClr val="0000FF"/>
                </a:solidFill>
              </a:rPr>
              <a:t>Requirement</a:t>
            </a:r>
          </a:p>
          <a:p>
            <a:pPr algn="ctr"/>
            <a:r>
              <a:rPr lang="en-GB" altLang="ja-JP" sz="2400" dirty="0" smtClean="0">
                <a:solidFill>
                  <a:srgbClr val="0000FF"/>
                </a:solidFill>
              </a:rPr>
              <a:t>Local  </a:t>
            </a:r>
            <a:r>
              <a:rPr lang="en-GB" altLang="ja-JP" sz="24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 smtClean="0">
                <a:solidFill>
                  <a:srgbClr val="0000FF"/>
                </a:solidFill>
              </a:rPr>
              <a:t> &lt; 0.1mm </a:t>
            </a:r>
          </a:p>
          <a:p>
            <a:pPr algn="ctr"/>
            <a:r>
              <a:rPr lang="en-GB" altLang="ja-JP" sz="2400" dirty="0" smtClean="0">
                <a:solidFill>
                  <a:srgbClr val="0000FF"/>
                </a:solidFill>
              </a:rPr>
              <a:t>Global  </a:t>
            </a:r>
            <a:r>
              <a:rPr lang="en-GB" altLang="ja-JP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>
                <a:solidFill>
                  <a:srgbClr val="0000FF"/>
                </a:solidFill>
              </a:rPr>
              <a:t> &lt; </a:t>
            </a:r>
            <a:r>
              <a:rPr lang="en-GB" altLang="ja-JP" sz="2400" dirty="0" smtClean="0">
                <a:solidFill>
                  <a:srgbClr val="0000FF"/>
                </a:solidFill>
              </a:rPr>
              <a:t>0.3mm </a:t>
            </a:r>
            <a:endParaRPr lang="en-GB" altLang="ja-JP" sz="24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57285" y="3651469"/>
            <a:ext cx="49631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US" altLang="ja-JP" dirty="0" smtClean="0">
                <a:solidFill>
                  <a:srgbClr val="0000FF"/>
                </a:solidFill>
                <a:cs typeface="Times New Roman"/>
              </a:rPr>
              <a:t> &lt; 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0.1 mm: </a:t>
            </a:r>
            <a:r>
              <a:rPr lang="en-US" altLang="ja-JP" dirty="0" err="1" smtClean="0">
                <a:solidFill>
                  <a:srgbClr val="0000FF"/>
                </a:solidFill>
                <a:latin typeface="Symbol" pitchFamily="18" charset="2"/>
                <a:cs typeface="Times New Roman"/>
              </a:rPr>
              <a:t>bge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20 </a:t>
            </a:r>
            <a:r>
              <a:rPr lang="en-US" altLang="ja-JP" dirty="0" err="1">
                <a:solidFill>
                  <a:srgbClr val="0000FF"/>
                </a:solidFill>
                <a:cs typeface="Times New Roman"/>
              </a:rPr>
              <a:t>mm·mrad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 is almost satisfied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  <a:latin typeface="Symbol" pitchFamily="18" charset="2"/>
                <a:ea typeface="ＭＳ Ｐゴシック" charset="-128"/>
                <a:cs typeface="Times New Roman"/>
              </a:rPr>
              <a:t>s &gt;</a:t>
            </a:r>
            <a:r>
              <a:rPr lang="en-US" altLang="ja-JP" dirty="0">
                <a:solidFill>
                  <a:srgbClr val="0000FF"/>
                </a:solidFill>
                <a:ea typeface="ＭＳ Ｐゴシック" charset="-128"/>
                <a:cs typeface="Times New Roman"/>
              </a:rPr>
              <a:t> 0.1 mm: emittance preservation is required by some methods.</a:t>
            </a:r>
            <a:endParaRPr lang="en-US" altLang="ja-JP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5" name="タイトル 1"/>
          <p:cNvSpPr>
            <a:spLocks noGrp="1"/>
          </p:cNvSpPr>
          <p:nvPr>
            <p:ph type="title"/>
          </p:nvPr>
        </p:nvSpPr>
        <p:spPr>
          <a:xfrm>
            <a:off x="329369" y="29823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Alignment Requirement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53060" y="6197009"/>
            <a:ext cx="120379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H. Sugimoto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77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2005" y="61276"/>
            <a:ext cx="7606155" cy="793874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latin typeface="+mn-lt"/>
              </a:rPr>
              <a:t>Hard ware alignment on a girders in sector </a:t>
            </a:r>
            <a:r>
              <a:rPr lang="en-US" altLang="ja-JP" sz="2800" b="1" dirty="0" smtClean="0">
                <a:latin typeface="+mn-lt"/>
              </a:rPr>
              <a:t>3 - 5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May/5/2015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IPAC2015 Takako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11560" y="4310547"/>
            <a:ext cx="7111657" cy="2154027"/>
            <a:chOff x="611560" y="4365104"/>
            <a:chExt cx="7111657" cy="215402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5104"/>
              <a:ext cx="5376758" cy="215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11560" y="4940205"/>
              <a:ext cx="11492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</a:p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=34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32240" y="4949799"/>
              <a:ext cx="9909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Vertical</a:t>
              </a:r>
            </a:p>
            <a:p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=47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51520" y="908720"/>
            <a:ext cx="8352928" cy="3534605"/>
            <a:chOff x="395536" y="1844824"/>
            <a:chExt cx="8637291" cy="36786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637291" cy="367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483768" y="1988840"/>
              <a:ext cx="1584176" cy="38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55776" y="228762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2">
                      <a:lumMod val="50000"/>
                    </a:schemeClr>
                  </a:solidFill>
                </a:rPr>
                <a:t>Vertical</a:t>
              </a:r>
              <a:endParaRPr kumimoji="1"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日付プレースホルダー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2015/2/24</a:t>
            </a:r>
            <a:endParaRPr lang="ja-JP" altLang="en-US"/>
          </a:p>
        </p:txBody>
      </p:sp>
      <p:sp>
        <p:nvSpPr>
          <p:cNvPr id="17" name="フッター プレースホルダー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KEK Review Higo</a:t>
            </a:r>
            <a:endParaRPr lang="ja-JP" altLang="en-US"/>
          </a:p>
        </p:txBody>
      </p:sp>
      <p:sp>
        <p:nvSpPr>
          <p:cNvPr id="18" name="スライド番号プレースホルダー 1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E28719-1D42-4416-AB71-F5E4EA25BDE5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64437" y="6007860"/>
            <a:ext cx="74001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Higo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11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Floor Movement in a Half </a:t>
            </a:r>
            <a:r>
              <a:rPr lang="en-US" altLang="ja-JP" dirty="0"/>
              <a:t>Y</a:t>
            </a:r>
            <a:r>
              <a:rPr kumimoji="1" lang="en-US" altLang="ja-JP" dirty="0" smtClean="0"/>
              <a:t>ear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925" y="3654407"/>
            <a:ext cx="4319283" cy="291193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04" y="3665838"/>
            <a:ext cx="4325924" cy="2911934"/>
          </a:xfrm>
          <a:prstGeom prst="rect">
            <a:avLst/>
          </a:prstGeom>
        </p:spPr>
      </p:pic>
      <p:pic>
        <p:nvPicPr>
          <p:cNvPr id="25" name="Picture 2" descr="C:\Users\higo\Documents\2015\SuperKEKB\Review\KEKB Review\Higo Alignment\Copied pictures for presentaion use (to be deleted)\Junction and 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533" y="2219392"/>
            <a:ext cx="1629518" cy="12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8242148" y="3210026"/>
            <a:ext cx="74001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Higo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48796" y="1573061"/>
            <a:ext cx="282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 expansion joint in tunnel, l</a:t>
            </a:r>
            <a:r>
              <a:rPr lang="en-US" altLang="ja-JP" dirty="0" smtClean="0"/>
              <a:t>arge movement is observed.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470268" y="980357"/>
            <a:ext cx="460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straight laser of 500m + Position Detector (PD)</a:t>
            </a:r>
            <a:endParaRPr lang="ja-JP" altLang="en-US" dirty="0"/>
          </a:p>
        </p:txBody>
      </p:sp>
      <p:pic>
        <p:nvPicPr>
          <p:cNvPr id="32" name="Picture 7" descr="C:\Users\higo\Documents\2015\SuperKEKB\Review\KEKB Review\Higo Alignment\Copied pictures for presentaion use (to be deleted)\諏訪田　500m　スポッ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05" y="1747279"/>
            <a:ext cx="3072586" cy="12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図 15" descr="IMG_009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399" y="1573062"/>
            <a:ext cx="2007695" cy="15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3798399" y="3031273"/>
            <a:ext cx="1946031" cy="5429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4-segmented silicon PD (dia.=10mm)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0477" y="1367803"/>
            <a:ext cx="1011624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Suwada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462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83" name="タイトル 1"/>
          <p:cNvSpPr>
            <a:spLocks noGrp="1"/>
          </p:cNvSpPr>
          <p:nvPr>
            <p:ph type="title"/>
          </p:nvPr>
        </p:nvSpPr>
        <p:spPr>
          <a:xfrm>
            <a:off x="403156" y="11744"/>
            <a:ext cx="7886700" cy="8636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Injector LINAC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8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8234" y="1029568"/>
            <a:ext cx="83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High-current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low-emittance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injection beams are </a:t>
            </a:r>
            <a:r>
              <a:rPr lang="en-US" altLang="ja-JP" sz="2400" dirty="0"/>
              <a:t>required for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. The </a:t>
            </a:r>
            <a:r>
              <a:rPr lang="en-US" altLang="ja-JP" sz="2400" dirty="0"/>
              <a:t>LINAC has been </a:t>
            </a:r>
            <a:r>
              <a:rPr lang="en-US" altLang="ja-JP" sz="2400" dirty="0" smtClean="0"/>
              <a:t>upgraded for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, and </a:t>
            </a:r>
            <a:r>
              <a:rPr lang="en-GB" altLang="ja-JP" sz="2400" dirty="0" smtClean="0"/>
              <a:t>beam </a:t>
            </a:r>
            <a:r>
              <a:rPr lang="en-GB" altLang="ja-JP" sz="2400" dirty="0"/>
              <a:t>commissioning </a:t>
            </a:r>
            <a:r>
              <a:rPr lang="en-GB" altLang="ja-JP" sz="2400" dirty="0" smtClean="0"/>
              <a:t>has </a:t>
            </a:r>
            <a:r>
              <a:rPr lang="en-GB" altLang="ja-JP" sz="2400" dirty="0"/>
              <a:t>been performed during the upgrading. </a:t>
            </a:r>
            <a:endParaRPr lang="en-US" altLang="ja-JP" sz="2400" dirty="0" smtClean="0"/>
          </a:p>
        </p:txBody>
      </p:sp>
      <p:graphicFrame>
        <p:nvGraphicFramePr>
          <p:cNvPr id="54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362175"/>
              </p:ext>
            </p:extLst>
          </p:nvPr>
        </p:nvGraphicFramePr>
        <p:xfrm>
          <a:off x="233795" y="2754826"/>
          <a:ext cx="8676409" cy="381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89"/>
                <a:gridCol w="1563168"/>
                <a:gridCol w="1291772"/>
                <a:gridCol w="1785257"/>
                <a:gridCol w="1705923"/>
              </a:tblGrid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416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1" lang="en-US" altLang="ja-JP" sz="16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1" lang="en-US" altLang="ja-JP" sz="16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Norm.Emittance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(Hor./Ver.) 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(Hor./Ver.) 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of Bunch / Pulse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</a:t>
                      </a: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(KEKB e-/e+, PF)</a:t>
                      </a: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rings </a:t>
                      </a:r>
                    </a:p>
                    <a:p>
                      <a:pPr algn="ctr"/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(SuperKEKB e-/e+, PF, PF-AR)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3141630" y="2384122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LINAC Beam Parameters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664" y="0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Expected e+ Yield improvement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9" descr="PositronYield_Expected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94493" y="1472545"/>
            <a:ext cx="6877807" cy="3453786"/>
          </a:xfrm>
        </p:spPr>
      </p:pic>
      <p:sp>
        <p:nvSpPr>
          <p:cNvPr id="11" name="右矢印 10"/>
          <p:cNvSpPr/>
          <p:nvPr/>
        </p:nvSpPr>
        <p:spPr>
          <a:xfrm rot="20006065">
            <a:off x="3710189" y="2746364"/>
            <a:ext cx="862100" cy="599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157896" y="4616718"/>
            <a:ext cx="4746007" cy="8141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上矢印 13"/>
          <p:cNvSpPr/>
          <p:nvPr/>
        </p:nvSpPr>
        <p:spPr>
          <a:xfrm>
            <a:off x="6009643" y="2695380"/>
            <a:ext cx="394537" cy="1888773"/>
          </a:xfrm>
          <a:prstGeom prst="upArrow">
            <a:avLst/>
          </a:prstGeom>
          <a:solidFill>
            <a:srgbClr val="FF00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8669" y="4384337"/>
            <a:ext cx="175243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2.7 times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Improvement e</a:t>
            </a: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xpected.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433999" y="1944540"/>
            <a:ext cx="162813" cy="1709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425858" y="2286479"/>
            <a:ext cx="162813" cy="16282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45655" y="1757293"/>
            <a:ext cx="135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50"/>
                </a:solidFill>
                <a:latin typeface="Arial"/>
                <a:cs typeface="Arial"/>
              </a:rPr>
              <a:t>measurement</a:t>
            </a:r>
          </a:p>
          <a:p>
            <a:r>
              <a:rPr lang="en-US" altLang="ja-JP" sz="1400" b="1" dirty="0" smtClean="0">
                <a:solidFill>
                  <a:srgbClr val="00B050"/>
                </a:solidFill>
                <a:latin typeface="Arial"/>
                <a:cs typeface="Arial"/>
              </a:rPr>
              <a:t>2014 June</a:t>
            </a:r>
            <a:endParaRPr kumimoji="1" lang="ja-JP" altLang="en-US" sz="1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75945" y="2194641"/>
            <a:ext cx="1082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simulation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17577" y="4075549"/>
            <a:ext cx="159798" cy="179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1302465" y="2638338"/>
            <a:ext cx="559000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948156" y="2315172"/>
            <a:ext cx="206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dirty="0" smtClean="0">
                <a:solidFill>
                  <a:srgbClr val="FF0000"/>
                </a:solidFill>
              </a:rPr>
              <a:t>esigned </a:t>
            </a:r>
            <a:r>
              <a:rPr lang="en-US" altLang="ja-JP" dirty="0" smtClean="0">
                <a:solidFill>
                  <a:srgbClr val="FF0000"/>
                </a:solidFill>
              </a:rPr>
              <a:t>yield at capture section end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20866896">
            <a:off x="5075548" y="2345158"/>
            <a:ext cx="862100" cy="599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9443741">
            <a:off x="2279705" y="3603482"/>
            <a:ext cx="862100" cy="599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3895" y="4801140"/>
            <a:ext cx="131139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2014-June</a:t>
            </a:r>
          </a:p>
          <a:p>
            <a:r>
              <a:rPr lang="en-US" altLang="ja-JP" sz="1200" b="1" dirty="0" smtClean="0">
                <a:solidFill>
                  <a:srgbClr val="FF0000"/>
                </a:solidFill>
              </a:rPr>
              <a:t>FC 6.4 kA</a:t>
            </a:r>
          </a:p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BC 600 A</a:t>
            </a:r>
          </a:p>
          <a:p>
            <a:r>
              <a:rPr lang="en-US" altLang="ja-JP" sz="1200" b="1" dirty="0" smtClean="0">
                <a:solidFill>
                  <a:srgbClr val="FF0000"/>
                </a:solidFill>
              </a:rPr>
              <a:t>DCS 370 A</a:t>
            </a:r>
          </a:p>
          <a:p>
            <a:r>
              <a:rPr kumimoji="1" lang="en-US" altLang="ja-JP" sz="1200" b="1" dirty="0" err="1" smtClean="0">
                <a:solidFill>
                  <a:srgbClr val="FF0000"/>
                </a:solidFill>
              </a:rPr>
              <a:t>Acc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10,12 MV/m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47216" y="4810018"/>
            <a:ext cx="130987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en-US" altLang="ja-JP" sz="1200" b="1" dirty="0" smtClean="0">
                <a:solidFill>
                  <a:srgbClr val="FF0000"/>
                </a:solidFill>
              </a:rPr>
              <a:t>FC 6.4 kA</a:t>
            </a:r>
          </a:p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BC 600 A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DCS 650 A</a:t>
            </a:r>
          </a:p>
          <a:p>
            <a:r>
              <a:rPr kumimoji="1" lang="en-US" altLang="ja-JP" sz="1200" b="1" dirty="0" err="1" smtClean="0">
                <a:solidFill>
                  <a:srgbClr val="FF0000"/>
                </a:solidFill>
              </a:rPr>
              <a:t>Acc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10,12 MV/m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43856" y="4814215"/>
            <a:ext cx="130987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FC 12 kA</a:t>
            </a:r>
          </a:p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BC 600 A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DCS 650 A</a:t>
            </a:r>
          </a:p>
          <a:p>
            <a:r>
              <a:rPr kumimoji="1" lang="en-US" altLang="ja-JP" sz="1200" b="1" dirty="0" err="1" smtClean="0">
                <a:solidFill>
                  <a:srgbClr val="FF0000"/>
                </a:solidFill>
              </a:rPr>
              <a:t>Acc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10,12 MV/m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8222" y="4810128"/>
            <a:ext cx="130987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200" b="1" dirty="0" smtClean="0">
              <a:solidFill>
                <a:srgbClr val="0000FF"/>
              </a:solidFill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FC 12 kA</a:t>
            </a:r>
          </a:p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BC 600 A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DCS 650 A</a:t>
            </a:r>
          </a:p>
          <a:p>
            <a:r>
              <a:rPr kumimoji="1" lang="en-US" altLang="ja-JP" sz="1200" b="1" dirty="0" err="1" smtClean="0">
                <a:solidFill>
                  <a:srgbClr val="0000FF"/>
                </a:solidFill>
              </a:rPr>
              <a:t>Acc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 14,12 MV/m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69224" y="972620"/>
            <a:ext cx="2141933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Kamitani</a:t>
            </a:r>
            <a:r>
              <a:rPr kumimoji="1" lang="en-US" altLang="ja-JP" sz="1600" dirty="0" smtClean="0"/>
              <a:t>, </a:t>
            </a:r>
            <a:r>
              <a:rPr lang="en-US" altLang="ja-JP" sz="1600" dirty="0"/>
              <a:t>F</a:t>
            </a:r>
            <a:r>
              <a:rPr kumimoji="1" lang="en-US" altLang="ja-JP" sz="1600" dirty="0" smtClean="0"/>
              <a:t>. Miyahara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234" y="6142605"/>
            <a:ext cx="244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Start from Oct. 2015  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8583" y="3184008"/>
            <a:ext cx="237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By </a:t>
            </a:r>
            <a:r>
              <a:rPr lang="en-US" altLang="ja-JP" dirty="0" smtClean="0"/>
              <a:t>raising</a:t>
            </a:r>
            <a:endParaRPr lang="en-US" altLang="ja-JP" dirty="0"/>
          </a:p>
          <a:p>
            <a:r>
              <a:rPr lang="en-US" altLang="ja-JP" dirty="0"/>
              <a:t>DC Solenoid field</a:t>
            </a:r>
          </a:p>
          <a:p>
            <a:r>
              <a:rPr lang="en-US" altLang="ja-JP" dirty="0"/>
              <a:t>FC field and</a:t>
            </a:r>
          </a:p>
          <a:p>
            <a:r>
              <a:rPr lang="en-US" altLang="ja-JP" dirty="0"/>
              <a:t>acceleration </a:t>
            </a:r>
            <a:r>
              <a:rPr lang="en-US" altLang="ja-JP" dirty="0" smtClean="0"/>
              <a:t>field,</a:t>
            </a:r>
            <a:endParaRPr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5680710" y="6056668"/>
            <a:ext cx="2560320" cy="481899"/>
          </a:xfrm>
          <a:prstGeom prst="wedgeRoundRectCallout">
            <a:avLst>
              <a:gd name="adj1" fmla="val -31134"/>
              <a:gd name="adj2" fmla="val -9878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1368560" y="2998708"/>
            <a:ext cx="36151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Ne+/Ne- @ capture section end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8789" y="1154166"/>
            <a:ext cx="619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the entrance of LER, 4nC e+ is necessary for 10nC primar</a:t>
            </a:r>
            <a:r>
              <a:rPr lang="en-US" altLang="ja-JP" dirty="0" smtClean="0"/>
              <a:t>y </a:t>
            </a:r>
            <a:r>
              <a:rPr kumimoji="1" lang="en-US" altLang="ja-JP" dirty="0" smtClean="0"/>
              <a:t>e- 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0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39"/>
    </mc:Choice>
    <mc:Fallback xmlns="">
      <p:transition spd="slow" advTm="74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Line 178"/>
          <p:cNvSpPr>
            <a:spLocks noChangeShapeType="1"/>
          </p:cNvSpPr>
          <p:nvPr/>
        </p:nvSpPr>
        <p:spPr bwMode="auto">
          <a:xfrm flipV="1">
            <a:off x="7839179" y="3121656"/>
            <a:ext cx="1269996" cy="25061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25289" y="-4662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Cambria" panose="020405030504060302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LINAC Beam Acceleration Scheme</a:t>
            </a:r>
            <a:endParaRPr kumimoji="1" lang="ja-JP" altLang="en-US" b="1" dirty="0">
              <a:latin typeface="Cambria" panose="02040503050406030204" pitchFamily="18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7" name="スライド番号プレースホルダー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pSp>
        <p:nvGrpSpPr>
          <p:cNvPr id="124" name="グループ化 123"/>
          <p:cNvGrpSpPr/>
          <p:nvPr/>
        </p:nvGrpSpPr>
        <p:grpSpPr>
          <a:xfrm>
            <a:off x="111462" y="1158824"/>
            <a:ext cx="9049266" cy="2657472"/>
            <a:chOff x="160338" y="990600"/>
            <a:chExt cx="9049266" cy="2657472"/>
          </a:xfrm>
        </p:grpSpPr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2101850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pic>
          <p:nvPicPr>
            <p:cNvPr id="126" name="図 243" descr="SKB-DR-layout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13" y="990600"/>
              <a:ext cx="1068387" cy="183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ectangle 141"/>
            <p:cNvSpPr>
              <a:spLocks noChangeArrowheads="1"/>
            </p:cNvSpPr>
            <p:nvPr/>
          </p:nvSpPr>
          <p:spPr bwMode="auto">
            <a:xfrm>
              <a:off x="6272213" y="2933700"/>
              <a:ext cx="39687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28" name="Rectangle 115"/>
            <p:cNvSpPr>
              <a:spLocks noChangeArrowheads="1"/>
            </p:cNvSpPr>
            <p:nvPr/>
          </p:nvSpPr>
          <p:spPr bwMode="auto">
            <a:xfrm>
              <a:off x="3022600" y="2936875"/>
              <a:ext cx="74613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29" name="Line 91"/>
            <p:cNvSpPr>
              <a:spLocks noChangeShapeType="1"/>
            </p:cNvSpPr>
            <p:nvPr/>
          </p:nvSpPr>
          <p:spPr bwMode="auto">
            <a:xfrm>
              <a:off x="846138" y="2987675"/>
              <a:ext cx="7920037" cy="1588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30" name="Rectangle 108"/>
            <p:cNvSpPr>
              <a:spLocks noChangeArrowheads="1"/>
            </p:cNvSpPr>
            <p:nvPr/>
          </p:nvSpPr>
          <p:spPr bwMode="auto">
            <a:xfrm>
              <a:off x="1725613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1" name="Line 87"/>
            <p:cNvSpPr>
              <a:spLocks noChangeShapeType="1"/>
            </p:cNvSpPr>
            <p:nvPr/>
          </p:nvSpPr>
          <p:spPr bwMode="auto">
            <a:xfrm>
              <a:off x="846138" y="1824265"/>
              <a:ext cx="1677987" cy="1587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32" name="Line 90"/>
            <p:cNvSpPr>
              <a:spLocks noChangeShapeType="1"/>
            </p:cNvSpPr>
            <p:nvPr/>
          </p:nvSpPr>
          <p:spPr bwMode="auto">
            <a:xfrm>
              <a:off x="160338" y="2211388"/>
              <a:ext cx="1587" cy="6191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33" name="AutoShape 92"/>
            <p:cNvSpPr>
              <a:spLocks noChangeArrowheads="1"/>
            </p:cNvSpPr>
            <p:nvPr/>
          </p:nvSpPr>
          <p:spPr bwMode="auto">
            <a:xfrm>
              <a:off x="846138" y="1671865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4" name="Rectangle 93"/>
            <p:cNvSpPr>
              <a:spLocks noChangeArrowheads="1"/>
            </p:cNvSpPr>
            <p:nvPr/>
          </p:nvSpPr>
          <p:spPr bwMode="auto">
            <a:xfrm>
              <a:off x="9223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10366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6" name="Rectangle 95"/>
            <p:cNvSpPr>
              <a:spLocks noChangeArrowheads="1"/>
            </p:cNvSpPr>
            <p:nvPr/>
          </p:nvSpPr>
          <p:spPr bwMode="auto">
            <a:xfrm>
              <a:off x="1150938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7" name="Rectangle 96"/>
            <p:cNvSpPr>
              <a:spLocks noChangeArrowheads="1"/>
            </p:cNvSpPr>
            <p:nvPr/>
          </p:nvSpPr>
          <p:spPr bwMode="auto">
            <a:xfrm>
              <a:off x="1266825" y="177029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8" name="Rectangle 97"/>
            <p:cNvSpPr>
              <a:spLocks noChangeArrowheads="1"/>
            </p:cNvSpPr>
            <p:nvPr/>
          </p:nvSpPr>
          <p:spPr bwMode="auto">
            <a:xfrm>
              <a:off x="1381125" y="177187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9" name="Rectangle 98"/>
            <p:cNvSpPr>
              <a:spLocks noChangeArrowheads="1"/>
            </p:cNvSpPr>
            <p:nvPr/>
          </p:nvSpPr>
          <p:spPr bwMode="auto">
            <a:xfrm>
              <a:off x="1495425" y="177029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0" name="Rectangle 99"/>
            <p:cNvSpPr>
              <a:spLocks noChangeArrowheads="1"/>
            </p:cNvSpPr>
            <p:nvPr/>
          </p:nvSpPr>
          <p:spPr bwMode="auto">
            <a:xfrm>
              <a:off x="1609725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1" name="Rectangle 100"/>
            <p:cNvSpPr>
              <a:spLocks noChangeArrowheads="1"/>
            </p:cNvSpPr>
            <p:nvPr/>
          </p:nvSpPr>
          <p:spPr bwMode="auto">
            <a:xfrm>
              <a:off x="1724025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2" name="AutoShape 101"/>
            <p:cNvSpPr>
              <a:spLocks noChangeArrowheads="1"/>
            </p:cNvSpPr>
            <p:nvPr/>
          </p:nvSpPr>
          <p:spPr bwMode="auto">
            <a:xfrm>
              <a:off x="847725" y="2835275"/>
              <a:ext cx="1041401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3" name="Rectangle 102"/>
            <p:cNvSpPr>
              <a:spLocks noChangeArrowheads="1"/>
            </p:cNvSpPr>
            <p:nvPr/>
          </p:nvSpPr>
          <p:spPr bwMode="auto">
            <a:xfrm>
              <a:off x="923925" y="293370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4" name="Rectangle 103"/>
            <p:cNvSpPr>
              <a:spLocks noChangeArrowheads="1"/>
            </p:cNvSpPr>
            <p:nvPr/>
          </p:nvSpPr>
          <p:spPr bwMode="auto">
            <a:xfrm>
              <a:off x="10382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5" name="Rectangle 104"/>
            <p:cNvSpPr>
              <a:spLocks noChangeArrowheads="1"/>
            </p:cNvSpPr>
            <p:nvPr/>
          </p:nvSpPr>
          <p:spPr bwMode="auto">
            <a:xfrm>
              <a:off x="11525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6" name="Rectangle 105"/>
            <p:cNvSpPr>
              <a:spLocks noChangeArrowheads="1"/>
            </p:cNvSpPr>
            <p:nvPr/>
          </p:nvSpPr>
          <p:spPr bwMode="auto">
            <a:xfrm>
              <a:off x="12668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7" name="Rectangle 106"/>
            <p:cNvSpPr>
              <a:spLocks noChangeArrowheads="1"/>
            </p:cNvSpPr>
            <p:nvPr/>
          </p:nvSpPr>
          <p:spPr bwMode="auto">
            <a:xfrm>
              <a:off x="1382713" y="2935288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8" name="Rectangle 107"/>
            <p:cNvSpPr>
              <a:spLocks noChangeArrowheads="1"/>
            </p:cNvSpPr>
            <p:nvPr/>
          </p:nvSpPr>
          <p:spPr bwMode="auto">
            <a:xfrm>
              <a:off x="1497013" y="2933700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49" name="Rectangle 108"/>
            <p:cNvSpPr>
              <a:spLocks noChangeArrowheads="1"/>
            </p:cNvSpPr>
            <p:nvPr/>
          </p:nvSpPr>
          <p:spPr bwMode="auto">
            <a:xfrm>
              <a:off x="1611313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0" name="AutoShape 110"/>
            <p:cNvSpPr>
              <a:spLocks noChangeArrowheads="1"/>
            </p:cNvSpPr>
            <p:nvPr/>
          </p:nvSpPr>
          <p:spPr bwMode="auto">
            <a:xfrm>
              <a:off x="2041526" y="2836863"/>
              <a:ext cx="116681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1" name="Rectangle 111"/>
            <p:cNvSpPr>
              <a:spLocks noChangeArrowheads="1"/>
            </p:cNvSpPr>
            <p:nvPr/>
          </p:nvSpPr>
          <p:spPr bwMode="auto">
            <a:xfrm>
              <a:off x="22177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/>
          </p:nvSpPr>
          <p:spPr bwMode="auto">
            <a:xfrm>
              <a:off x="23320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3" name="Rectangle 113"/>
            <p:cNvSpPr>
              <a:spLocks noChangeArrowheads="1"/>
            </p:cNvSpPr>
            <p:nvPr/>
          </p:nvSpPr>
          <p:spPr bwMode="auto">
            <a:xfrm>
              <a:off x="24463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4" name="Rectangle 114"/>
            <p:cNvSpPr>
              <a:spLocks noChangeArrowheads="1"/>
            </p:cNvSpPr>
            <p:nvPr/>
          </p:nvSpPr>
          <p:spPr bwMode="auto">
            <a:xfrm>
              <a:off x="25622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5" name="Rectangle 115"/>
            <p:cNvSpPr>
              <a:spLocks noChangeArrowheads="1"/>
            </p:cNvSpPr>
            <p:nvPr/>
          </p:nvSpPr>
          <p:spPr bwMode="auto">
            <a:xfrm>
              <a:off x="2676525" y="2936875"/>
              <a:ext cx="74613" cy="1079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6" name="Rectangle 116"/>
            <p:cNvSpPr>
              <a:spLocks noChangeArrowheads="1"/>
            </p:cNvSpPr>
            <p:nvPr/>
          </p:nvSpPr>
          <p:spPr bwMode="auto">
            <a:xfrm>
              <a:off x="2790825" y="2935288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7" name="Rectangle 117"/>
            <p:cNvSpPr>
              <a:spLocks noChangeArrowheads="1"/>
            </p:cNvSpPr>
            <p:nvPr/>
          </p:nvSpPr>
          <p:spPr bwMode="auto">
            <a:xfrm>
              <a:off x="2905125" y="2936875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8" name="AutoShape 119"/>
            <p:cNvSpPr>
              <a:spLocks noChangeArrowheads="1"/>
            </p:cNvSpPr>
            <p:nvPr/>
          </p:nvSpPr>
          <p:spPr bwMode="auto">
            <a:xfrm>
              <a:off x="3360738" y="2836863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9" name="Rectangle 120"/>
            <p:cNvSpPr>
              <a:spLocks noChangeArrowheads="1"/>
            </p:cNvSpPr>
            <p:nvPr/>
          </p:nvSpPr>
          <p:spPr bwMode="auto">
            <a:xfrm>
              <a:off x="3436938" y="2935288"/>
              <a:ext cx="76200" cy="107950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0" name="Rectangle 121"/>
            <p:cNvSpPr>
              <a:spLocks noChangeArrowheads="1"/>
            </p:cNvSpPr>
            <p:nvPr/>
          </p:nvSpPr>
          <p:spPr bwMode="auto">
            <a:xfrm>
              <a:off x="35512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1" name="Rectangle 122"/>
            <p:cNvSpPr>
              <a:spLocks noChangeArrowheads="1"/>
            </p:cNvSpPr>
            <p:nvPr/>
          </p:nvSpPr>
          <p:spPr bwMode="auto">
            <a:xfrm>
              <a:off x="36655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2" name="Rectangle 123"/>
            <p:cNvSpPr>
              <a:spLocks noChangeArrowheads="1"/>
            </p:cNvSpPr>
            <p:nvPr/>
          </p:nvSpPr>
          <p:spPr bwMode="auto">
            <a:xfrm>
              <a:off x="37814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3" name="Rectangle 124"/>
            <p:cNvSpPr>
              <a:spLocks noChangeArrowheads="1"/>
            </p:cNvSpPr>
            <p:nvPr/>
          </p:nvSpPr>
          <p:spPr bwMode="auto">
            <a:xfrm>
              <a:off x="3895725" y="2936875"/>
              <a:ext cx="74613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4" name="Rectangle 125"/>
            <p:cNvSpPr>
              <a:spLocks noChangeArrowheads="1"/>
            </p:cNvSpPr>
            <p:nvPr/>
          </p:nvSpPr>
          <p:spPr bwMode="auto">
            <a:xfrm>
              <a:off x="40100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5" name="Rectangle 126"/>
            <p:cNvSpPr>
              <a:spLocks noChangeArrowheads="1"/>
            </p:cNvSpPr>
            <p:nvPr/>
          </p:nvSpPr>
          <p:spPr bwMode="auto">
            <a:xfrm>
              <a:off x="41243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6" name="Rectangle 127"/>
            <p:cNvSpPr>
              <a:spLocks noChangeArrowheads="1"/>
            </p:cNvSpPr>
            <p:nvPr/>
          </p:nvSpPr>
          <p:spPr bwMode="auto">
            <a:xfrm>
              <a:off x="42386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7" name="AutoShape 128"/>
            <p:cNvSpPr>
              <a:spLocks noChangeArrowheads="1"/>
            </p:cNvSpPr>
            <p:nvPr/>
          </p:nvSpPr>
          <p:spPr bwMode="auto">
            <a:xfrm>
              <a:off x="4579938" y="2836863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8" name="Rectangle 130"/>
            <p:cNvSpPr>
              <a:spLocks noChangeArrowheads="1"/>
            </p:cNvSpPr>
            <p:nvPr/>
          </p:nvSpPr>
          <p:spPr bwMode="auto">
            <a:xfrm>
              <a:off x="47704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69" name="Rectangle 131"/>
            <p:cNvSpPr>
              <a:spLocks noChangeArrowheads="1"/>
            </p:cNvSpPr>
            <p:nvPr/>
          </p:nvSpPr>
          <p:spPr bwMode="auto">
            <a:xfrm>
              <a:off x="48847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0" name="Rectangle 132"/>
            <p:cNvSpPr>
              <a:spLocks noChangeArrowheads="1"/>
            </p:cNvSpPr>
            <p:nvPr/>
          </p:nvSpPr>
          <p:spPr bwMode="auto">
            <a:xfrm>
              <a:off x="50006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1" name="Rectangle 133"/>
            <p:cNvSpPr>
              <a:spLocks noChangeArrowheads="1"/>
            </p:cNvSpPr>
            <p:nvPr/>
          </p:nvSpPr>
          <p:spPr bwMode="auto">
            <a:xfrm>
              <a:off x="5114925" y="2936875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2" name="Rectangle 134"/>
            <p:cNvSpPr>
              <a:spLocks noChangeArrowheads="1"/>
            </p:cNvSpPr>
            <p:nvPr/>
          </p:nvSpPr>
          <p:spPr bwMode="auto">
            <a:xfrm>
              <a:off x="52292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3" name="Rectangle 135"/>
            <p:cNvSpPr>
              <a:spLocks noChangeArrowheads="1"/>
            </p:cNvSpPr>
            <p:nvPr/>
          </p:nvSpPr>
          <p:spPr bwMode="auto">
            <a:xfrm>
              <a:off x="53435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4" name="Rectangle 136"/>
            <p:cNvSpPr>
              <a:spLocks noChangeArrowheads="1"/>
            </p:cNvSpPr>
            <p:nvPr/>
          </p:nvSpPr>
          <p:spPr bwMode="auto">
            <a:xfrm>
              <a:off x="54578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5" name="AutoShape 137"/>
            <p:cNvSpPr>
              <a:spLocks noChangeArrowheads="1"/>
            </p:cNvSpPr>
            <p:nvPr/>
          </p:nvSpPr>
          <p:spPr bwMode="auto">
            <a:xfrm>
              <a:off x="5799138" y="2835275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6" name="Rectangle 138"/>
            <p:cNvSpPr>
              <a:spLocks noChangeArrowheads="1"/>
            </p:cNvSpPr>
            <p:nvPr/>
          </p:nvSpPr>
          <p:spPr bwMode="auto">
            <a:xfrm>
              <a:off x="58753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7" name="Rectangle 139"/>
            <p:cNvSpPr>
              <a:spLocks noChangeArrowheads="1"/>
            </p:cNvSpPr>
            <p:nvPr/>
          </p:nvSpPr>
          <p:spPr bwMode="auto">
            <a:xfrm>
              <a:off x="59896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8" name="Rectangle 140"/>
            <p:cNvSpPr>
              <a:spLocks noChangeArrowheads="1"/>
            </p:cNvSpPr>
            <p:nvPr/>
          </p:nvSpPr>
          <p:spPr bwMode="auto">
            <a:xfrm>
              <a:off x="6103938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79" name="Rectangle 141"/>
            <p:cNvSpPr>
              <a:spLocks noChangeArrowheads="1"/>
            </p:cNvSpPr>
            <p:nvPr/>
          </p:nvSpPr>
          <p:spPr bwMode="auto">
            <a:xfrm>
              <a:off x="6207125" y="2933700"/>
              <a:ext cx="39688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0" name="Rectangle 142"/>
            <p:cNvSpPr>
              <a:spLocks noChangeArrowheads="1"/>
            </p:cNvSpPr>
            <p:nvPr/>
          </p:nvSpPr>
          <p:spPr bwMode="auto">
            <a:xfrm>
              <a:off x="63341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1" name="Rectangle 143"/>
            <p:cNvSpPr>
              <a:spLocks noChangeArrowheads="1"/>
            </p:cNvSpPr>
            <p:nvPr/>
          </p:nvSpPr>
          <p:spPr bwMode="auto">
            <a:xfrm>
              <a:off x="6448425" y="29337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2" name="Rectangle 144"/>
            <p:cNvSpPr>
              <a:spLocks noChangeArrowheads="1"/>
            </p:cNvSpPr>
            <p:nvPr/>
          </p:nvSpPr>
          <p:spPr bwMode="auto">
            <a:xfrm>
              <a:off x="65627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3" name="Rectangle 145"/>
            <p:cNvSpPr>
              <a:spLocks noChangeArrowheads="1"/>
            </p:cNvSpPr>
            <p:nvPr/>
          </p:nvSpPr>
          <p:spPr bwMode="auto">
            <a:xfrm>
              <a:off x="66770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4" name="AutoShape 146"/>
            <p:cNvSpPr>
              <a:spLocks noChangeArrowheads="1"/>
            </p:cNvSpPr>
            <p:nvPr/>
          </p:nvSpPr>
          <p:spPr bwMode="auto">
            <a:xfrm>
              <a:off x="7018338" y="2836863"/>
              <a:ext cx="95726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5" name="Rectangle 147"/>
            <p:cNvSpPr>
              <a:spLocks noChangeArrowheads="1"/>
            </p:cNvSpPr>
            <p:nvPr/>
          </p:nvSpPr>
          <p:spPr bwMode="auto">
            <a:xfrm>
              <a:off x="70945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6" name="Rectangle 148"/>
            <p:cNvSpPr>
              <a:spLocks noChangeArrowheads="1"/>
            </p:cNvSpPr>
            <p:nvPr/>
          </p:nvSpPr>
          <p:spPr bwMode="auto">
            <a:xfrm>
              <a:off x="72088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7" name="Rectangle 149"/>
            <p:cNvSpPr>
              <a:spLocks noChangeArrowheads="1"/>
            </p:cNvSpPr>
            <p:nvPr/>
          </p:nvSpPr>
          <p:spPr bwMode="auto">
            <a:xfrm>
              <a:off x="7323138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8" name="Rectangle 150"/>
            <p:cNvSpPr>
              <a:spLocks noChangeArrowheads="1"/>
            </p:cNvSpPr>
            <p:nvPr/>
          </p:nvSpPr>
          <p:spPr bwMode="auto">
            <a:xfrm>
              <a:off x="7439025" y="2935288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9" name="Rectangle 151"/>
            <p:cNvSpPr>
              <a:spLocks noChangeArrowheads="1"/>
            </p:cNvSpPr>
            <p:nvPr/>
          </p:nvSpPr>
          <p:spPr bwMode="auto">
            <a:xfrm>
              <a:off x="7553325" y="2936875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0" name="Rectangle 152"/>
            <p:cNvSpPr>
              <a:spLocks noChangeArrowheads="1"/>
            </p:cNvSpPr>
            <p:nvPr/>
          </p:nvSpPr>
          <p:spPr bwMode="auto">
            <a:xfrm>
              <a:off x="7667625" y="2935288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1" name="Rectangle 153"/>
            <p:cNvSpPr>
              <a:spLocks noChangeArrowheads="1"/>
            </p:cNvSpPr>
            <p:nvPr/>
          </p:nvSpPr>
          <p:spPr bwMode="auto">
            <a:xfrm>
              <a:off x="7781925" y="293687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2" name="Rectangle 154"/>
            <p:cNvSpPr>
              <a:spLocks noChangeArrowheads="1"/>
            </p:cNvSpPr>
            <p:nvPr/>
          </p:nvSpPr>
          <p:spPr bwMode="auto">
            <a:xfrm>
              <a:off x="7896225" y="2936875"/>
              <a:ext cx="76200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3" name="AutoShape 155"/>
            <p:cNvSpPr>
              <a:spLocks noChangeArrowheads="1"/>
            </p:cNvSpPr>
            <p:nvPr/>
          </p:nvSpPr>
          <p:spPr bwMode="auto">
            <a:xfrm>
              <a:off x="2103438" y="1673452"/>
              <a:ext cx="573087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4" name="Rectangle 156"/>
            <p:cNvSpPr>
              <a:spLocks noChangeArrowheads="1"/>
            </p:cNvSpPr>
            <p:nvPr/>
          </p:nvSpPr>
          <p:spPr bwMode="auto">
            <a:xfrm>
              <a:off x="2179638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5" name="Rectangle 157"/>
            <p:cNvSpPr>
              <a:spLocks noChangeArrowheads="1"/>
            </p:cNvSpPr>
            <p:nvPr/>
          </p:nvSpPr>
          <p:spPr bwMode="auto">
            <a:xfrm>
              <a:off x="2293938" y="177187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6" name="Rectangle 158"/>
            <p:cNvSpPr>
              <a:spLocks noChangeArrowheads="1"/>
            </p:cNvSpPr>
            <p:nvPr/>
          </p:nvSpPr>
          <p:spPr bwMode="auto">
            <a:xfrm>
              <a:off x="2409825" y="177187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7" name="Line 169"/>
            <p:cNvSpPr>
              <a:spLocks noChangeShapeType="1"/>
            </p:cNvSpPr>
            <p:nvPr/>
          </p:nvSpPr>
          <p:spPr bwMode="auto">
            <a:xfrm flipV="1">
              <a:off x="4456113" y="2819400"/>
              <a:ext cx="192087" cy="173038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98" name="Line 176"/>
            <p:cNvSpPr>
              <a:spLocks noChangeShapeType="1"/>
            </p:cNvSpPr>
            <p:nvPr/>
          </p:nvSpPr>
          <p:spPr bwMode="auto">
            <a:xfrm>
              <a:off x="658813" y="1824265"/>
              <a:ext cx="1889125" cy="1587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AutoShape 88"/>
            <p:cNvSpPr>
              <a:spLocks/>
            </p:cNvSpPr>
            <p:nvPr/>
          </p:nvSpPr>
          <p:spPr bwMode="auto">
            <a:xfrm flipH="1">
              <a:off x="160338" y="1811337"/>
              <a:ext cx="1298575" cy="1176337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0" name="AutoShape 89"/>
            <p:cNvSpPr>
              <a:spLocks noChangeArrowheads="1"/>
            </p:cNvSpPr>
            <p:nvPr/>
          </p:nvSpPr>
          <p:spPr bwMode="auto">
            <a:xfrm rot="16200000" flipH="1">
              <a:off x="295276" y="1679575"/>
              <a:ext cx="1176337" cy="1439862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1" name="AutoShape 177"/>
            <p:cNvSpPr>
              <a:spLocks/>
            </p:cNvSpPr>
            <p:nvPr/>
          </p:nvSpPr>
          <p:spPr bwMode="auto">
            <a:xfrm>
              <a:off x="171450" y="1880075"/>
              <a:ext cx="1042988" cy="1022000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57023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2" name="Line 179"/>
            <p:cNvSpPr>
              <a:spLocks noChangeShapeType="1"/>
            </p:cNvSpPr>
            <p:nvPr/>
          </p:nvSpPr>
          <p:spPr bwMode="auto">
            <a:xfrm flipV="1">
              <a:off x="2741613" y="2987675"/>
              <a:ext cx="1741487" cy="47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3" name="Line 178"/>
            <p:cNvSpPr>
              <a:spLocks noChangeShapeType="1"/>
            </p:cNvSpPr>
            <p:nvPr/>
          </p:nvSpPr>
          <p:spPr bwMode="auto">
            <a:xfrm>
              <a:off x="895350" y="2987675"/>
              <a:ext cx="1800225" cy="1588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Line 180"/>
            <p:cNvSpPr>
              <a:spLocks noChangeShapeType="1"/>
            </p:cNvSpPr>
            <p:nvPr/>
          </p:nvSpPr>
          <p:spPr bwMode="auto">
            <a:xfrm>
              <a:off x="4652963" y="2987675"/>
              <a:ext cx="3567112" cy="1588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" name="テキスト ボックス 202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155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3.5 GeV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10nC x 2 (prim. e-)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5nC x 2 (inj. e-)</a:t>
              </a:r>
              <a:endParaRPr lang="ja-JP" altLang="en-US" sz="1400" b="1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207" name="Line 180"/>
            <p:cNvSpPr>
              <a:spLocks noChangeShapeType="1"/>
            </p:cNvSpPr>
            <p:nvPr/>
          </p:nvSpPr>
          <p:spPr bwMode="auto">
            <a:xfrm>
              <a:off x="8431214" y="2984499"/>
              <a:ext cx="634824" cy="1571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8" name="アーチ 207"/>
            <p:cNvSpPr/>
            <p:nvPr/>
          </p:nvSpPr>
          <p:spPr>
            <a:xfrm>
              <a:off x="8185150" y="2922588"/>
              <a:ext cx="252413" cy="139700"/>
            </a:xfrm>
            <a:prstGeom prst="blockArc">
              <a:avLst/>
            </a:prstGeom>
            <a:solidFill>
              <a:srgbClr val="800000"/>
            </a:solidFill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9" name="円/楕円 208"/>
            <p:cNvSpPr/>
            <p:nvPr/>
          </p:nvSpPr>
          <p:spPr>
            <a:xfrm>
              <a:off x="8672513" y="2988032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円/楕円 209"/>
            <p:cNvSpPr/>
            <p:nvPr/>
          </p:nvSpPr>
          <p:spPr>
            <a:xfrm>
              <a:off x="8515873" y="2947408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1" name="テキスト ボックス 212"/>
            <p:cNvSpPr txBox="1">
              <a:spLocks noChangeArrowheads="1"/>
            </p:cNvSpPr>
            <p:nvPr/>
          </p:nvSpPr>
          <p:spPr bwMode="auto">
            <a:xfrm>
              <a:off x="4944004" y="1233589"/>
              <a:ext cx="14017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Damping Ring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circ. 136 m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13" name="Line 1"/>
            <p:cNvSpPr>
              <a:spLocks noChangeShapeType="1"/>
            </p:cNvSpPr>
            <p:nvPr/>
          </p:nvSpPr>
          <p:spPr bwMode="auto">
            <a:xfrm flipH="1" flipV="1">
              <a:off x="4495800" y="2819400"/>
              <a:ext cx="192088" cy="182563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214" name="円/楕円 213"/>
            <p:cNvSpPr/>
            <p:nvPr/>
          </p:nvSpPr>
          <p:spPr>
            <a:xfrm>
              <a:off x="2282825" y="2886075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15" name="直線コネクタ 214"/>
            <p:cNvCxnSpPr/>
            <p:nvPr/>
          </p:nvCxnSpPr>
          <p:spPr>
            <a:xfrm rot="5400000">
              <a:off x="4714875" y="2489200"/>
              <a:ext cx="136525" cy="34925"/>
            </a:xfrm>
            <a:prstGeom prst="line">
              <a:avLst/>
            </a:prstGeom>
            <a:ln w="762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143662" y="2209800"/>
              <a:ext cx="14287" cy="139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テキスト ボックス 233"/>
            <p:cNvSpPr txBox="1">
              <a:spLocks noChangeArrowheads="1"/>
            </p:cNvSpPr>
            <p:nvPr/>
          </p:nvSpPr>
          <p:spPr bwMode="auto">
            <a:xfrm>
              <a:off x="4887729" y="2397875"/>
              <a:ext cx="315792" cy="147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 smtClean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3713206" y="2223931"/>
              <a:ext cx="323807" cy="1477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altLang="ja-JP" sz="1200" b="1" dirty="0" smtClean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BCS</a:t>
              </a:r>
              <a:endParaRPr lang="ja-JP" altLang="en-US" sz="12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219" name="Line 178"/>
            <p:cNvSpPr>
              <a:spLocks noChangeShapeType="1"/>
            </p:cNvSpPr>
            <p:nvPr/>
          </p:nvSpPr>
          <p:spPr bwMode="auto">
            <a:xfrm>
              <a:off x="2805113" y="2989263"/>
              <a:ext cx="5410200" cy="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" name="Line 178"/>
            <p:cNvSpPr>
              <a:spLocks noChangeShapeType="1"/>
            </p:cNvSpPr>
            <p:nvPr/>
          </p:nvSpPr>
          <p:spPr bwMode="auto">
            <a:xfrm>
              <a:off x="8139113" y="3052763"/>
              <a:ext cx="881080" cy="24178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>
              <a:off x="8485907" y="3096280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円/楕円 222"/>
            <p:cNvSpPr/>
            <p:nvPr/>
          </p:nvSpPr>
          <p:spPr>
            <a:xfrm>
              <a:off x="8642350" y="3145898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4" name="アーチ 223"/>
            <p:cNvSpPr/>
            <p:nvPr/>
          </p:nvSpPr>
          <p:spPr>
            <a:xfrm rot="10800000">
              <a:off x="2581275" y="2895600"/>
              <a:ext cx="250825" cy="23177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テキスト ボックス 215"/>
            <p:cNvSpPr txBox="1">
              <a:spLocks noChangeArrowheads="1"/>
            </p:cNvSpPr>
            <p:nvPr/>
          </p:nvSpPr>
          <p:spPr bwMode="auto">
            <a:xfrm>
              <a:off x="2747165" y="1499860"/>
              <a:ext cx="124232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L</a:t>
              </a:r>
              <a:r>
                <a:rPr lang="en-US" altLang="ja-JP" sz="1400" b="1" dirty="0" smtClean="0">
                  <a:solidFill>
                    <a:srgbClr val="00B050"/>
                  </a:solidFill>
                  <a:cs typeface="Arial" charset="0"/>
                </a:rPr>
                <a:t>ow </a:t>
              </a: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emittance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RF gun</a:t>
              </a:r>
              <a:endParaRPr lang="ja-JP" altLang="en-US" sz="1400" b="1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226" name="テキスト ボックス 212"/>
            <p:cNvSpPr txBox="1">
              <a:spLocks noChangeArrowheads="1"/>
            </p:cNvSpPr>
            <p:nvPr/>
          </p:nvSpPr>
          <p:spPr bwMode="auto">
            <a:xfrm>
              <a:off x="2209800" y="3203848"/>
              <a:ext cx="1920593" cy="44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e+ target </a:t>
              </a: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&amp;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LAS capture </a:t>
              </a: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section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27" name="テキスト ボックス 246"/>
            <p:cNvSpPr txBox="1">
              <a:spLocks noChangeArrowheads="1"/>
            </p:cNvSpPr>
            <p:nvPr/>
          </p:nvSpPr>
          <p:spPr bwMode="auto">
            <a:xfrm>
              <a:off x="6345767" y="1087094"/>
              <a:ext cx="2780133" cy="1077218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2479">
                <a:buClr>
                  <a:srgbClr val="FF0000"/>
                </a:buClr>
              </a:pP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e-/e+ beam with different bunch charge and energy are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accelerated by </a:t>
              </a: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/>
                  <a:cs typeface="Arial" panose="020B0604020202020204" pitchFamily="34" charset="0"/>
                </a:rPr>
                <a:t>50 Hz repetition rate.</a:t>
              </a:r>
            </a:p>
          </p:txBody>
        </p:sp>
        <p:sp>
          <p:nvSpPr>
            <p:cNvPr id="232" name="テキスト ボックス 231"/>
            <p:cNvSpPr txBox="1"/>
            <p:nvPr/>
          </p:nvSpPr>
          <p:spPr>
            <a:xfrm>
              <a:off x="8116803" y="3196121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HER</a:t>
              </a:r>
              <a:endParaRPr kumimoji="1" lang="ja-JP" altLang="en-US" sz="1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233" name="テキスト ボックス 232"/>
            <p:cNvSpPr txBox="1"/>
            <p:nvPr/>
          </p:nvSpPr>
          <p:spPr>
            <a:xfrm>
              <a:off x="8665865" y="32671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LER</a:t>
              </a:r>
              <a:endParaRPr kumimoji="1" lang="ja-JP" altLang="en-US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35" name="角丸四角形 234"/>
            <p:cNvSpPr/>
            <p:nvPr/>
          </p:nvSpPr>
          <p:spPr>
            <a:xfrm>
              <a:off x="2511426" y="2648780"/>
              <a:ext cx="2224324" cy="602420"/>
            </a:xfrm>
            <a:prstGeom prst="roundRect">
              <a:avLst/>
            </a:prstGeom>
            <a:noFill/>
            <a:ln w="190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6" name="Rectangle 190"/>
            <p:cNvSpPr>
              <a:spLocks noChangeArrowheads="1"/>
            </p:cNvSpPr>
            <p:nvPr/>
          </p:nvSpPr>
          <p:spPr bwMode="auto">
            <a:xfrm rot="19860000">
              <a:off x="4758533" y="2776511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37" name="Line 191"/>
            <p:cNvSpPr>
              <a:spLocks noChangeShapeType="1"/>
            </p:cNvSpPr>
            <p:nvPr/>
          </p:nvSpPr>
          <p:spPr bwMode="auto">
            <a:xfrm flipH="1" flipV="1">
              <a:off x="4799045" y="2847975"/>
              <a:ext cx="55562" cy="95250"/>
            </a:xfrm>
            <a:prstGeom prst="line">
              <a:avLst/>
            </a:prstGeom>
            <a:noFill/>
            <a:ln w="2844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8" name="テキスト ボックス 215"/>
            <p:cNvSpPr txBox="1">
              <a:spLocks noChangeArrowheads="1"/>
            </p:cNvSpPr>
            <p:nvPr/>
          </p:nvSpPr>
          <p:spPr bwMode="auto">
            <a:xfrm>
              <a:off x="4872038" y="2520954"/>
              <a:ext cx="529893" cy="301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 smtClean="0">
                  <a:solidFill>
                    <a:srgbClr val="00FF00"/>
                  </a:solidFill>
                  <a:cs typeface="Arial" charset="0"/>
                </a:rPr>
                <a:t>3T</a:t>
              </a:r>
              <a:endParaRPr lang="en-US" altLang="ja-JP" sz="1200" b="1" dirty="0">
                <a:solidFill>
                  <a:srgbClr val="00FF00"/>
                </a:solidFill>
                <a:cs typeface="Arial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ja-JP" sz="1200" b="1" dirty="0">
                  <a:solidFill>
                    <a:srgbClr val="00FF00"/>
                  </a:solidFill>
                  <a:cs typeface="Arial" charset="0"/>
                </a:rPr>
                <a:t>RF gun</a:t>
              </a:r>
              <a:endParaRPr lang="ja-JP" altLang="en-US" sz="1200" b="1" dirty="0">
                <a:solidFill>
                  <a:srgbClr val="00FF00"/>
                </a:solidFill>
                <a:cs typeface="Arial" charset="0"/>
              </a:endParaRPr>
            </a:p>
          </p:txBody>
        </p:sp>
        <p:sp>
          <p:nvSpPr>
            <p:cNvPr id="239" name="Rectangle 159"/>
            <p:cNvSpPr>
              <a:spLocks noChangeArrowheads="1"/>
            </p:cNvSpPr>
            <p:nvPr/>
          </p:nvSpPr>
          <p:spPr bwMode="auto">
            <a:xfrm>
              <a:off x="2524125" y="1771877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12" name="テキスト ボックス 214"/>
            <p:cNvSpPr txBox="1">
              <a:spLocks noChangeArrowheads="1"/>
            </p:cNvSpPr>
            <p:nvPr/>
          </p:nvSpPr>
          <p:spPr bwMode="auto">
            <a:xfrm>
              <a:off x="8182611" y="2760220"/>
              <a:ext cx="381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</p:grpSp>
      <p:sp>
        <p:nvSpPr>
          <p:cNvPr id="272" name="テキスト ボックス 266"/>
          <p:cNvSpPr txBox="1"/>
          <p:nvPr/>
        </p:nvSpPr>
        <p:spPr>
          <a:xfrm>
            <a:off x="7749312" y="3872735"/>
            <a:ext cx="127310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 smtClean="0">
                <a:solidFill>
                  <a:srgbClr val="0000FF"/>
                </a:solidFill>
              </a:rPr>
              <a:t>HER: 7GeV e-  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274" name="テキスト ボックス 378"/>
          <p:cNvSpPr txBox="1"/>
          <p:nvPr/>
        </p:nvSpPr>
        <p:spPr>
          <a:xfrm>
            <a:off x="7746629" y="4961371"/>
            <a:ext cx="120577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B050"/>
                </a:solidFill>
              </a:rPr>
              <a:t>PF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: </a:t>
            </a:r>
            <a:r>
              <a:rPr lang="en-US" altLang="ja-JP" sz="1400" b="1" dirty="0">
                <a:solidFill>
                  <a:srgbClr val="00B050"/>
                </a:solidFill>
              </a:rPr>
              <a:t>2</a:t>
            </a:r>
            <a:r>
              <a:rPr lang="en-US" altLang="ja-JP" sz="1400" b="1" dirty="0" smtClean="0">
                <a:solidFill>
                  <a:srgbClr val="00B050"/>
                </a:solidFill>
              </a:rPr>
              <a:t>.5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b="1" dirty="0" err="1" smtClean="0">
                <a:solidFill>
                  <a:srgbClr val="00B050"/>
                </a:solidFill>
              </a:rPr>
              <a:t>GeV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 e-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275" name="テキスト ボックス 391"/>
          <p:cNvSpPr txBox="1"/>
          <p:nvPr/>
        </p:nvSpPr>
        <p:spPr>
          <a:xfrm>
            <a:off x="7753843" y="4559663"/>
            <a:ext cx="119135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</a:rPr>
              <a:t>L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ER: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GeV e+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6" name="テキスト ボックス 81"/>
          <p:cNvSpPr txBox="1"/>
          <p:nvPr/>
        </p:nvSpPr>
        <p:spPr>
          <a:xfrm>
            <a:off x="8131887" y="3705598"/>
            <a:ext cx="64793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5 </a:t>
            </a:r>
            <a:r>
              <a:rPr kumimoji="1" lang="en-US" altLang="ja-JP" sz="1200" b="1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 x2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88" name="テキスト ボックス 145"/>
          <p:cNvSpPr txBox="1"/>
          <p:nvPr/>
        </p:nvSpPr>
        <p:spPr>
          <a:xfrm>
            <a:off x="78002" y="2512068"/>
            <a:ext cx="7649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</a:rPr>
              <a:t>1.5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lang="en-US" altLang="ja-JP" sz="1400" b="1" dirty="0">
              <a:solidFill>
                <a:srgbClr val="0000FF"/>
              </a:solidFill>
            </a:endParaRPr>
          </a:p>
        </p:txBody>
      </p:sp>
      <p:sp>
        <p:nvSpPr>
          <p:cNvPr id="321" name="Line 178"/>
          <p:cNvSpPr>
            <a:spLocks noChangeShapeType="1"/>
          </p:cNvSpPr>
          <p:nvPr/>
        </p:nvSpPr>
        <p:spPr bwMode="auto">
          <a:xfrm flipV="1">
            <a:off x="7848869" y="2738483"/>
            <a:ext cx="615677" cy="404493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2" name="テキスト ボックス 321"/>
          <p:cNvSpPr txBox="1"/>
          <p:nvPr/>
        </p:nvSpPr>
        <p:spPr>
          <a:xfrm>
            <a:off x="7886468" y="257017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  <a:latin typeface="Arial"/>
                <a:cs typeface="Arial"/>
              </a:rPr>
              <a:t>PF</a:t>
            </a:r>
            <a:endParaRPr kumimoji="1" lang="ja-JP" altLang="en-US"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236424" y="2821983"/>
            <a:ext cx="82732" cy="827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8415508" y="280391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  <a:latin typeface="Arial"/>
                <a:cs typeface="Arial"/>
              </a:rPr>
              <a:t>PF-AR</a:t>
            </a:r>
            <a:endParaRPr kumimoji="1" lang="ja-JP" altLang="en-US"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8887515" y="3083639"/>
            <a:ext cx="82732" cy="827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48" name="グループ化 347"/>
          <p:cNvGrpSpPr/>
          <p:nvPr/>
        </p:nvGrpSpPr>
        <p:grpSpPr>
          <a:xfrm>
            <a:off x="195167" y="3916642"/>
            <a:ext cx="8142006" cy="2526641"/>
            <a:chOff x="195167" y="3916642"/>
            <a:chExt cx="8142006" cy="2526641"/>
          </a:xfrm>
        </p:grpSpPr>
        <p:grpSp>
          <p:nvGrpSpPr>
            <p:cNvPr id="318" name="グループ化 317"/>
            <p:cNvGrpSpPr/>
            <p:nvPr/>
          </p:nvGrpSpPr>
          <p:grpSpPr>
            <a:xfrm>
              <a:off x="195167" y="3916642"/>
              <a:ext cx="8142006" cy="2526641"/>
              <a:chOff x="195192" y="3916642"/>
              <a:chExt cx="8254865" cy="2526641"/>
            </a:xfrm>
          </p:grpSpPr>
          <p:pic>
            <p:nvPicPr>
              <p:cNvPr id="240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-1701"/>
              <a:stretch/>
            </p:blipFill>
            <p:spPr bwMode="auto">
              <a:xfrm>
                <a:off x="251185" y="3916642"/>
                <a:ext cx="7795519" cy="1931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1" name="直線コネクタ 240"/>
              <p:cNvCxnSpPr/>
              <p:nvPr/>
            </p:nvCxnSpPr>
            <p:spPr>
              <a:xfrm>
                <a:off x="7072044" y="4110255"/>
                <a:ext cx="261575" cy="5992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/>
              <p:cNvCxnSpPr/>
              <p:nvPr/>
            </p:nvCxnSpPr>
            <p:spPr>
              <a:xfrm>
                <a:off x="7332113" y="4170179"/>
                <a:ext cx="56978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>
                <a:off x="6002944" y="4638702"/>
                <a:ext cx="1855695" cy="43030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 flipV="1">
                <a:off x="3029505" y="5409353"/>
                <a:ext cx="876077" cy="1910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/>
              <p:cNvCxnSpPr/>
              <p:nvPr/>
            </p:nvCxnSpPr>
            <p:spPr>
              <a:xfrm flipH="1">
                <a:off x="3866945" y="5412807"/>
                <a:ext cx="2778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flipH="1">
                <a:off x="4578843" y="4990840"/>
                <a:ext cx="1502379" cy="3925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コネクタ 248"/>
              <p:cNvCxnSpPr/>
              <p:nvPr/>
            </p:nvCxnSpPr>
            <p:spPr>
              <a:xfrm flipH="1">
                <a:off x="4140909" y="5381133"/>
                <a:ext cx="204439" cy="297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/>
              <p:cNvCxnSpPr/>
              <p:nvPr/>
            </p:nvCxnSpPr>
            <p:spPr>
              <a:xfrm flipV="1">
                <a:off x="2578124" y="5602534"/>
                <a:ext cx="464574" cy="442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コネクタ 250"/>
              <p:cNvCxnSpPr/>
              <p:nvPr/>
            </p:nvCxnSpPr>
            <p:spPr>
              <a:xfrm flipH="1">
                <a:off x="6061641" y="4991102"/>
                <a:ext cx="1953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 flipH="1">
                <a:off x="6258123" y="4708342"/>
                <a:ext cx="938221" cy="2791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 flipH="1">
                <a:off x="7176816" y="4713055"/>
                <a:ext cx="6933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 flipH="1">
                <a:off x="4315559" y="5384903"/>
                <a:ext cx="2778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正方形/長方形 255"/>
              <p:cNvSpPr/>
              <p:nvPr/>
            </p:nvSpPr>
            <p:spPr>
              <a:xfrm>
                <a:off x="2046757" y="5241886"/>
                <a:ext cx="990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600" b="1" dirty="0">
                    <a:solidFill>
                      <a:srgbClr val="FF0000"/>
                    </a:solidFill>
                    <a:cs typeface="Arial" charset="0"/>
                  </a:rPr>
                  <a:t>e+ target </a:t>
                </a:r>
                <a:endParaRPr lang="ja-JP" altLang="en-US" sz="1600" dirty="0"/>
              </a:p>
            </p:txBody>
          </p:sp>
          <p:sp>
            <p:nvSpPr>
              <p:cNvPr id="263" name="円/楕円 262"/>
              <p:cNvSpPr/>
              <p:nvPr/>
            </p:nvSpPr>
            <p:spPr>
              <a:xfrm>
                <a:off x="2490506" y="5568550"/>
                <a:ext cx="145774" cy="14577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64" name="正方形/長方形 263"/>
              <p:cNvSpPr/>
              <p:nvPr/>
            </p:nvSpPr>
            <p:spPr>
              <a:xfrm>
                <a:off x="2847773" y="4442293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endParaRPr lang="ja-JP" alt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正方形/長方形 264"/>
              <p:cNvSpPr/>
              <p:nvPr/>
            </p:nvSpPr>
            <p:spPr>
              <a:xfrm>
                <a:off x="3116083" y="5096969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e+</a:t>
                </a:r>
                <a:endParaRPr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テキスト ボックス 212"/>
              <p:cNvSpPr txBox="1">
                <a:spLocks noChangeArrowheads="1"/>
              </p:cNvSpPr>
              <p:nvPr/>
            </p:nvSpPr>
            <p:spPr bwMode="auto">
              <a:xfrm>
                <a:off x="3901298" y="5029432"/>
                <a:ext cx="891591" cy="264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ja-JP" sz="1400" b="1" dirty="0">
                    <a:solidFill>
                      <a:srgbClr val="FF0000"/>
                    </a:solidFill>
                    <a:cs typeface="Arial" charset="0"/>
                  </a:rPr>
                  <a:t>1.1 </a:t>
                </a:r>
                <a:r>
                  <a:rPr lang="en-US" altLang="ja-JP" sz="1400" b="1" dirty="0" err="1">
                    <a:solidFill>
                      <a:srgbClr val="FF0000"/>
                    </a:solidFill>
                    <a:cs typeface="Arial" charset="0"/>
                  </a:rPr>
                  <a:t>GeV</a:t>
                </a:r>
                <a:r>
                  <a:rPr lang="en-US" altLang="ja-JP" sz="1400" b="1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</a:p>
            </p:txBody>
          </p:sp>
          <p:sp>
            <p:nvSpPr>
              <p:cNvPr id="268" name="テキスト ボックス 141"/>
              <p:cNvSpPr txBox="1"/>
              <p:nvPr/>
            </p:nvSpPr>
            <p:spPr>
              <a:xfrm>
                <a:off x="3879826" y="4237375"/>
                <a:ext cx="94128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4.219 </a:t>
                </a:r>
                <a:r>
                  <a:rPr lang="en-US" altLang="ja-JP" sz="1400" b="1" dirty="0" err="1" smtClean="0">
                    <a:solidFill>
                      <a:srgbClr val="0000FF"/>
                    </a:solidFill>
                  </a:rPr>
                  <a:t>GeV</a:t>
                </a:r>
                <a:endParaRPr lang="en-US" altLang="ja-JP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9" name="テキスト ボックス 145"/>
              <p:cNvSpPr txBox="1"/>
              <p:nvPr/>
            </p:nvSpPr>
            <p:spPr>
              <a:xfrm>
                <a:off x="195192" y="5838545"/>
                <a:ext cx="7649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1.5 </a:t>
                </a:r>
                <a:r>
                  <a:rPr lang="en-US" altLang="ja-JP" sz="1400" b="1" dirty="0" err="1" smtClean="0">
                    <a:solidFill>
                      <a:srgbClr val="0000FF"/>
                    </a:solidFill>
                  </a:rPr>
                  <a:t>GeV</a:t>
                </a:r>
                <a:endParaRPr lang="en-US" altLang="ja-JP" sz="14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70" name="直線コネクタ 269"/>
              <p:cNvCxnSpPr/>
              <p:nvPr/>
            </p:nvCxnSpPr>
            <p:spPr>
              <a:xfrm>
                <a:off x="4606842" y="4631862"/>
                <a:ext cx="139610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矢印コネクタ 270"/>
              <p:cNvCxnSpPr/>
              <p:nvPr/>
            </p:nvCxnSpPr>
            <p:spPr>
              <a:xfrm flipV="1">
                <a:off x="476203" y="5324502"/>
                <a:ext cx="349624" cy="40341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矢印コネクタ 280"/>
              <p:cNvCxnSpPr/>
              <p:nvPr/>
            </p:nvCxnSpPr>
            <p:spPr>
              <a:xfrm>
                <a:off x="4560995" y="5906513"/>
                <a:ext cx="3245476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82" name="テキスト ボックス 152"/>
              <p:cNvSpPr txBox="1"/>
              <p:nvPr/>
            </p:nvSpPr>
            <p:spPr>
              <a:xfrm>
                <a:off x="4723097" y="5920063"/>
                <a:ext cx="372696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Optics is changed for each pulse by using </a:t>
                </a:r>
                <a:endParaRPr kumimoji="1" lang="en-US" altLang="ja-JP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ja-JP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ulsed </a:t>
                </a:r>
                <a:r>
                  <a:rPr lang="en-US" altLang="ja-JP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uads (Doublet) &amp; </a:t>
                </a:r>
                <a:r>
                  <a:rPr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kumimoji="1" lang="en-US" altLang="ja-JP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teering magnets </a:t>
                </a:r>
                <a:endParaRPr kumimoji="1" lang="ja-JP" alt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3" name="直線コネクタ 282"/>
              <p:cNvCxnSpPr/>
              <p:nvPr/>
            </p:nvCxnSpPr>
            <p:spPr>
              <a:xfrm>
                <a:off x="2590528" y="5739086"/>
                <a:ext cx="1" cy="30909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矢印コネクタ 285"/>
              <p:cNvCxnSpPr/>
              <p:nvPr/>
            </p:nvCxnSpPr>
            <p:spPr>
              <a:xfrm>
                <a:off x="2652971" y="5891488"/>
                <a:ext cx="168908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87" name="テキスト ボックス 158"/>
              <p:cNvSpPr txBox="1"/>
              <p:nvPr/>
            </p:nvSpPr>
            <p:spPr>
              <a:xfrm>
                <a:off x="2580578" y="5920116"/>
                <a:ext cx="21766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e-/e+ compatible optics</a:t>
                </a:r>
                <a:endParaRPr kumimoji="1" lang="ja-JP" alt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3" name="直線コネクタ 312"/>
              <p:cNvCxnSpPr/>
              <p:nvPr/>
            </p:nvCxnSpPr>
            <p:spPr>
              <a:xfrm flipV="1">
                <a:off x="833734" y="4898801"/>
                <a:ext cx="1570589" cy="413778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 flipV="1">
                <a:off x="2865734" y="4868556"/>
                <a:ext cx="373041" cy="36815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/>
              <p:cNvCxnSpPr/>
              <p:nvPr/>
            </p:nvCxnSpPr>
            <p:spPr>
              <a:xfrm flipV="1">
                <a:off x="3230881" y="4692318"/>
                <a:ext cx="813843" cy="175122"/>
              </a:xfrm>
              <a:prstGeom prst="line">
                <a:avLst/>
              </a:prstGeom>
              <a:ln w="28575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7" name="直線コネクタ 326"/>
            <p:cNvCxnSpPr/>
            <p:nvPr/>
          </p:nvCxnSpPr>
          <p:spPr>
            <a:xfrm>
              <a:off x="2345991" y="4900420"/>
              <a:ext cx="493747" cy="4951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 flipV="1">
              <a:off x="3993710" y="4623672"/>
              <a:ext cx="347161" cy="66708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 flipV="1">
              <a:off x="4547967" y="4265375"/>
              <a:ext cx="1392795" cy="358984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/>
            <p:cNvCxnSpPr/>
            <p:nvPr/>
          </p:nvCxnSpPr>
          <p:spPr>
            <a:xfrm>
              <a:off x="4318538" y="4626575"/>
              <a:ext cx="222518" cy="347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コネクタ 337"/>
            <p:cNvCxnSpPr/>
            <p:nvPr/>
          </p:nvCxnSpPr>
          <p:spPr>
            <a:xfrm>
              <a:off x="5916810" y="4268257"/>
              <a:ext cx="222518" cy="347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コネクタ 338"/>
            <p:cNvCxnSpPr/>
            <p:nvPr/>
          </p:nvCxnSpPr>
          <p:spPr>
            <a:xfrm flipV="1">
              <a:off x="6119380" y="4129988"/>
              <a:ext cx="488981" cy="137964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線コネクタ 341"/>
            <p:cNvCxnSpPr/>
            <p:nvPr/>
          </p:nvCxnSpPr>
          <p:spPr>
            <a:xfrm>
              <a:off x="6606821" y="4116679"/>
              <a:ext cx="409942" cy="0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線コネクタ 343"/>
            <p:cNvCxnSpPr/>
            <p:nvPr/>
          </p:nvCxnSpPr>
          <p:spPr>
            <a:xfrm>
              <a:off x="7198062" y="4043891"/>
              <a:ext cx="567112" cy="0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線コネクタ 345"/>
            <p:cNvCxnSpPr/>
            <p:nvPr/>
          </p:nvCxnSpPr>
          <p:spPr>
            <a:xfrm flipV="1">
              <a:off x="6989680" y="4049504"/>
              <a:ext cx="208382" cy="57828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5" name="直線コネクタ 244"/>
          <p:cNvCxnSpPr/>
          <p:nvPr/>
        </p:nvCxnSpPr>
        <p:spPr>
          <a:xfrm flipV="1">
            <a:off x="4368639" y="3019308"/>
            <a:ext cx="0" cy="2653971"/>
          </a:xfrm>
          <a:prstGeom prst="line">
            <a:avLst/>
          </a:prstGeom>
          <a:ln>
            <a:solidFill>
              <a:srgbClr val="3399FF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9" name="テキスト ボックス 266"/>
          <p:cNvSpPr txBox="1"/>
          <p:nvPr/>
        </p:nvSpPr>
        <p:spPr>
          <a:xfrm>
            <a:off x="7766348" y="4064093"/>
            <a:ext cx="152157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00B050"/>
                </a:solidFill>
              </a:rPr>
              <a:t>PF-AR: 6.5</a:t>
            </a:r>
            <a:r>
              <a:rPr kumimoji="1" lang="en-US" altLang="ja-JP" sz="1400" b="1" dirty="0" smtClean="0">
                <a:solidFill>
                  <a:srgbClr val="00B050"/>
                </a:solidFill>
              </a:rPr>
              <a:t>GeV e-  </a:t>
            </a:r>
          </a:p>
        </p:txBody>
      </p:sp>
      <p:sp>
        <p:nvSpPr>
          <p:cNvPr id="351" name="テキスト ボックス 81"/>
          <p:cNvSpPr txBox="1"/>
          <p:nvPr/>
        </p:nvSpPr>
        <p:spPr>
          <a:xfrm>
            <a:off x="8188075" y="4278094"/>
            <a:ext cx="57740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 smtClean="0">
                <a:solidFill>
                  <a:srgbClr val="00B050"/>
                </a:solidFill>
              </a:rPr>
              <a:t>5nCx1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352" name="テキスト ボックス 81"/>
          <p:cNvSpPr txBox="1"/>
          <p:nvPr/>
        </p:nvSpPr>
        <p:spPr>
          <a:xfrm>
            <a:off x="8188075" y="4738412"/>
            <a:ext cx="6126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>
                <a:solidFill>
                  <a:srgbClr val="FF0000"/>
                </a:solidFill>
              </a:rPr>
              <a:t>4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nCx2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53" name="テキスト ボックス 81"/>
          <p:cNvSpPr txBox="1"/>
          <p:nvPr/>
        </p:nvSpPr>
        <p:spPr>
          <a:xfrm>
            <a:off x="8164705" y="5194160"/>
            <a:ext cx="6976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 smtClean="0">
                <a:solidFill>
                  <a:srgbClr val="00B050"/>
                </a:solidFill>
              </a:rPr>
              <a:t>0.1</a:t>
            </a:r>
            <a:r>
              <a:rPr kumimoji="1" lang="en-US" altLang="ja-JP" sz="1200" b="1" dirty="0" smtClean="0">
                <a:solidFill>
                  <a:srgbClr val="00B050"/>
                </a:solidFill>
              </a:rPr>
              <a:t>nCx1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41406" y="3238226"/>
            <a:ext cx="74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chicane</a:t>
            </a:r>
            <a:endParaRPr kumimoji="1" lang="ja-JP" altLang="en-US" sz="1400" dirty="0"/>
          </a:p>
        </p:txBody>
      </p:sp>
      <p:sp>
        <p:nvSpPr>
          <p:cNvPr id="20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1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83" name="タイトル 1"/>
          <p:cNvSpPr>
            <a:spLocks noGrp="1"/>
          </p:cNvSpPr>
          <p:nvPr>
            <p:ph type="title"/>
          </p:nvPr>
        </p:nvSpPr>
        <p:spPr>
          <a:xfrm>
            <a:off x="403156" y="11744"/>
            <a:ext cx="7886700" cy="8636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Injector LINAC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277934" y="1974693"/>
            <a:ext cx="5759637" cy="3663244"/>
            <a:chOff x="3295717" y="2483209"/>
            <a:chExt cx="5759637" cy="366324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295717" y="2503865"/>
              <a:ext cx="5759637" cy="3642588"/>
              <a:chOff x="1520740" y="1578227"/>
              <a:chExt cx="6757540" cy="4273695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1520740" y="1578227"/>
                <a:ext cx="6757540" cy="4273695"/>
                <a:chOff x="1556239" y="1093410"/>
                <a:chExt cx="6757540" cy="4273695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56239" y="1093410"/>
                  <a:ext cx="6757540" cy="4273695"/>
                </a:xfrm>
                <a:prstGeom prst="rect">
                  <a:avLst/>
                </a:prstGeom>
              </p:spPr>
            </p:pic>
            <p:sp>
              <p:nvSpPr>
                <p:cNvPr id="9" name="角丸四角形 8"/>
                <p:cNvSpPr/>
                <p:nvPr/>
              </p:nvSpPr>
              <p:spPr>
                <a:xfrm rot="2700000">
                  <a:off x="2109006" y="1636272"/>
                  <a:ext cx="3336360" cy="3233102"/>
                </a:xfrm>
                <a:prstGeom prst="roundRect">
                  <a:avLst>
                    <a:gd name="adj" fmla="val 40765"/>
                  </a:avLst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>
                  <a:off x="1888026" y="1393063"/>
                  <a:ext cx="6252117" cy="3858322"/>
                </a:xfrm>
                <a:custGeom>
                  <a:avLst/>
                  <a:gdLst>
                    <a:gd name="connsiteX0" fmla="*/ 0 w 6274420"/>
                    <a:gd name="connsiteY0" fmla="*/ 133815 h 3858322"/>
                    <a:gd name="connsiteX1" fmla="*/ 2958791 w 6274420"/>
                    <a:gd name="connsiteY1" fmla="*/ 0 h 3858322"/>
                    <a:gd name="connsiteX2" fmla="*/ 4222596 w 6274420"/>
                    <a:gd name="connsiteY2" fmla="*/ 126380 h 3858322"/>
                    <a:gd name="connsiteX3" fmla="*/ 6185210 w 6274420"/>
                    <a:gd name="connsiteY3" fmla="*/ 59473 h 3858322"/>
                    <a:gd name="connsiteX4" fmla="*/ 6274420 w 6274420"/>
                    <a:gd name="connsiteY4" fmla="*/ 2096429 h 3858322"/>
                    <a:gd name="connsiteX5" fmla="*/ 6274420 w 6274420"/>
                    <a:gd name="connsiteY5" fmla="*/ 2245112 h 3858322"/>
                    <a:gd name="connsiteX6" fmla="*/ 5895278 w 6274420"/>
                    <a:gd name="connsiteY6" fmla="*/ 2148468 h 3858322"/>
                    <a:gd name="connsiteX7" fmla="*/ 5761464 w 6274420"/>
                    <a:gd name="connsiteY7" fmla="*/ 2259980 h 3858322"/>
                    <a:gd name="connsiteX8" fmla="*/ 5791200 w 6274420"/>
                    <a:gd name="connsiteY8" fmla="*/ 2371493 h 3858322"/>
                    <a:gd name="connsiteX9" fmla="*/ 5657386 w 6274420"/>
                    <a:gd name="connsiteY9" fmla="*/ 2713463 h 3858322"/>
                    <a:gd name="connsiteX10" fmla="*/ 5084956 w 6274420"/>
                    <a:gd name="connsiteY10" fmla="*/ 3033132 h 3858322"/>
                    <a:gd name="connsiteX11" fmla="*/ 5025483 w 6274420"/>
                    <a:gd name="connsiteY11" fmla="*/ 2958790 h 3858322"/>
                    <a:gd name="connsiteX12" fmla="*/ 4542264 w 6274420"/>
                    <a:gd name="connsiteY12" fmla="*/ 3025698 h 3858322"/>
                    <a:gd name="connsiteX13" fmla="*/ 4505093 w 6274420"/>
                    <a:gd name="connsiteY13" fmla="*/ 3092605 h 3858322"/>
                    <a:gd name="connsiteX14" fmla="*/ 4155688 w 6274420"/>
                    <a:gd name="connsiteY14" fmla="*/ 3107473 h 3858322"/>
                    <a:gd name="connsiteX15" fmla="*/ 4103649 w 6274420"/>
                    <a:gd name="connsiteY15" fmla="*/ 3434576 h 3858322"/>
                    <a:gd name="connsiteX16" fmla="*/ 3746810 w 6274420"/>
                    <a:gd name="connsiteY16" fmla="*/ 3427141 h 3858322"/>
                    <a:gd name="connsiteX17" fmla="*/ 3605561 w 6274420"/>
                    <a:gd name="connsiteY17" fmla="*/ 3494049 h 3858322"/>
                    <a:gd name="connsiteX18" fmla="*/ 3085171 w 6274420"/>
                    <a:gd name="connsiteY18" fmla="*/ 3442010 h 3858322"/>
                    <a:gd name="connsiteX19" fmla="*/ 3062869 w 6274420"/>
                    <a:gd name="connsiteY19" fmla="*/ 3553522 h 3858322"/>
                    <a:gd name="connsiteX20" fmla="*/ 2601952 w 6274420"/>
                    <a:gd name="connsiteY20" fmla="*/ 3516351 h 3858322"/>
                    <a:gd name="connsiteX21" fmla="*/ 2535044 w 6274420"/>
                    <a:gd name="connsiteY21" fmla="*/ 3538654 h 3858322"/>
                    <a:gd name="connsiteX22" fmla="*/ 2587083 w 6274420"/>
                    <a:gd name="connsiteY22" fmla="*/ 3724507 h 3858322"/>
                    <a:gd name="connsiteX23" fmla="*/ 2274849 w 6274420"/>
                    <a:gd name="connsiteY23" fmla="*/ 3665034 h 3858322"/>
                    <a:gd name="connsiteX24" fmla="*/ 1970049 w 6274420"/>
                    <a:gd name="connsiteY24" fmla="*/ 3731941 h 3858322"/>
                    <a:gd name="connsiteX25" fmla="*/ 1888274 w 6274420"/>
                    <a:gd name="connsiteY25" fmla="*/ 3858322 h 3858322"/>
                    <a:gd name="connsiteX26" fmla="*/ 1397620 w 6274420"/>
                    <a:gd name="connsiteY26" fmla="*/ 3791415 h 3858322"/>
                    <a:gd name="connsiteX27" fmla="*/ 1300976 w 6274420"/>
                    <a:gd name="connsiteY27" fmla="*/ 3709639 h 3858322"/>
                    <a:gd name="connsiteX28" fmla="*/ 1033347 w 6274420"/>
                    <a:gd name="connsiteY28" fmla="*/ 3717073 h 3858322"/>
                    <a:gd name="connsiteX29" fmla="*/ 156117 w 6274420"/>
                    <a:gd name="connsiteY29" fmla="*/ 3300761 h 3858322"/>
                    <a:gd name="connsiteX30" fmla="*/ 170986 w 6274420"/>
                    <a:gd name="connsiteY30" fmla="*/ 3055434 h 3858322"/>
                    <a:gd name="connsiteX31" fmla="*/ 0 w 6274420"/>
                    <a:gd name="connsiteY31" fmla="*/ 1940312 h 3858322"/>
                    <a:gd name="connsiteX32" fmla="*/ 111513 w 6274420"/>
                    <a:gd name="connsiteY32" fmla="*/ 1033346 h 3858322"/>
                    <a:gd name="connsiteX33" fmla="*/ 0 w 6274420"/>
                    <a:gd name="connsiteY33" fmla="*/ 133815 h 3858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274420" h="3858322">
                      <a:moveTo>
                        <a:pt x="0" y="133815"/>
                      </a:moveTo>
                      <a:lnTo>
                        <a:pt x="2958791" y="0"/>
                      </a:lnTo>
                      <a:lnTo>
                        <a:pt x="4222596" y="126380"/>
                      </a:lnTo>
                      <a:lnTo>
                        <a:pt x="6185210" y="59473"/>
                      </a:lnTo>
                      <a:lnTo>
                        <a:pt x="6274420" y="2096429"/>
                      </a:lnTo>
                      <a:lnTo>
                        <a:pt x="6274420" y="2245112"/>
                      </a:lnTo>
                      <a:lnTo>
                        <a:pt x="5895278" y="2148468"/>
                      </a:lnTo>
                      <a:lnTo>
                        <a:pt x="5761464" y="2259980"/>
                      </a:lnTo>
                      <a:lnTo>
                        <a:pt x="5791200" y="2371493"/>
                      </a:lnTo>
                      <a:lnTo>
                        <a:pt x="5657386" y="2713463"/>
                      </a:lnTo>
                      <a:lnTo>
                        <a:pt x="5084956" y="3033132"/>
                      </a:lnTo>
                      <a:lnTo>
                        <a:pt x="5025483" y="2958790"/>
                      </a:lnTo>
                      <a:lnTo>
                        <a:pt x="4542264" y="3025698"/>
                      </a:lnTo>
                      <a:lnTo>
                        <a:pt x="4505093" y="3092605"/>
                      </a:lnTo>
                      <a:lnTo>
                        <a:pt x="4155688" y="3107473"/>
                      </a:lnTo>
                      <a:lnTo>
                        <a:pt x="4103649" y="3434576"/>
                      </a:lnTo>
                      <a:lnTo>
                        <a:pt x="3746810" y="3427141"/>
                      </a:lnTo>
                      <a:lnTo>
                        <a:pt x="3605561" y="3494049"/>
                      </a:lnTo>
                      <a:lnTo>
                        <a:pt x="3085171" y="3442010"/>
                      </a:lnTo>
                      <a:lnTo>
                        <a:pt x="3062869" y="3553522"/>
                      </a:lnTo>
                      <a:lnTo>
                        <a:pt x="2601952" y="3516351"/>
                      </a:lnTo>
                      <a:lnTo>
                        <a:pt x="2535044" y="3538654"/>
                      </a:lnTo>
                      <a:lnTo>
                        <a:pt x="2587083" y="3724507"/>
                      </a:lnTo>
                      <a:lnTo>
                        <a:pt x="2274849" y="3665034"/>
                      </a:lnTo>
                      <a:lnTo>
                        <a:pt x="1970049" y="3731941"/>
                      </a:lnTo>
                      <a:lnTo>
                        <a:pt x="1888274" y="3858322"/>
                      </a:lnTo>
                      <a:lnTo>
                        <a:pt x="1397620" y="3791415"/>
                      </a:lnTo>
                      <a:lnTo>
                        <a:pt x="1300976" y="3709639"/>
                      </a:lnTo>
                      <a:lnTo>
                        <a:pt x="1033347" y="3717073"/>
                      </a:lnTo>
                      <a:lnTo>
                        <a:pt x="156117" y="3300761"/>
                      </a:lnTo>
                      <a:lnTo>
                        <a:pt x="170986" y="3055434"/>
                      </a:lnTo>
                      <a:lnTo>
                        <a:pt x="0" y="1940312"/>
                      </a:lnTo>
                      <a:lnTo>
                        <a:pt x="111513" y="1033346"/>
                      </a:lnTo>
                      <a:lnTo>
                        <a:pt x="0" y="13381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>
                  <a:off x="5106690" y="4286357"/>
                  <a:ext cx="359696" cy="359696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795832" y="3075454"/>
                  <a:ext cx="1466308" cy="6138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400" b="1" dirty="0" smtClean="0">
                      <a:solidFill>
                        <a:srgbClr val="00B0F0"/>
                      </a:solidFill>
                    </a:rPr>
                    <a:t>Injector LINAC</a:t>
                  </a:r>
                </a:p>
                <a:p>
                  <a:pPr algn="ctr"/>
                  <a:r>
                    <a:rPr lang="en-US" altLang="ja-JP" sz="1400" b="1" dirty="0">
                      <a:solidFill>
                        <a:srgbClr val="00B0F0"/>
                      </a:solidFill>
                      <a:sym typeface="Symbol" panose="05050102010706020507" pitchFamily="18" charset="2"/>
                    </a:rPr>
                    <a:t></a:t>
                  </a:r>
                  <a:r>
                    <a:rPr kumimoji="1" lang="en-US" altLang="ja-JP" sz="1400" b="1" dirty="0" smtClean="0">
                      <a:solidFill>
                        <a:srgbClr val="00B0F0"/>
                      </a:solidFill>
                    </a:rPr>
                    <a:t>600 m</a:t>
                  </a:r>
                  <a:endParaRPr kumimoji="1" lang="ja-JP" altLang="en-US" sz="1400" b="1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384776" y="4404346"/>
                  <a:ext cx="455515" cy="397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6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</a:t>
                  </a:r>
                  <a:r>
                    <a:rPr lang="en-US" altLang="ja-JP" sz="16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</a:t>
                  </a:r>
                  <a:endParaRPr lang="ja-JP" altLang="en-US" sz="1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95415" y="3839013"/>
                  <a:ext cx="810974" cy="397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6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PF-AR</a:t>
                  </a:r>
                  <a:endParaRPr lang="ja-JP" altLang="en-US" sz="1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80907" y="2704243"/>
                  <a:ext cx="599780" cy="4216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400" b="1" dirty="0" smtClean="0">
                      <a:solidFill>
                        <a:srgbClr val="FF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STF</a:t>
                  </a:r>
                  <a:endParaRPr lang="ja-JP" altLang="en-US" sz="1400" b="1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226068" y="3790578"/>
                  <a:ext cx="512719" cy="512719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9" name="フリーフォーム 18"/>
                <p:cNvSpPr/>
                <p:nvPr/>
              </p:nvSpPr>
              <p:spPr>
                <a:xfrm>
                  <a:off x="5188787" y="4069356"/>
                  <a:ext cx="423747" cy="237892"/>
                </a:xfrm>
                <a:custGeom>
                  <a:avLst/>
                  <a:gdLst>
                    <a:gd name="connsiteX0" fmla="*/ 423747 w 423747"/>
                    <a:gd name="connsiteY0" fmla="*/ 0 h 237892"/>
                    <a:gd name="connsiteX1" fmla="*/ 260195 w 423747"/>
                    <a:gd name="connsiteY1" fmla="*/ 81775 h 237892"/>
                    <a:gd name="connsiteX2" fmla="*/ 0 w 423747"/>
                    <a:gd name="connsiteY2" fmla="*/ 237892 h 237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747" h="237892">
                      <a:moveTo>
                        <a:pt x="423747" y="0"/>
                      </a:moveTo>
                      <a:cubicBezTo>
                        <a:pt x="377283" y="21063"/>
                        <a:pt x="330819" y="42126"/>
                        <a:pt x="260195" y="81775"/>
                      </a:cubicBezTo>
                      <a:cubicBezTo>
                        <a:pt x="189570" y="121424"/>
                        <a:pt x="94785" y="179658"/>
                        <a:pt x="0" y="237892"/>
                      </a:cubicBez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0" name="フリーフォーム 19"/>
                <p:cNvSpPr/>
                <p:nvPr/>
              </p:nvSpPr>
              <p:spPr>
                <a:xfrm>
                  <a:off x="5085156" y="3962286"/>
                  <a:ext cx="527377" cy="114252"/>
                </a:xfrm>
                <a:custGeom>
                  <a:avLst/>
                  <a:gdLst>
                    <a:gd name="connsiteX0" fmla="*/ 1077952 w 1077952"/>
                    <a:gd name="connsiteY0" fmla="*/ 289932 h 289932"/>
                    <a:gd name="connsiteX1" fmla="*/ 0 w 1077952"/>
                    <a:gd name="connsiteY1" fmla="*/ 0 h 28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952" h="289932">
                      <a:moveTo>
                        <a:pt x="1077952" y="28993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" name="角丸四角形 22"/>
                <p:cNvSpPr/>
                <p:nvPr/>
              </p:nvSpPr>
              <p:spPr>
                <a:xfrm rot="2700000">
                  <a:off x="2085588" y="1666938"/>
                  <a:ext cx="3336360" cy="3233102"/>
                </a:xfrm>
                <a:prstGeom prst="roundRect">
                  <a:avLst>
                    <a:gd name="adj" fmla="val 40765"/>
                  </a:avLst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4" name="角丸四角形 23"/>
                <p:cNvSpPr/>
                <p:nvPr/>
              </p:nvSpPr>
              <p:spPr>
                <a:xfrm rot="18900000">
                  <a:off x="2616940" y="1971653"/>
                  <a:ext cx="95221" cy="84481"/>
                </a:xfrm>
                <a:prstGeom prst="round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cxnSp>
              <p:nvCxnSpPr>
                <p:cNvPr id="25" name="直線コネクタ 24"/>
                <p:cNvCxnSpPr>
                  <a:endCxn id="30" idx="0"/>
                </p:cNvCxnSpPr>
                <p:nvPr/>
              </p:nvCxnSpPr>
              <p:spPr>
                <a:xfrm flipV="1">
                  <a:off x="5589519" y="3743558"/>
                  <a:ext cx="1593472" cy="327974"/>
                </a:xfrm>
                <a:prstGeom prst="line">
                  <a:avLst/>
                </a:prstGeom>
                <a:ln w="28575">
                  <a:solidFill>
                    <a:srgbClr val="00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6958496" y="3796306"/>
                  <a:ext cx="244330" cy="48672"/>
                </a:xfrm>
                <a:prstGeom prst="line">
                  <a:avLst/>
                </a:prstGeom>
                <a:ln w="28575">
                  <a:solidFill>
                    <a:srgbClr val="00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flipH="1" flipV="1">
                  <a:off x="6576145" y="3878060"/>
                  <a:ext cx="87100" cy="7498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円/楕円 27"/>
                <p:cNvSpPr/>
                <p:nvPr/>
              </p:nvSpPr>
              <p:spPr>
                <a:xfrm rot="635445">
                  <a:off x="6514561" y="3932446"/>
                  <a:ext cx="170119" cy="28755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 flipV="1">
                  <a:off x="6606730" y="3865182"/>
                  <a:ext cx="83610" cy="5683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円弧 29"/>
                <p:cNvSpPr/>
                <p:nvPr/>
              </p:nvSpPr>
              <p:spPr>
                <a:xfrm rot="20880000">
                  <a:off x="7165839" y="3742958"/>
                  <a:ext cx="45719" cy="54901"/>
                </a:xfrm>
                <a:prstGeom prst="arc">
                  <a:avLst>
                    <a:gd name="adj1" fmla="val 16200000"/>
                    <a:gd name="adj2" fmla="val 5267819"/>
                  </a:avLst>
                </a:prstGeom>
                <a:ln w="28575"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2625112" y="2247198"/>
                  <a:ext cx="2171874" cy="6860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b="1" dirty="0" err="1" smtClean="0">
                      <a:solidFill>
                        <a:srgbClr val="0000FF"/>
                      </a:solidFill>
                    </a:rPr>
                    <a:t>SuperKEKB</a:t>
                  </a:r>
                  <a:r>
                    <a:rPr lang="en-US" altLang="ja-JP" b="1" dirty="0" smtClean="0">
                      <a:solidFill>
                        <a:srgbClr val="0000FF"/>
                      </a:solidFill>
                    </a:rPr>
                    <a:t> </a:t>
                  </a:r>
                  <a:endParaRPr kumimoji="1" lang="en-US" altLang="ja-JP" b="1" dirty="0" smtClean="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en-US" altLang="ja-JP" sz="1400" b="1" dirty="0" smtClean="0">
                      <a:solidFill>
                        <a:srgbClr val="0000FF"/>
                      </a:solidFill>
                    </a:rPr>
                    <a:t>Circumference : </a:t>
                  </a:r>
                  <a:r>
                    <a:rPr lang="en-US" altLang="ja-JP" sz="1400" b="1" dirty="0" smtClean="0">
                      <a:solidFill>
                        <a:srgbClr val="0000FF"/>
                      </a:solidFill>
                      <a:sym typeface="Symbol" panose="05050102010706020507" pitchFamily="18" charset="2"/>
                    </a:rPr>
                    <a:t>3 </a:t>
                  </a:r>
                  <a:r>
                    <a:rPr lang="en-US" altLang="ja-JP" sz="1400" b="1" dirty="0" smtClean="0">
                      <a:solidFill>
                        <a:srgbClr val="0000FF"/>
                      </a:solidFill>
                    </a:rPr>
                    <a:t>km</a:t>
                  </a:r>
                </a:p>
              </p:txBody>
            </p: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1995403" y="2338791"/>
                <a:ext cx="450626" cy="421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e-</a:t>
                </a:r>
                <a:endParaRPr kumimoji="1" lang="ja-JP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 flipH="1">
                <a:off x="2664923" y="2119785"/>
                <a:ext cx="238290" cy="2078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 flipV="1">
                <a:off x="2266063" y="2484226"/>
                <a:ext cx="242860" cy="2358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400"/>
              </a:p>
            </p:txBody>
          </p:sp>
          <p:cxnSp>
            <p:nvCxnSpPr>
              <p:cNvPr id="38" name="直線矢印コネクタ 37"/>
              <p:cNvCxnSpPr/>
              <p:nvPr/>
            </p:nvCxnSpPr>
            <p:spPr>
              <a:xfrm>
                <a:off x="2387493" y="1900174"/>
                <a:ext cx="178023" cy="535002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2410558" y="1903080"/>
                <a:ext cx="498938" cy="4216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rgbClr val="FF0000"/>
                    </a:solidFill>
                  </a:rPr>
                  <a:t>e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</a:rPr>
                  <a:t>+</a:t>
                </a:r>
                <a:endParaRPr kumimoji="1" lang="ja-JP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Text Box 18"/>
              <p:cNvSpPr txBox="1">
                <a:spLocks noChangeArrowheads="1"/>
              </p:cNvSpPr>
              <p:nvPr/>
            </p:nvSpPr>
            <p:spPr bwMode="auto">
              <a:xfrm>
                <a:off x="6281695" y="4738503"/>
                <a:ext cx="1835861" cy="6138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+ Damping Ring </a:t>
                </a:r>
                <a:r>
                  <a:rPr lang="en-US" altLang="ja-JP" sz="1400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ja-JP" sz="1400" dirty="0" smtClean="0">
                    <a:solidFill>
                      <a:srgbClr val="FF0000"/>
                    </a:solidFill>
                  </a:rPr>
                  <a:t>ewly constructed</a:t>
                </a:r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5127879" y="1965488"/>
                <a:ext cx="1264909" cy="613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HER</a:t>
                </a:r>
                <a:r>
                  <a:rPr lang="en-US" altLang="ja-JP" sz="1400" dirty="0" smtClean="0">
                    <a:solidFill>
                      <a:srgbClr val="0000FF"/>
                    </a:solidFill>
                  </a:rPr>
                  <a:t> : e-</a:t>
                </a:r>
              </a:p>
              <a:p>
                <a:r>
                  <a:rPr lang="en-US" altLang="ja-JP" sz="1400" dirty="0" smtClean="0">
                    <a:solidFill>
                      <a:srgbClr val="0000FF"/>
                    </a:solidFill>
                  </a:rPr>
                  <a:t>7 </a:t>
                </a:r>
                <a:r>
                  <a:rPr lang="en-US" altLang="ja-JP" sz="1400" dirty="0">
                    <a:solidFill>
                      <a:srgbClr val="0000FF"/>
                    </a:solidFill>
                  </a:rPr>
                  <a:t>GeV, 2.6 </a:t>
                </a:r>
                <a:r>
                  <a:rPr lang="en-US" altLang="ja-JP" sz="1400" dirty="0" smtClean="0">
                    <a:solidFill>
                      <a:srgbClr val="0000FF"/>
                    </a:solidFill>
                  </a:rPr>
                  <a:t>A</a:t>
                </a:r>
                <a:endParaRPr lang="en-US" altLang="ja-JP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8" name="直線コネクタ 77"/>
              <p:cNvCxnSpPr>
                <a:stCxn id="76" idx="1"/>
              </p:cNvCxnSpPr>
              <p:nvPr/>
            </p:nvCxnSpPr>
            <p:spPr>
              <a:xfrm flipH="1">
                <a:off x="4853824" y="2272424"/>
                <a:ext cx="274055" cy="236831"/>
              </a:xfrm>
              <a:prstGeom prst="line">
                <a:avLst/>
              </a:prstGeom>
              <a:ln w="19050">
                <a:solidFill>
                  <a:srgbClr val="0000FF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テキスト ボックス 79"/>
              <p:cNvSpPr txBox="1"/>
              <p:nvPr/>
            </p:nvSpPr>
            <p:spPr>
              <a:xfrm>
                <a:off x="5613673" y="2729186"/>
                <a:ext cx="1249035" cy="613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LER</a:t>
                </a:r>
                <a:r>
                  <a:rPr lang="en-US" altLang="ja-JP" sz="1400" dirty="0" smtClean="0">
                    <a:solidFill>
                      <a:srgbClr val="FF0000"/>
                    </a:solidFill>
                  </a:rPr>
                  <a:t> : e+</a:t>
                </a:r>
              </a:p>
              <a:p>
                <a:pPr algn="ctr"/>
                <a:r>
                  <a:rPr lang="en-US" altLang="ja-JP" sz="1400" dirty="0" smtClean="0">
                    <a:solidFill>
                      <a:srgbClr val="FF0000"/>
                    </a:solidFill>
                  </a:rPr>
                  <a:t>4 </a:t>
                </a:r>
                <a:r>
                  <a:rPr lang="en-US" altLang="ja-JP" sz="1400" dirty="0">
                    <a:solidFill>
                      <a:srgbClr val="FF0000"/>
                    </a:solidFill>
                  </a:rPr>
                  <a:t>GeV, </a:t>
                </a:r>
                <a:r>
                  <a:rPr lang="en-US" altLang="ja-JP" sz="1400" dirty="0" smtClean="0">
                    <a:solidFill>
                      <a:srgbClr val="FF0000"/>
                    </a:solidFill>
                  </a:rPr>
                  <a:t>3.6 A</a:t>
                </a:r>
                <a:endParaRPr lang="en-US" altLang="ja-JP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1" name="直線コネクタ 80"/>
              <p:cNvCxnSpPr>
                <a:stCxn id="80" idx="1"/>
              </p:cNvCxnSpPr>
              <p:nvPr/>
            </p:nvCxnSpPr>
            <p:spPr>
              <a:xfrm flipH="1">
                <a:off x="5343068" y="3036122"/>
                <a:ext cx="270605" cy="116463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/>
            <p:cNvSpPr txBox="1"/>
            <p:nvPr/>
          </p:nvSpPr>
          <p:spPr>
            <a:xfrm>
              <a:off x="3586326" y="2483209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FF00"/>
                  </a:solidFill>
                </a:rPr>
                <a:t>Belle II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37" name="直線コネクタ 36"/>
            <p:cNvCxnSpPr>
              <a:stCxn id="20" idx="0"/>
              <a:endCxn id="18" idx="4"/>
            </p:cNvCxnSpPr>
            <p:nvPr/>
          </p:nvCxnSpPr>
          <p:spPr>
            <a:xfrm flipH="1">
              <a:off x="5789788" y="5046467"/>
              <a:ext cx="963220" cy="19327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フリーフォーム 71"/>
            <p:cNvSpPr/>
            <p:nvPr/>
          </p:nvSpPr>
          <p:spPr>
            <a:xfrm>
              <a:off x="6184540" y="4943835"/>
              <a:ext cx="235310" cy="168034"/>
            </a:xfrm>
            <a:custGeom>
              <a:avLst/>
              <a:gdLst>
                <a:gd name="connsiteX0" fmla="*/ 165460 w 235310"/>
                <a:gd name="connsiteY0" fmla="*/ 9165 h 168034"/>
                <a:gd name="connsiteX1" fmla="*/ 57510 w 235310"/>
                <a:gd name="connsiteY1" fmla="*/ 9165 h 168034"/>
                <a:gd name="connsiteX2" fmla="*/ 360 w 235310"/>
                <a:gd name="connsiteY2" fmla="*/ 104415 h 168034"/>
                <a:gd name="connsiteX3" fmla="*/ 82910 w 235310"/>
                <a:gd name="connsiteY3" fmla="*/ 167915 h 168034"/>
                <a:gd name="connsiteX4" fmla="*/ 235310 w 235310"/>
                <a:gd name="connsiteY4" fmla="*/ 117115 h 1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10" h="168034">
                  <a:moveTo>
                    <a:pt x="165460" y="9165"/>
                  </a:moveTo>
                  <a:cubicBezTo>
                    <a:pt x="125243" y="1227"/>
                    <a:pt x="85027" y="-6710"/>
                    <a:pt x="57510" y="9165"/>
                  </a:cubicBezTo>
                  <a:cubicBezTo>
                    <a:pt x="29993" y="25040"/>
                    <a:pt x="-3873" y="77957"/>
                    <a:pt x="360" y="104415"/>
                  </a:cubicBezTo>
                  <a:cubicBezTo>
                    <a:pt x="4593" y="130873"/>
                    <a:pt x="43752" y="165798"/>
                    <a:pt x="82910" y="167915"/>
                  </a:cubicBezTo>
                  <a:cubicBezTo>
                    <a:pt x="122068" y="170032"/>
                    <a:pt x="178689" y="143573"/>
                    <a:pt x="235310" y="117115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5949165" y="4939328"/>
              <a:ext cx="352897" cy="638994"/>
            </a:xfrm>
            <a:custGeom>
              <a:avLst/>
              <a:gdLst>
                <a:gd name="connsiteX0" fmla="*/ 201769 w 201769"/>
                <a:gd name="connsiteY0" fmla="*/ 10453 h 474093"/>
                <a:gd name="connsiteX1" fmla="*/ 90152 w 201769"/>
                <a:gd name="connsiteY1" fmla="*/ 6160 h 474093"/>
                <a:gd name="connsiteX2" fmla="*/ 25758 w 201769"/>
                <a:gd name="connsiteY2" fmla="*/ 83434 h 474093"/>
                <a:gd name="connsiteX3" fmla="*/ 4293 w 201769"/>
                <a:gd name="connsiteY3" fmla="*/ 225101 h 474093"/>
                <a:gd name="connsiteX4" fmla="*/ 17172 w 201769"/>
                <a:gd name="connsiteY4" fmla="*/ 383941 h 474093"/>
                <a:gd name="connsiteX5" fmla="*/ 0 w 201769"/>
                <a:gd name="connsiteY5" fmla="*/ 474093 h 474093"/>
                <a:gd name="connsiteX0" fmla="*/ 244094 w 244094"/>
                <a:gd name="connsiteY0" fmla="*/ 10453 h 474093"/>
                <a:gd name="connsiteX1" fmla="*/ 132477 w 244094"/>
                <a:gd name="connsiteY1" fmla="*/ 6160 h 474093"/>
                <a:gd name="connsiteX2" fmla="*/ 68083 w 244094"/>
                <a:gd name="connsiteY2" fmla="*/ 83434 h 474093"/>
                <a:gd name="connsiteX3" fmla="*/ 46618 w 244094"/>
                <a:gd name="connsiteY3" fmla="*/ 225101 h 474093"/>
                <a:gd name="connsiteX4" fmla="*/ 7 w 244094"/>
                <a:gd name="connsiteY4" fmla="*/ 403588 h 474093"/>
                <a:gd name="connsiteX5" fmla="*/ 42325 w 244094"/>
                <a:gd name="connsiteY5" fmla="*/ 474093 h 474093"/>
                <a:gd name="connsiteX0" fmla="*/ 343629 w 343629"/>
                <a:gd name="connsiteY0" fmla="*/ 10453 h 536962"/>
                <a:gd name="connsiteX1" fmla="*/ 232012 w 343629"/>
                <a:gd name="connsiteY1" fmla="*/ 6160 h 536962"/>
                <a:gd name="connsiteX2" fmla="*/ 167618 w 343629"/>
                <a:gd name="connsiteY2" fmla="*/ 83434 h 536962"/>
                <a:gd name="connsiteX3" fmla="*/ 146153 w 343629"/>
                <a:gd name="connsiteY3" fmla="*/ 225101 h 536962"/>
                <a:gd name="connsiteX4" fmla="*/ 99542 w 343629"/>
                <a:gd name="connsiteY4" fmla="*/ 403588 h 536962"/>
                <a:gd name="connsiteX5" fmla="*/ 0 w 343629"/>
                <a:gd name="connsiteY5" fmla="*/ 536962 h 5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29" h="536962">
                  <a:moveTo>
                    <a:pt x="343629" y="10453"/>
                  </a:moveTo>
                  <a:cubicBezTo>
                    <a:pt x="302488" y="2224"/>
                    <a:pt x="261347" y="-6004"/>
                    <a:pt x="232012" y="6160"/>
                  </a:cubicBezTo>
                  <a:cubicBezTo>
                    <a:pt x="202677" y="18324"/>
                    <a:pt x="181928" y="46944"/>
                    <a:pt x="167618" y="83434"/>
                  </a:cubicBezTo>
                  <a:cubicBezTo>
                    <a:pt x="153308" y="119924"/>
                    <a:pt x="157499" y="171742"/>
                    <a:pt x="146153" y="225101"/>
                  </a:cubicBezTo>
                  <a:cubicBezTo>
                    <a:pt x="134807" y="278460"/>
                    <a:pt x="123901" y="351611"/>
                    <a:pt x="99542" y="403588"/>
                  </a:cubicBezTo>
                  <a:cubicBezTo>
                    <a:pt x="75183" y="455565"/>
                    <a:pt x="8228" y="512635"/>
                    <a:pt x="0" y="536962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四角形吹き出し 20"/>
          <p:cNvSpPr/>
          <p:nvPr/>
        </p:nvSpPr>
        <p:spPr>
          <a:xfrm>
            <a:off x="6143350" y="3088046"/>
            <a:ext cx="2821726" cy="1555104"/>
          </a:xfrm>
          <a:prstGeom prst="wedgeRectCallout">
            <a:avLst>
              <a:gd name="adj1" fmla="val -82494"/>
              <a:gd name="adj2" fmla="val 24953"/>
            </a:avLst>
          </a:prstGeom>
          <a:solidFill>
            <a:schemeClr val="bg1"/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59952" y="3123350"/>
            <a:ext cx="2829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LINAC Provides:</a:t>
            </a:r>
          </a:p>
          <a:p>
            <a:r>
              <a:rPr lang="en-US" altLang="ja-JP" b="1" dirty="0" smtClean="0"/>
              <a:t>LER:        4 GeV e+  4nC</a:t>
            </a:r>
            <a:r>
              <a:rPr lang="en-US" altLang="ja-JP" b="1" dirty="0" smtClean="0">
                <a:sym typeface="Symbol" panose="05050102010706020507" pitchFamily="18" charset="2"/>
              </a:rPr>
              <a:t> </a:t>
            </a:r>
            <a:r>
              <a:rPr lang="en-US" altLang="ja-JP" b="1" dirty="0">
                <a:sym typeface="Symbol" panose="05050102010706020507" pitchFamily="18" charset="2"/>
              </a:rPr>
              <a:t> </a:t>
            </a:r>
            <a:r>
              <a:rPr lang="en-US" altLang="ja-JP" b="1" dirty="0" smtClean="0"/>
              <a:t>2</a:t>
            </a:r>
          </a:p>
          <a:p>
            <a:r>
              <a:rPr lang="en-US" altLang="ja-JP" b="1" dirty="0" smtClean="0"/>
              <a:t>HER:       7  GeV e-  5nC</a:t>
            </a:r>
            <a:r>
              <a:rPr lang="en-US" altLang="ja-JP" b="1" dirty="0" smtClean="0">
                <a:sym typeface="Symbol" panose="05050102010706020507" pitchFamily="18" charset="2"/>
              </a:rPr>
              <a:t> </a:t>
            </a:r>
            <a:r>
              <a:rPr lang="en-US" altLang="ja-JP" b="1" dirty="0">
                <a:latin typeface="Symbol" panose="05050102010706020507" pitchFamily="18" charset="2"/>
                <a:sym typeface="Symbol" panose="05050102010706020507" pitchFamily="18" charset="2"/>
              </a:rPr>
              <a:t></a:t>
            </a:r>
            <a:r>
              <a:rPr lang="en-US" altLang="ja-JP" b="1" dirty="0">
                <a:sym typeface="Symbol" panose="05050102010706020507" pitchFamily="18" charset="2"/>
              </a:rPr>
              <a:t> </a:t>
            </a:r>
            <a:r>
              <a:rPr lang="en-US" altLang="ja-JP" b="1" dirty="0" smtClean="0"/>
              <a:t>2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PF:        2.5 GeV e-  0.3nC </a:t>
            </a:r>
            <a:r>
              <a:rPr kumimoji="1" lang="en-US" altLang="ja-JP" b="1" dirty="0" smtClean="0">
                <a:sym typeface="Symbol" panose="05050102010706020507" pitchFamily="18" charset="2"/>
              </a:rPr>
              <a:t></a:t>
            </a:r>
            <a:r>
              <a:rPr kumimoji="1" lang="en-US" altLang="ja-JP" b="1" dirty="0" smtClean="0"/>
              <a:t>1</a:t>
            </a:r>
          </a:p>
          <a:p>
            <a:r>
              <a:rPr lang="en-US" altLang="ja-JP" b="1" dirty="0" smtClean="0"/>
              <a:t>PF-AR: 6.5 GeV e-  5nC </a:t>
            </a:r>
            <a:r>
              <a:rPr lang="en-US" altLang="ja-JP" b="1" dirty="0">
                <a:sym typeface="Symbol" panose="05050102010706020507" pitchFamily="18" charset="2"/>
              </a:rPr>
              <a:t></a:t>
            </a:r>
            <a:r>
              <a:rPr lang="en-US" altLang="ja-JP" b="1" dirty="0" smtClean="0"/>
              <a:t> 1</a:t>
            </a:r>
            <a:endParaRPr kumimoji="1" lang="en-US" altLang="ja-JP" b="1" dirty="0" smtClean="0"/>
          </a:p>
        </p:txBody>
      </p:sp>
      <p:sp>
        <p:nvSpPr>
          <p:cNvPr id="8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1146" y="992867"/>
            <a:ext cx="8570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upgrade construction toward </a:t>
            </a:r>
            <a:r>
              <a:rPr lang="en-US" altLang="ja-JP" sz="2000" dirty="0" err="1" smtClean="0"/>
              <a:t>SuperKEKB</a:t>
            </a:r>
            <a:r>
              <a:rPr lang="en-US" altLang="ja-JP" sz="2000" dirty="0" smtClean="0"/>
              <a:t> has been started from 2010.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High-current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rgbClr val="FF0000"/>
                </a:solidFill>
              </a:rPr>
              <a:t>low-emittance </a:t>
            </a:r>
            <a:r>
              <a:rPr lang="en-US" altLang="ja-JP" sz="2000" dirty="0" smtClean="0"/>
              <a:t>injection beams are </a:t>
            </a:r>
            <a:r>
              <a:rPr lang="en-US" altLang="ja-JP" sz="2000" dirty="0"/>
              <a:t>required for </a:t>
            </a:r>
            <a:r>
              <a:rPr lang="en-US" altLang="ja-JP" sz="2000" dirty="0" err="1" smtClean="0"/>
              <a:t>SuperKEKB</a:t>
            </a:r>
            <a:r>
              <a:rPr lang="en-US" altLang="ja-JP" sz="2000" dirty="0"/>
              <a:t>.</a:t>
            </a:r>
            <a:endParaRPr lang="en-US" altLang="ja-JP" sz="2000" dirty="0" smtClean="0"/>
          </a:p>
          <a:p>
            <a:r>
              <a:rPr lang="en-US" altLang="ja-JP" sz="2000" dirty="0" smtClean="0"/>
              <a:t>Upgrade of injector LINAC for </a:t>
            </a:r>
            <a:r>
              <a:rPr lang="en-US" altLang="ja-JP" sz="2000" dirty="0" err="1" smtClean="0"/>
              <a:t>SuperKEKB</a:t>
            </a:r>
            <a:r>
              <a:rPr lang="en-US" altLang="ja-JP" sz="2000" dirty="0" smtClean="0"/>
              <a:t> is in progress.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869" y="5654705"/>
            <a:ext cx="8981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LINAC is the injecto</a:t>
            </a:r>
            <a:r>
              <a:rPr lang="en-US" altLang="ja-JP" dirty="0" smtClean="0"/>
              <a:t>r for </a:t>
            </a:r>
            <a:r>
              <a:rPr kumimoji="1" lang="en-US" altLang="ja-JP" dirty="0" smtClean="0"/>
              <a:t>four storage rings (LER, HER, PF, and PF-AR).</a:t>
            </a:r>
          </a:p>
          <a:p>
            <a:r>
              <a:rPr lang="en-US" altLang="ja-JP" dirty="0" smtClean="0"/>
              <a:t>The pulse by pulse beam mode switching in 50 Hz which is repetition rate of the LINAC is necessary for top-up injections into these four rings.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4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May/5/2015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IPAC2015 Takako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aphicFrame>
        <p:nvGraphicFramePr>
          <p:cNvPr id="7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43844"/>
              </p:ext>
            </p:extLst>
          </p:nvPr>
        </p:nvGraphicFramePr>
        <p:xfrm>
          <a:off x="413698" y="1365853"/>
          <a:ext cx="82295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KEKB (design)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KEKB (operation)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SuperKEKB</a:t>
                      </a:r>
                      <a:r>
                        <a:rPr kumimoji="1" lang="en-US" altLang="ja-JP" dirty="0" smtClean="0"/>
                        <a:t>  Design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Radiative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Bhabha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21.3h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9.0h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4.5h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28min.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20min.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Beam-gas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45h</a:t>
                      </a:r>
                      <a:r>
                        <a:rPr kumimoji="1" lang="en-US" altLang="ja-JP" baseline="30000" dirty="0" smtClean="0"/>
                        <a:t>a)</a:t>
                      </a:r>
                      <a:endParaRPr kumimoji="1" lang="ja-JP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45h</a:t>
                      </a:r>
                      <a:r>
                        <a:rPr kumimoji="1" lang="en-US" altLang="ja-JP" baseline="30000" dirty="0" smtClean="0"/>
                        <a:t>a)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24.5min.</a:t>
                      </a:r>
                      <a:r>
                        <a:rPr kumimoji="1" lang="en-US" altLang="ja-JP" baseline="30000" dirty="0" smtClean="0"/>
                        <a:t>b)</a:t>
                      </a:r>
                      <a:endParaRPr kumimoji="1" lang="ja-JP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46min.</a:t>
                      </a:r>
                      <a:r>
                        <a:rPr kumimoji="1" lang="en-US" altLang="ja-JP" baseline="30000" dirty="0" smtClean="0"/>
                        <a:t> b)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Touschek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10min.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10min.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5.9h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7.4h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~2.2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~3.3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6min.</a:t>
                      </a:r>
                      <a:r>
                        <a:rPr kumimoji="1" lang="en-US" altLang="ja-JP" baseline="30000" dirty="0" smtClean="0"/>
                        <a:t> c)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6min.</a:t>
                      </a:r>
                      <a:r>
                        <a:rPr kumimoji="1" lang="en-US" altLang="ja-JP" baseline="30000" dirty="0" smtClean="0"/>
                        <a:t> c)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current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2.6A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Loss</a:t>
                      </a:r>
                      <a:r>
                        <a:rPr kumimoji="1" lang="en-US" altLang="ja-JP" baseline="0" dirty="0" smtClean="0"/>
                        <a:t> Rate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0.12mA/s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0.04mA/s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0.23mA/s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0.11mA/s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10mA/s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7.2mA/s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33688" y="4871053"/>
            <a:ext cx="518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a</a:t>
            </a:r>
            <a:r>
              <a:rPr lang="en-US" altLang="ja-JP" sz="1600" dirty="0" smtClean="0"/>
              <a:t>) Bremsstrahlung</a:t>
            </a:r>
          </a:p>
          <a:p>
            <a:r>
              <a:rPr lang="en-US" altLang="ja-JP" sz="1600" dirty="0" smtClean="0"/>
              <a:t>b) Coulomb scattering, sensitive to collimator setting</a:t>
            </a:r>
          </a:p>
          <a:p>
            <a:r>
              <a:rPr lang="en-US" altLang="ja-JP" sz="1600" dirty="0" smtClean="0"/>
              <a:t>c) w/o beam-beam effect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2544" y="543919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4nC@25Hz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53870" y="5426380"/>
            <a:ext cx="1396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2.9nC</a:t>
            </a:r>
            <a:r>
              <a:rPr lang="en-US" altLang="ja-JP" dirty="0">
                <a:solidFill>
                  <a:srgbClr val="FF0000"/>
                </a:solidFill>
              </a:rPr>
              <a:t>@25Hz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10613" y="85868"/>
            <a:ext cx="7335097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Beam Lifetime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43082" y="945726"/>
            <a:ext cx="132356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Y. Funakoshi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12231" y="4839326"/>
            <a:ext cx="1938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Revolution freq</a:t>
            </a:r>
            <a:r>
              <a:rPr lang="en-US" altLang="ja-JP" sz="1400" dirty="0" smtClean="0"/>
              <a:t>~100kHz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94709" y="5693497"/>
            <a:ext cx="263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</a:rPr>
              <a:t>injection rate </a:t>
            </a:r>
            <a:r>
              <a:rPr lang="en-US" altLang="ja-JP" sz="1600" dirty="0"/>
              <a:t>a</a:t>
            </a:r>
            <a:r>
              <a:rPr lang="en-US" altLang="ja-JP" sz="1600" dirty="0" smtClean="0"/>
              <a:t>re required.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9887" y="5715848"/>
            <a:ext cx="61926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/>
              <a:t>L</a:t>
            </a:r>
            <a:r>
              <a:rPr lang="en-US" altLang="ja-JP" b="1" dirty="0" smtClean="0"/>
              <a:t>ow </a:t>
            </a:r>
            <a:r>
              <a:rPr lang="en-US" altLang="ja-JP" b="1" dirty="0"/>
              <a:t>emittance and high </a:t>
            </a:r>
            <a:r>
              <a:rPr lang="en-US" altLang="ja-JP" b="1" dirty="0" smtClean="0"/>
              <a:t>current injection beams are necessary.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7387" y="6085180"/>
            <a:ext cx="403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/>
              <a:t>LINAC </a:t>
            </a:r>
            <a:r>
              <a:rPr lang="en-US" altLang="ja-JP" b="1" i="1" dirty="0"/>
              <a:t>is </a:t>
            </a:r>
            <a:r>
              <a:rPr lang="en-US" altLang="ja-JP" b="1" i="1" dirty="0" smtClean="0"/>
              <a:t>a key component </a:t>
            </a:r>
            <a:r>
              <a:rPr lang="en-US" altLang="ja-JP" b="1" i="1" dirty="0"/>
              <a:t>of </a:t>
            </a:r>
            <a:r>
              <a:rPr lang="en-US" altLang="ja-JP" b="1" i="1" dirty="0" err="1"/>
              <a:t>SuperKEKB</a:t>
            </a:r>
            <a:r>
              <a:rPr lang="en-US" altLang="ja-JP" b="1" i="1" dirty="0" smtClean="0"/>
              <a:t>.</a:t>
            </a:r>
            <a:endParaRPr kumimoji="1" lang="ja-JP" altLang="en-US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81187" y="5193373"/>
            <a:ext cx="32784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/>
              <a:t>F</a:t>
            </a:r>
            <a:r>
              <a:rPr lang="en-US" altLang="ja-JP" sz="1600" dirty="0" smtClean="0"/>
              <a:t>or compensation of the particle loss </a:t>
            </a:r>
            <a:endParaRPr kumimoji="1" lang="ja-JP" altLang="en-US" sz="1600" dirty="0"/>
          </a:p>
        </p:txBody>
      </p:sp>
      <p:sp>
        <p:nvSpPr>
          <p:cNvPr id="17" name="右矢印 16"/>
          <p:cNvSpPr/>
          <p:nvPr/>
        </p:nvSpPr>
        <p:spPr>
          <a:xfrm>
            <a:off x="540548" y="6144340"/>
            <a:ext cx="356839" cy="25101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9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59"/>
    </mc:Choice>
    <mc:Fallback xmlns="">
      <p:transition spd="slow" advTm="698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May/5/2015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IPAC2015 Takako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7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391225"/>
              </p:ext>
            </p:extLst>
          </p:nvPr>
        </p:nvGraphicFramePr>
        <p:xfrm>
          <a:off x="233795" y="969328"/>
          <a:ext cx="8676409" cy="323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89"/>
                <a:gridCol w="1563168"/>
                <a:gridCol w="1291772"/>
                <a:gridCol w="1785257"/>
                <a:gridCol w="1705923"/>
              </a:tblGrid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416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e-10nC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1" lang="en-US" altLang="ja-JP" sz="16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1" lang="en-US" altLang="ja-JP" sz="16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2421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of Bunch / Pulse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Norm.Emittance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(Hor./Ver.) 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(Hor./Ver.) 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</a:tbl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36976" y="64701"/>
            <a:ext cx="7886700" cy="863600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LINAC Beam Parameters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18" name="図 17" descr="Screen Shot 2013-12-25 at 6.14.4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7" y="4263970"/>
            <a:ext cx="3666020" cy="227159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480326" y="5195603"/>
            <a:ext cx="432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Beam </a:t>
            </a:r>
            <a:r>
              <a:rPr lang="en-US" altLang="ja-JP" dirty="0"/>
              <a:t>modes are switched in pulse to pulse  </a:t>
            </a:r>
            <a:r>
              <a:rPr lang="en-US" altLang="ja-JP" dirty="0" smtClean="0"/>
              <a:t>for 5-rings including Damping Ring (DR).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3757" y="475343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smtClean="0"/>
              <a:t>0.3nC </a:t>
            </a:r>
            <a:r>
              <a:rPr kumimoji="1" lang="en-US" altLang="ja-JP" sz="900" b="1" dirty="0" smtClean="0">
                <a:sym typeface="Symbol" panose="05050102010706020507" pitchFamily="18" charset="2"/>
              </a:rPr>
              <a:t></a:t>
            </a:r>
            <a:r>
              <a:rPr kumimoji="1" lang="en-US" altLang="ja-JP" sz="900" b="1" dirty="0" smtClean="0"/>
              <a:t>1</a:t>
            </a:r>
          </a:p>
          <a:p>
            <a:r>
              <a:rPr lang="en-US" altLang="ja-JP" sz="900" b="1" dirty="0" smtClean="0"/>
              <a:t>5nC </a:t>
            </a:r>
            <a:r>
              <a:rPr lang="en-US" altLang="ja-JP" sz="900" b="1" dirty="0">
                <a:sym typeface="Symbol" panose="05050102010706020507" pitchFamily="18" charset="2"/>
              </a:rPr>
              <a:t></a:t>
            </a:r>
            <a:r>
              <a:rPr lang="en-US" altLang="ja-JP" sz="900" b="1" dirty="0" smtClean="0"/>
              <a:t> 1</a:t>
            </a:r>
            <a:endParaRPr kumimoji="1" lang="en-US" altLang="ja-JP" sz="900" b="1" dirty="0" smtClean="0"/>
          </a:p>
          <a:p>
            <a:r>
              <a:rPr kumimoji="1" lang="en-US" altLang="ja-JP" sz="900" b="1" dirty="0" smtClean="0"/>
              <a:t>5nC</a:t>
            </a:r>
            <a:r>
              <a:rPr lang="en-US" altLang="ja-JP" sz="900" b="1" dirty="0">
                <a:sym typeface="Symbol" panose="05050102010706020507" pitchFamily="18" charset="2"/>
              </a:rPr>
              <a:t> </a:t>
            </a:r>
            <a:r>
              <a:rPr lang="en-US" altLang="ja-JP" sz="900" b="1" dirty="0">
                <a:latin typeface="Symbol" panose="05050102010706020507" pitchFamily="18" charset="2"/>
                <a:sym typeface="Symbol" panose="05050102010706020507" pitchFamily="18" charset="2"/>
              </a:rPr>
              <a:t></a:t>
            </a:r>
            <a:r>
              <a:rPr lang="en-US" altLang="ja-JP" sz="900" b="1" dirty="0">
                <a:sym typeface="Symbol" panose="05050102010706020507" pitchFamily="18" charset="2"/>
              </a:rPr>
              <a:t> </a:t>
            </a:r>
            <a:r>
              <a:rPr kumimoji="1" lang="en-US" altLang="ja-JP" sz="900" b="1" dirty="0" smtClean="0"/>
              <a:t>2</a:t>
            </a:r>
          </a:p>
          <a:p>
            <a:r>
              <a:rPr lang="en-US" altLang="ja-JP" sz="900" b="1" dirty="0" smtClean="0"/>
              <a:t>4nC</a:t>
            </a:r>
            <a:r>
              <a:rPr lang="en-US" altLang="ja-JP" sz="900" b="1" dirty="0">
                <a:sym typeface="Symbol" panose="05050102010706020507" pitchFamily="18" charset="2"/>
              </a:rPr>
              <a:t>  </a:t>
            </a:r>
            <a:r>
              <a:rPr lang="en-US" altLang="ja-JP" sz="900" b="1" dirty="0" smtClean="0"/>
              <a:t>2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3087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84"/>
    </mc:Choice>
    <mc:Fallback xmlns="">
      <p:transition spd="slow" advTm="964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B2GM  26-Jun-2015 </a:t>
            </a:r>
            <a:r>
              <a:rPr lang="ja-JP" altLang="en-US" smtClean="0"/>
              <a:t> </a:t>
            </a:r>
            <a:r>
              <a:rPr lang="en-US" altLang="ja-JP" smtClean="0"/>
              <a:t>T.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0938" y="2534875"/>
            <a:ext cx="752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 </a:t>
            </a:r>
            <a:r>
              <a:rPr lang="en-US" altLang="ja-JP" sz="2400" dirty="0"/>
              <a:t>charge </a:t>
            </a:r>
            <a:r>
              <a:rPr lang="en-US" altLang="ja-JP" sz="2400" dirty="0" smtClean="0"/>
              <a:t>and low </a:t>
            </a:r>
            <a:r>
              <a:rPr lang="en-US" altLang="ja-JP" sz="2400" dirty="0"/>
              <a:t>emittance </a:t>
            </a:r>
            <a:r>
              <a:rPr lang="en-US" altLang="ja-JP" sz="2400" dirty="0" smtClean="0"/>
              <a:t>are </a:t>
            </a:r>
            <a:r>
              <a:rPr lang="en-US" altLang="ja-JP" sz="2400" dirty="0"/>
              <a:t>required for </a:t>
            </a:r>
            <a:r>
              <a:rPr lang="en-US" altLang="ja-JP" sz="2400" dirty="0" err="1" smtClean="0"/>
              <a:t>SuperKEKB</a:t>
            </a:r>
            <a:endParaRPr lang="en-US" altLang="ja-JP" sz="2400" dirty="0"/>
          </a:p>
        </p:txBody>
      </p:sp>
      <p:graphicFrame>
        <p:nvGraphicFramePr>
          <p:cNvPr id="10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59439"/>
              </p:ext>
            </p:extLst>
          </p:nvPr>
        </p:nvGraphicFramePr>
        <p:xfrm>
          <a:off x="297295" y="3098180"/>
          <a:ext cx="8630805" cy="258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05"/>
                <a:gridCol w="1333500"/>
                <a:gridCol w="1333500"/>
                <a:gridCol w="1746250"/>
                <a:gridCol w="1568450"/>
              </a:tblGrid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31866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1225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(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Norm.Emittance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  <a:endParaRPr kumimoji="1" lang="ja-JP" altLang="en-US" sz="18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(V)</a:t>
                      </a: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20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(V)</a:t>
                      </a: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(%)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8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+mn-lt"/>
                <a:cs typeface="Arial" panose="020B0604020202020204" pitchFamily="34" charset="0"/>
              </a:rPr>
              <a:t>Schedule </a:t>
            </a:r>
            <a:endParaRPr kumimoji="1" lang="ja-JP" alt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8347" y="2116244"/>
            <a:ext cx="9135873" cy="3641105"/>
            <a:chOff x="58347" y="2116244"/>
            <a:chExt cx="9135873" cy="3641105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99700" y="2132297"/>
              <a:ext cx="8307048" cy="3315014"/>
              <a:chOff x="99700" y="1336644"/>
              <a:chExt cx="8307048" cy="4912786"/>
            </a:xfrm>
          </p:grpSpPr>
          <p:cxnSp>
            <p:nvCxnSpPr>
              <p:cNvPr id="9" name="直線コネクタ 8"/>
              <p:cNvCxnSpPr/>
              <p:nvPr/>
            </p:nvCxnSpPr>
            <p:spPr>
              <a:xfrm rot="5400000">
                <a:off x="6077597" y="3920279"/>
                <a:ext cx="4658301" cy="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正方形/長方形 11"/>
              <p:cNvSpPr/>
              <p:nvPr/>
            </p:nvSpPr>
            <p:spPr>
              <a:xfrm>
                <a:off x="7412150" y="1610431"/>
                <a:ext cx="464390" cy="4631405"/>
              </a:xfrm>
              <a:prstGeom prst="rect">
                <a:avLst/>
              </a:prstGeom>
              <a:solidFill>
                <a:srgbClr val="BAD9E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rot="5400000">
                <a:off x="-1714874" y="3929027"/>
                <a:ext cx="4628830" cy="1530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5400000">
                <a:off x="229073" y="3923161"/>
                <a:ext cx="4643136" cy="1530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5400000">
                <a:off x="2173234" y="3917508"/>
                <a:ext cx="4657015" cy="1530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5400000">
                <a:off x="4123688" y="3918210"/>
                <a:ext cx="4658301" cy="1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5400000">
                <a:off x="-2218740" y="3927512"/>
                <a:ext cx="4638410" cy="1530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2530845" y="3792839"/>
                <a:ext cx="4909148" cy="153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5400000">
                <a:off x="584058" y="3795865"/>
                <a:ext cx="4900523" cy="153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5400000">
                <a:off x="-1366397" y="3795220"/>
                <a:ext cx="4899238" cy="153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正方形/長方形 40"/>
              <p:cNvSpPr/>
              <p:nvPr/>
            </p:nvSpPr>
            <p:spPr>
              <a:xfrm>
                <a:off x="5477906" y="1608364"/>
                <a:ext cx="464390" cy="4631405"/>
              </a:xfrm>
              <a:prstGeom prst="rect">
                <a:avLst/>
              </a:prstGeom>
              <a:solidFill>
                <a:srgbClr val="BAD9E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3527914" y="1609385"/>
                <a:ext cx="464390" cy="4631405"/>
              </a:xfrm>
              <a:prstGeom prst="rect">
                <a:avLst/>
              </a:prstGeom>
              <a:solidFill>
                <a:srgbClr val="BAD9E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1584092" y="1601650"/>
                <a:ext cx="464390" cy="4631405"/>
              </a:xfrm>
              <a:prstGeom prst="rect">
                <a:avLst/>
              </a:prstGeom>
              <a:solidFill>
                <a:srgbClr val="BAD9E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 rot="5400000">
                <a:off x="4474240" y="3790453"/>
                <a:ext cx="4909148" cy="153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正方形/長方形 6"/>
            <p:cNvSpPr/>
            <p:nvPr/>
          </p:nvSpPr>
          <p:spPr>
            <a:xfrm>
              <a:off x="8389267" y="2123453"/>
              <a:ext cx="454545" cy="24440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ja-JP" altLang="en-US" sz="14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456664" y="2134646"/>
              <a:ext cx="1942436" cy="2444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ja-JP" sz="1400" dirty="0" smtClean="0">
                  <a:solidFill>
                    <a:prstClr val="black"/>
                  </a:solidFill>
                  <a:ea typeface="Osaka"/>
                  <a:cs typeface="Osaka"/>
                </a:rPr>
                <a:t>2018</a:t>
              </a:r>
              <a:endParaRPr lang="ja-JP" altLang="en-US" sz="14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0546" y="2132401"/>
              <a:ext cx="1942436" cy="24440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ja-JP" sz="1400" dirty="0" smtClean="0">
                  <a:solidFill>
                    <a:prstClr val="black"/>
                  </a:solidFill>
                  <a:ea typeface="Osaka"/>
                  <a:cs typeface="Osaka"/>
                </a:rPr>
                <a:t>2015</a:t>
              </a:r>
              <a:endParaRPr lang="ja-JP" altLang="en-US" sz="14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542468" y="2132596"/>
              <a:ext cx="1942436" cy="2444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ja-JP" sz="1400" dirty="0" smtClean="0">
                  <a:solidFill>
                    <a:prstClr val="black"/>
                  </a:solidFill>
                  <a:ea typeface="Osaka"/>
                  <a:cs typeface="Osaka"/>
                </a:rPr>
                <a:t>2016</a:t>
              </a:r>
              <a:endParaRPr lang="ja-JP" altLang="en-US" sz="14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494389" y="2132789"/>
              <a:ext cx="1942436" cy="24440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ja-JP" sz="1400" dirty="0" smtClean="0">
                  <a:solidFill>
                    <a:prstClr val="black"/>
                  </a:solidFill>
                  <a:ea typeface="Osaka"/>
                  <a:cs typeface="Osaka"/>
                </a:rPr>
                <a:t>2017</a:t>
              </a:r>
              <a:endParaRPr lang="ja-JP" altLang="en-US" sz="14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8347" y="2128152"/>
              <a:ext cx="8786997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7499" y="2384141"/>
              <a:ext cx="8774506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77499" y="2116244"/>
              <a:ext cx="962989" cy="266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r>
                <a:rPr lang="en-US" altLang="ja-JP" sz="1200" dirty="0" smtClean="0">
                  <a:solidFill>
                    <a:prstClr val="black"/>
                  </a:solidFill>
                  <a:ea typeface="Osaka"/>
                  <a:cs typeface="Osaka"/>
                </a:rPr>
                <a:t>Calendar</a:t>
              </a:r>
              <a:endParaRPr lang="ja-JP" altLang="en-US" sz="1200" dirty="0">
                <a:solidFill>
                  <a:prstClr val="black"/>
                </a:solidFill>
                <a:ea typeface="Osaka"/>
                <a:cs typeface="Osaka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513223" y="2321878"/>
              <a:ext cx="1323573" cy="43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Power restriction</a:t>
              </a:r>
            </a:p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  in summer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3459500" y="2324212"/>
              <a:ext cx="1421006" cy="43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Power restriction</a:t>
              </a:r>
            </a:p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  in summer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5414334" y="2326546"/>
              <a:ext cx="1309399" cy="43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Power restriction</a:t>
              </a:r>
            </a:p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  in summer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7339471" y="2331076"/>
              <a:ext cx="1405232" cy="43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Power restriction</a:t>
              </a:r>
            </a:p>
            <a:p>
              <a:r>
                <a:rPr lang="en-US" altLang="ja-JP" sz="1000" dirty="0" smtClean="0">
                  <a:solidFill>
                    <a:prstClr val="black"/>
                  </a:solidFill>
                </a:rPr>
                <a:t>  in summer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69837" y="2762531"/>
              <a:ext cx="9124383" cy="2994818"/>
              <a:chOff x="69837" y="2876831"/>
              <a:chExt cx="9124383" cy="2994818"/>
            </a:xfrm>
          </p:grpSpPr>
          <p:sp>
            <p:nvSpPr>
              <p:cNvPr id="103" name="角丸四角形 102"/>
              <p:cNvSpPr/>
              <p:nvPr/>
            </p:nvSpPr>
            <p:spPr>
              <a:xfrm>
                <a:off x="95979" y="2876831"/>
                <a:ext cx="8760165" cy="2994818"/>
              </a:xfrm>
              <a:prstGeom prst="roundRect">
                <a:avLst>
                  <a:gd name="adj" fmla="val 5260"/>
                </a:avLst>
              </a:prstGeom>
              <a:solidFill>
                <a:srgbClr val="FAFF8A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2592907" y="2933155"/>
                <a:ext cx="1155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  <a:ea typeface="Osaka"/>
                    <a:cs typeface="Osaka"/>
                  </a:rPr>
                  <a:t>P</a:t>
                </a:r>
                <a:r>
                  <a:rPr lang="en-US" altLang="ja-JP" sz="1400" dirty="0" smtClean="0">
                    <a:solidFill>
                      <a:srgbClr val="FF0000"/>
                    </a:solidFill>
                    <a:ea typeface="Osaka"/>
                    <a:cs typeface="Osaka"/>
                  </a:rPr>
                  <a:t>hase 1</a:t>
                </a:r>
                <a:endParaRPr lang="ja-JP" altLang="en-US" sz="9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5204950" y="2953164"/>
                <a:ext cx="10408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  <a:ea typeface="Osaka"/>
                    <a:cs typeface="Osaka"/>
                  </a:rPr>
                  <a:t>P</a:t>
                </a:r>
                <a:r>
                  <a:rPr lang="en-US" altLang="ja-JP" sz="1400" dirty="0" smtClean="0">
                    <a:solidFill>
                      <a:srgbClr val="FF0000"/>
                    </a:solidFill>
                    <a:ea typeface="Osaka"/>
                    <a:cs typeface="Osaka"/>
                  </a:rPr>
                  <a:t>hase 2</a:t>
                </a:r>
                <a:endParaRPr lang="ja-JP" altLang="en-US" sz="9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306346" y="3191288"/>
                <a:ext cx="2056229" cy="337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8000"/>
                    </a:solidFill>
                    <a:ea typeface="Osaka"/>
                    <a:cs typeface="Osaka"/>
                  </a:rPr>
                  <a:t>QCS, Belle II install</a:t>
                </a:r>
                <a:endParaRPr lang="ja-JP" altLang="en-US" sz="1400" dirty="0">
                  <a:solidFill>
                    <a:srgbClr val="008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6417908" y="3204420"/>
                <a:ext cx="1244286" cy="337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8000"/>
                    </a:solidFill>
                    <a:ea typeface="Osaka"/>
                    <a:cs typeface="Osaka"/>
                  </a:rPr>
                  <a:t>VXD install</a:t>
                </a:r>
                <a:endParaRPr lang="ja-JP" altLang="en-US" sz="1400" dirty="0">
                  <a:solidFill>
                    <a:srgbClr val="008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2551547" y="3233519"/>
                <a:ext cx="976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w/o QCS</a:t>
                </a:r>
              </a:p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w/o Belle II</a:t>
                </a:r>
                <a:endParaRPr lang="ja-JP" altLang="en-US" sz="12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5129386" y="3240505"/>
                <a:ext cx="1584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w/ QCS</a:t>
                </a:r>
              </a:p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w/ Belle II </a:t>
                </a:r>
                <a:r>
                  <a:rPr lang="en-US" altLang="ja-JP" sz="11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(no VXD)</a:t>
                </a:r>
                <a:endParaRPr lang="ja-JP" altLang="en-US" sz="11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7886192" y="2938673"/>
                <a:ext cx="9083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  <a:ea typeface="Osaka"/>
                    <a:cs typeface="Osaka"/>
                  </a:rPr>
                  <a:t>P</a:t>
                </a:r>
                <a:r>
                  <a:rPr lang="en-US" altLang="ja-JP" sz="1400" dirty="0" smtClean="0">
                    <a:solidFill>
                      <a:srgbClr val="FF0000"/>
                    </a:solidFill>
                    <a:ea typeface="Osaka"/>
                    <a:cs typeface="Osaka"/>
                  </a:rPr>
                  <a:t>hase 3</a:t>
                </a:r>
                <a:endParaRPr lang="ja-JP" altLang="en-US" sz="9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7767067" y="3251579"/>
                <a:ext cx="1188117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w/ full Belle II</a:t>
                </a:r>
                <a:endParaRPr lang="ja-JP" altLang="en-US" sz="12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cxnSp>
            <p:nvCxnSpPr>
              <p:cNvPr id="123" name="直線コネクタ 122"/>
              <p:cNvCxnSpPr/>
              <p:nvPr/>
            </p:nvCxnSpPr>
            <p:spPr>
              <a:xfrm>
                <a:off x="6489166" y="3484236"/>
                <a:ext cx="979271" cy="6324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3405386" y="3516933"/>
                <a:ext cx="1806429" cy="1412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2605271" y="3250931"/>
                <a:ext cx="811459" cy="141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204950" y="3249139"/>
                <a:ext cx="26433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5469284" y="3247681"/>
                <a:ext cx="479596" cy="0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7874373" y="3232106"/>
                <a:ext cx="980150" cy="141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2605271" y="2878435"/>
                <a:ext cx="0" cy="2979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3410917" y="2881703"/>
                <a:ext cx="0" cy="2979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5192870" y="2878435"/>
                <a:ext cx="0" cy="2979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6452838" y="2882563"/>
                <a:ext cx="0" cy="2979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>
                <a:off x="7878533" y="2885648"/>
                <a:ext cx="0" cy="2979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4407332" y="5393043"/>
                <a:ext cx="792099" cy="0"/>
              </a:xfrm>
              <a:prstGeom prst="line">
                <a:avLst/>
              </a:prstGeom>
              <a:ln w="38100" cap="flat" cmpd="sng" algn="ctr">
                <a:solidFill>
                  <a:srgbClr val="FF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テキスト ボックス 155"/>
              <p:cNvSpPr txBox="1"/>
              <p:nvPr/>
            </p:nvSpPr>
            <p:spPr>
              <a:xfrm>
                <a:off x="3758089" y="5113238"/>
                <a:ext cx="1713103" cy="303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 smtClean="0">
                    <a:ea typeface="Osaka"/>
                    <a:cs typeface="Osaka"/>
                  </a:rPr>
                  <a:t>DR commissioning</a:t>
                </a:r>
                <a:endParaRPr lang="ja-JP" altLang="en-US" sz="1200" dirty="0">
                  <a:ea typeface="Osaka"/>
                  <a:cs typeface="Osaka"/>
                </a:endParaRPr>
              </a:p>
            </p:txBody>
          </p:sp>
          <p:sp>
            <p:nvSpPr>
              <p:cNvPr id="161" name="テキスト ボックス 160"/>
              <p:cNvSpPr txBox="1"/>
              <p:nvPr/>
            </p:nvSpPr>
            <p:spPr>
              <a:xfrm>
                <a:off x="5408528" y="5043441"/>
                <a:ext cx="831389" cy="2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>
                    <a:ea typeface="Osaka"/>
                    <a:cs typeface="Osaka"/>
                  </a:rPr>
                  <a:t> </a:t>
                </a:r>
                <a:r>
                  <a:rPr lang="en-US" altLang="ja-JP" sz="1200" dirty="0" smtClean="0">
                    <a:ea typeface="Osaka"/>
                    <a:cs typeface="Osaka"/>
                  </a:rPr>
                  <a:t>w/ DR</a:t>
                </a:r>
                <a:endParaRPr lang="ja-JP" altLang="en-US" sz="1200" dirty="0">
                  <a:ea typeface="Osaka"/>
                  <a:cs typeface="Osaka"/>
                </a:endParaRPr>
              </a:p>
            </p:txBody>
          </p:sp>
          <p:sp>
            <p:nvSpPr>
              <p:cNvPr id="165" name="テキスト ボックス 164"/>
              <p:cNvSpPr txBox="1"/>
              <p:nvPr/>
            </p:nvSpPr>
            <p:spPr>
              <a:xfrm>
                <a:off x="2253785" y="3687122"/>
                <a:ext cx="15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Vacuum Scrubbing</a:t>
                </a:r>
                <a:endParaRPr lang="en-US" altLang="ja-JP" sz="1200" dirty="0">
                  <a:solidFill>
                    <a:srgbClr val="000000"/>
                  </a:solidFill>
                  <a:ea typeface="Osaka"/>
                  <a:cs typeface="Osaka"/>
                </a:endParaRPr>
              </a:p>
              <a:p>
                <a:pPr algn="ctr"/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Basic machine tuning</a:t>
                </a:r>
              </a:p>
            </p:txBody>
          </p:sp>
          <p:sp>
            <p:nvSpPr>
              <p:cNvPr id="167" name="テキスト ボックス 166"/>
              <p:cNvSpPr txBox="1"/>
              <p:nvPr/>
            </p:nvSpPr>
            <p:spPr>
              <a:xfrm>
                <a:off x="2573459" y="4131821"/>
                <a:ext cx="11440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Current</a:t>
                </a:r>
                <a:r>
                  <a:rPr lang="en-US" altLang="ja-JP" sz="1200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=1A</a:t>
                </a:r>
                <a:endParaRPr lang="ja-JP" altLang="en-US" sz="1200" dirty="0">
                  <a:solidFill>
                    <a:srgbClr val="0000FF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68" name="テキスト ボックス 167"/>
              <p:cNvSpPr txBox="1"/>
              <p:nvPr/>
            </p:nvSpPr>
            <p:spPr>
              <a:xfrm>
                <a:off x="7839870" y="4131280"/>
                <a:ext cx="11440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Full Current</a:t>
                </a:r>
                <a:endParaRPr lang="ja-JP" altLang="en-US" sz="1200" dirty="0">
                  <a:solidFill>
                    <a:srgbClr val="0000FF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73" name="テキスト ボックス 172"/>
              <p:cNvSpPr txBox="1"/>
              <p:nvPr/>
            </p:nvSpPr>
            <p:spPr>
              <a:xfrm>
                <a:off x="5150041" y="3718005"/>
                <a:ext cx="19044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>
                    <a:solidFill>
                      <a:srgbClr val="FF0000"/>
                    </a:solidFill>
                  </a:rPr>
                  <a:t>L= 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ja-JP" sz="1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34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cm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-2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-1</a:t>
                </a:r>
                <a:r>
                  <a:rPr lang="ja-JP" alt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200" dirty="0" smtClean="0">
                    <a:solidFill>
                      <a:srgbClr val="FF0000"/>
                    </a:solidFill>
                    <a:ea typeface="Osaka"/>
                    <a:cs typeface="Osaka"/>
                  </a:rPr>
                  <a:t> </a:t>
                </a:r>
              </a:p>
              <a:p>
                <a:r>
                  <a:rPr lang="en-US" altLang="ja-JP" sz="1200" dirty="0" smtClean="0">
                    <a:solidFill>
                      <a:srgbClr val="000000"/>
                    </a:solidFill>
                    <a:ea typeface="Osaka"/>
                    <a:cs typeface="Osaka"/>
                  </a:rPr>
                  <a:t>(KEKB design)</a:t>
                </a:r>
                <a:endParaRPr lang="en-US" altLang="ja-JP" sz="1200" dirty="0">
                  <a:solidFill>
                    <a:srgbClr val="000000"/>
                  </a:solidFill>
                  <a:ea typeface="Osaka"/>
                  <a:cs typeface="Osaka"/>
                </a:endParaRPr>
              </a:p>
            </p:txBody>
          </p:sp>
          <p:sp>
            <p:nvSpPr>
              <p:cNvPr id="175" name="正方形/長方形 174"/>
              <p:cNvSpPr/>
              <p:nvPr/>
            </p:nvSpPr>
            <p:spPr>
              <a:xfrm>
                <a:off x="7695327" y="3732634"/>
                <a:ext cx="12362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L= 8</a:t>
                </a:r>
                <a:r>
                  <a:rPr lang="en-US" altLang="ja-JP" sz="1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35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cm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-2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sz="1200" baseline="31999" dirty="0" smtClean="0">
                    <a:solidFill>
                      <a:srgbClr val="FF0000"/>
                    </a:solidFill>
                  </a:rPr>
                  <a:t>-1</a:t>
                </a:r>
                <a:r>
                  <a:rPr lang="ja-JP" altLang="en-US" sz="1200" dirty="0" smtClean="0">
                    <a:solidFill>
                      <a:srgbClr val="FF0000"/>
                    </a:solidFill>
                  </a:rPr>
                  <a:t> </a:t>
                </a:r>
                <a:endParaRPr lang="ja-JP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6" name="直線コネクタ 125"/>
              <p:cNvCxnSpPr/>
              <p:nvPr/>
            </p:nvCxnSpPr>
            <p:spPr>
              <a:xfrm>
                <a:off x="5957981" y="3251944"/>
                <a:ext cx="494656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テキスト ボックス 126"/>
              <p:cNvSpPr txBox="1"/>
              <p:nvPr/>
            </p:nvSpPr>
            <p:spPr>
              <a:xfrm>
                <a:off x="69837" y="2942077"/>
                <a:ext cx="2172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FF0000"/>
                    </a:solidFill>
                  </a:rPr>
                  <a:t> Current plan on going </a:t>
                </a:r>
              </a:p>
            </p:txBody>
          </p:sp>
          <p:cxnSp>
            <p:nvCxnSpPr>
              <p:cNvPr id="130" name="直線コネクタ 129"/>
              <p:cNvCxnSpPr/>
              <p:nvPr/>
            </p:nvCxnSpPr>
            <p:spPr>
              <a:xfrm>
                <a:off x="5201886" y="5302871"/>
                <a:ext cx="264335" cy="0"/>
              </a:xfrm>
              <a:prstGeom prst="line">
                <a:avLst/>
              </a:prstGeom>
              <a:ln w="38100" cap="flat" cmpd="sng" algn="ctr">
                <a:solidFill>
                  <a:srgbClr val="CC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466220" y="5301413"/>
                <a:ext cx="479596" cy="0"/>
              </a:xfrm>
              <a:prstGeom prst="line">
                <a:avLst/>
              </a:prstGeom>
              <a:ln w="12700" cap="flat" cmpd="sng" algn="ctr">
                <a:solidFill>
                  <a:srgbClr val="CC00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5954917" y="5302199"/>
                <a:ext cx="494656" cy="0"/>
              </a:xfrm>
              <a:prstGeom prst="line">
                <a:avLst/>
              </a:prstGeom>
              <a:ln w="38100" cap="flat" cmpd="sng" algn="ctr">
                <a:solidFill>
                  <a:srgbClr val="CC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7870520" y="5301413"/>
                <a:ext cx="980150" cy="1412"/>
              </a:xfrm>
              <a:prstGeom prst="line">
                <a:avLst/>
              </a:prstGeom>
              <a:ln w="38100" cap="flat" cmpd="sng" algn="ctr">
                <a:solidFill>
                  <a:srgbClr val="CC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テキスト ボックス 133"/>
              <p:cNvSpPr txBox="1"/>
              <p:nvPr/>
            </p:nvSpPr>
            <p:spPr>
              <a:xfrm>
                <a:off x="8029258" y="5034012"/>
                <a:ext cx="8313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>
                    <a:ea typeface="Osaka"/>
                    <a:cs typeface="Osaka"/>
                  </a:rPr>
                  <a:t> </a:t>
                </a:r>
                <a:r>
                  <a:rPr lang="en-US" altLang="ja-JP" sz="1200" dirty="0" smtClean="0">
                    <a:ea typeface="Osaka"/>
                    <a:cs typeface="Osaka"/>
                  </a:rPr>
                  <a:t>w/ DR</a:t>
                </a:r>
                <a:endParaRPr lang="ja-JP" altLang="en-US" sz="1200" dirty="0">
                  <a:ea typeface="Osaka"/>
                  <a:cs typeface="Osaka"/>
                </a:endParaRPr>
              </a:p>
            </p:txBody>
          </p:sp>
          <p:sp>
            <p:nvSpPr>
              <p:cNvPr id="135" name="テキスト ボックス 134"/>
              <p:cNvSpPr txBox="1"/>
              <p:nvPr/>
            </p:nvSpPr>
            <p:spPr>
              <a:xfrm>
                <a:off x="2590427" y="5058319"/>
                <a:ext cx="831389" cy="2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dirty="0">
                    <a:ea typeface="Osaka"/>
                    <a:cs typeface="Osaka"/>
                  </a:rPr>
                  <a:t> </a:t>
                </a:r>
                <a:r>
                  <a:rPr lang="en-US" altLang="ja-JP" sz="1200" dirty="0" smtClean="0">
                    <a:ea typeface="Osaka"/>
                    <a:cs typeface="Osaka"/>
                  </a:rPr>
                  <a:t>w/o DR</a:t>
                </a:r>
                <a:endParaRPr lang="ja-JP" altLang="en-US" sz="1200" dirty="0">
                  <a:ea typeface="Osaka"/>
                  <a:cs typeface="Osaka"/>
                </a:endParaRPr>
              </a:p>
            </p:txBody>
          </p:sp>
          <p:sp>
            <p:nvSpPr>
              <p:cNvPr id="136" name="テキスト ボックス 135"/>
              <p:cNvSpPr txBox="1"/>
              <p:nvPr/>
            </p:nvSpPr>
            <p:spPr>
              <a:xfrm>
                <a:off x="5263860" y="4614576"/>
                <a:ext cx="14044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low emittance</a:t>
                </a:r>
              </a:p>
            </p:txBody>
          </p:sp>
          <p:sp>
            <p:nvSpPr>
              <p:cNvPr id="142" name="テキスト ボックス 141"/>
              <p:cNvSpPr txBox="1"/>
              <p:nvPr/>
            </p:nvSpPr>
            <p:spPr>
              <a:xfrm>
                <a:off x="7789769" y="4609346"/>
                <a:ext cx="14044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low emittance</a:t>
                </a:r>
              </a:p>
            </p:txBody>
          </p:sp>
          <p:sp>
            <p:nvSpPr>
              <p:cNvPr id="143" name="テキスト ボックス 142"/>
              <p:cNvSpPr txBox="1"/>
              <p:nvPr/>
            </p:nvSpPr>
            <p:spPr>
              <a:xfrm>
                <a:off x="7848508" y="4814853"/>
                <a:ext cx="106587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4~5 </a:t>
                </a:r>
                <a:r>
                  <a:rPr lang="en-US" altLang="ja-JP" sz="1200" i="1" dirty="0" err="1" smtClean="0">
                    <a:solidFill>
                      <a:srgbClr val="0000FF"/>
                    </a:solidFill>
                    <a:ea typeface="Osaka"/>
                    <a:cs typeface="Osaka"/>
                  </a:rPr>
                  <a:t>nC</a:t>
                </a:r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/bunch</a:t>
                </a:r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>
              <a:xfrm>
                <a:off x="5356632" y="4800098"/>
                <a:ext cx="106587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2 </a:t>
                </a:r>
                <a:r>
                  <a:rPr lang="en-US" altLang="ja-JP" sz="1200" i="1" dirty="0" err="1" smtClean="0">
                    <a:solidFill>
                      <a:srgbClr val="0000FF"/>
                    </a:solidFill>
                    <a:ea typeface="Osaka"/>
                    <a:cs typeface="Osaka"/>
                  </a:rPr>
                  <a:t>nC</a:t>
                </a:r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/bunch</a:t>
                </a: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2569922" y="4805641"/>
                <a:ext cx="106587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>
                    <a:solidFill>
                      <a:srgbClr val="0000FF"/>
                    </a:solidFill>
                    <a:ea typeface="Osaka"/>
                    <a:cs typeface="Osaka"/>
                  </a:rPr>
                  <a:t>1</a:t>
                </a:r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 </a:t>
                </a:r>
                <a:r>
                  <a:rPr lang="en-US" altLang="ja-JP" sz="1200" i="1" dirty="0" err="1" smtClean="0">
                    <a:solidFill>
                      <a:srgbClr val="0000FF"/>
                    </a:solidFill>
                    <a:ea typeface="Osaka"/>
                    <a:cs typeface="Osaka"/>
                  </a:rPr>
                  <a:t>nC</a:t>
                </a:r>
                <a:r>
                  <a:rPr lang="en-US" altLang="ja-JP" sz="1200" i="1" dirty="0" smtClean="0">
                    <a:solidFill>
                      <a:srgbClr val="0000FF"/>
                    </a:solidFill>
                    <a:ea typeface="Osaka"/>
                    <a:cs typeface="Osaka"/>
                  </a:rPr>
                  <a:t>/bunch</a:t>
                </a: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2417696" y="4609345"/>
                <a:ext cx="6446127" cy="1157703"/>
              </a:xfrm>
              <a:prstGeom prst="roundRect">
                <a:avLst/>
              </a:prstGeom>
              <a:noFill/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>
              <a:xfrm>
                <a:off x="3387913" y="4298011"/>
                <a:ext cx="24311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i="1" dirty="0" smtClean="0">
                    <a:solidFill>
                      <a:srgbClr val="00B0F0"/>
                    </a:solidFill>
                    <a:latin typeface="Arial" panose="020B0604020202020204" pitchFamily="34" charset="0"/>
                    <a:ea typeface="Osaka"/>
                    <a:cs typeface="Arial" panose="020B0604020202020204" pitchFamily="34" charset="0"/>
                  </a:rPr>
                  <a:t>Injection Beam</a:t>
                </a: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552684" y="5499006"/>
                <a:ext cx="10382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/>
                  <a:t>n</a:t>
                </a:r>
                <a:r>
                  <a:rPr kumimoji="1" lang="en-US" altLang="ja-JP" sz="1200" dirty="0" smtClean="0"/>
                  <a:t>o Top-up inj.</a:t>
                </a:r>
                <a:endParaRPr kumimoji="1" lang="ja-JP" altLang="en-US" sz="1200" dirty="0"/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5183623" y="5499005"/>
                <a:ext cx="12289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Top-up injection</a:t>
                </a:r>
                <a:endParaRPr kumimoji="1" lang="ja-JP" altLang="en-US" sz="1200" dirty="0"/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7741459" y="5485092"/>
                <a:ext cx="1193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Top-up injection</a:t>
                </a:r>
                <a:endParaRPr kumimoji="1" lang="ja-JP" altLang="en-US" sz="1200" dirty="0"/>
              </a:p>
            </p:txBody>
          </p:sp>
        </p:grpSp>
      </p:grpSp>
      <p:sp>
        <p:nvSpPr>
          <p:cNvPr id="13" name="テキスト ボックス 12"/>
          <p:cNvSpPr txBox="1"/>
          <p:nvPr/>
        </p:nvSpPr>
        <p:spPr>
          <a:xfrm>
            <a:off x="445770" y="1257300"/>
            <a:ext cx="764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SuperKEKB</a:t>
            </a:r>
            <a:r>
              <a:rPr lang="en-US" altLang="ja-JP" dirty="0" smtClean="0"/>
              <a:t> commissioning </a:t>
            </a:r>
            <a:r>
              <a:rPr lang="en-US" altLang="ja-JP" dirty="0"/>
              <a:t>is divided into three </a:t>
            </a:r>
            <a:r>
              <a:rPr lang="en-US" altLang="ja-JP" dirty="0" smtClean="0"/>
              <a:t>stages. (phase1, phase2, phase3)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573683" y="3469116"/>
            <a:ext cx="1015589" cy="26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ea typeface="Osaka"/>
                <a:cs typeface="Osaka"/>
              </a:rPr>
              <a:t>Add more RF</a:t>
            </a:r>
            <a:endParaRPr lang="ja-JP" altLang="en-US" sz="11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8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00"/>
    </mc:Choice>
    <mc:Fallback xmlns="">
      <p:transition spd="slow" advTm="112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147" name="グループ化 146"/>
          <p:cNvGrpSpPr/>
          <p:nvPr/>
        </p:nvGrpSpPr>
        <p:grpSpPr>
          <a:xfrm>
            <a:off x="69837" y="2254199"/>
            <a:ext cx="9082726" cy="2650291"/>
            <a:chOff x="69837" y="2254199"/>
            <a:chExt cx="9082726" cy="2650291"/>
          </a:xfrm>
        </p:grpSpPr>
        <p:sp>
          <p:nvSpPr>
            <p:cNvPr id="7" name="Line 178"/>
            <p:cNvSpPr>
              <a:spLocks noChangeShapeType="1"/>
            </p:cNvSpPr>
            <p:nvPr/>
          </p:nvSpPr>
          <p:spPr bwMode="auto">
            <a:xfrm flipV="1">
              <a:off x="7831014" y="4217031"/>
              <a:ext cx="1269996" cy="2506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Rectangle 111"/>
            <p:cNvSpPr>
              <a:spLocks noChangeArrowheads="1"/>
            </p:cNvSpPr>
            <p:nvPr/>
          </p:nvSpPr>
          <p:spPr bwMode="auto">
            <a:xfrm>
              <a:off x="2044809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pic>
          <p:nvPicPr>
            <p:cNvPr id="10" name="図 243" descr="SKB-DR-layou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972" y="2254199"/>
              <a:ext cx="1068387" cy="183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1"/>
            <p:cNvSpPr>
              <a:spLocks noChangeArrowheads="1"/>
            </p:cNvSpPr>
            <p:nvPr/>
          </p:nvSpPr>
          <p:spPr bwMode="auto">
            <a:xfrm>
              <a:off x="6215172" y="4197299"/>
              <a:ext cx="39687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2" name="Rectangle 115"/>
            <p:cNvSpPr>
              <a:spLocks noChangeArrowheads="1"/>
            </p:cNvSpPr>
            <p:nvPr/>
          </p:nvSpPr>
          <p:spPr bwMode="auto">
            <a:xfrm>
              <a:off x="2965559" y="4200474"/>
              <a:ext cx="74613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789097" y="4251274"/>
              <a:ext cx="7920037" cy="1588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4" name="Rectangle 108"/>
            <p:cNvSpPr>
              <a:spLocks noChangeArrowheads="1"/>
            </p:cNvSpPr>
            <p:nvPr/>
          </p:nvSpPr>
          <p:spPr bwMode="auto">
            <a:xfrm>
              <a:off x="1668572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5" name="Line 87"/>
            <p:cNvSpPr>
              <a:spLocks noChangeShapeType="1"/>
            </p:cNvSpPr>
            <p:nvPr/>
          </p:nvSpPr>
          <p:spPr bwMode="auto">
            <a:xfrm>
              <a:off x="789097" y="3087864"/>
              <a:ext cx="1677987" cy="1587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6" name="Line 90"/>
            <p:cNvSpPr>
              <a:spLocks noChangeShapeType="1"/>
            </p:cNvSpPr>
            <p:nvPr/>
          </p:nvSpPr>
          <p:spPr bwMode="auto">
            <a:xfrm>
              <a:off x="103297" y="3474987"/>
              <a:ext cx="1587" cy="6191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>
              <a:off x="789097" y="2935464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8652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9" name="Rectangle 94"/>
            <p:cNvSpPr>
              <a:spLocks noChangeArrowheads="1"/>
            </p:cNvSpPr>
            <p:nvPr/>
          </p:nvSpPr>
          <p:spPr bwMode="auto">
            <a:xfrm>
              <a:off x="9795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1093897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1209784" y="3033889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1324084" y="3035476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1438384" y="303388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1552684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1666984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6" name="AutoShape 101"/>
            <p:cNvSpPr>
              <a:spLocks noChangeArrowheads="1"/>
            </p:cNvSpPr>
            <p:nvPr/>
          </p:nvSpPr>
          <p:spPr bwMode="auto">
            <a:xfrm>
              <a:off x="790684" y="4098874"/>
              <a:ext cx="1041401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866884" y="4197299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9811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10954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12097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1325672" y="4198887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1439972" y="4197299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1554272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1984485" y="4100462"/>
              <a:ext cx="116681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5" name="Rectangle 111"/>
            <p:cNvSpPr>
              <a:spLocks noChangeArrowheads="1"/>
            </p:cNvSpPr>
            <p:nvPr/>
          </p:nvSpPr>
          <p:spPr bwMode="auto">
            <a:xfrm>
              <a:off x="21606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6" name="Rectangle 112"/>
            <p:cNvSpPr>
              <a:spLocks noChangeArrowheads="1"/>
            </p:cNvSpPr>
            <p:nvPr/>
          </p:nvSpPr>
          <p:spPr bwMode="auto">
            <a:xfrm>
              <a:off x="22749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7" name="Rectangle 113"/>
            <p:cNvSpPr>
              <a:spLocks noChangeArrowheads="1"/>
            </p:cNvSpPr>
            <p:nvPr/>
          </p:nvSpPr>
          <p:spPr bwMode="auto">
            <a:xfrm>
              <a:off x="23892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8" name="Rectangle 114"/>
            <p:cNvSpPr>
              <a:spLocks noChangeArrowheads="1"/>
            </p:cNvSpPr>
            <p:nvPr/>
          </p:nvSpPr>
          <p:spPr bwMode="auto">
            <a:xfrm>
              <a:off x="25051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39" name="Rectangle 115"/>
            <p:cNvSpPr>
              <a:spLocks noChangeArrowheads="1"/>
            </p:cNvSpPr>
            <p:nvPr/>
          </p:nvSpPr>
          <p:spPr bwMode="auto">
            <a:xfrm>
              <a:off x="2619484" y="4200474"/>
              <a:ext cx="74613" cy="1079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0" name="Rectangle 116"/>
            <p:cNvSpPr>
              <a:spLocks noChangeArrowheads="1"/>
            </p:cNvSpPr>
            <p:nvPr/>
          </p:nvSpPr>
          <p:spPr bwMode="auto">
            <a:xfrm>
              <a:off x="2733784" y="4198887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1" name="Rectangle 117"/>
            <p:cNvSpPr>
              <a:spLocks noChangeArrowheads="1"/>
            </p:cNvSpPr>
            <p:nvPr/>
          </p:nvSpPr>
          <p:spPr bwMode="auto">
            <a:xfrm>
              <a:off x="2848084" y="4200474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2" name="AutoShape 119"/>
            <p:cNvSpPr>
              <a:spLocks noChangeArrowheads="1"/>
            </p:cNvSpPr>
            <p:nvPr/>
          </p:nvSpPr>
          <p:spPr bwMode="auto">
            <a:xfrm>
              <a:off x="3303697" y="4100462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3" name="Rectangle 120"/>
            <p:cNvSpPr>
              <a:spLocks noChangeArrowheads="1"/>
            </p:cNvSpPr>
            <p:nvPr/>
          </p:nvSpPr>
          <p:spPr bwMode="auto">
            <a:xfrm>
              <a:off x="3379897" y="4198887"/>
              <a:ext cx="76200" cy="107950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4" name="Rectangle 121"/>
            <p:cNvSpPr>
              <a:spLocks noChangeArrowheads="1"/>
            </p:cNvSpPr>
            <p:nvPr/>
          </p:nvSpPr>
          <p:spPr bwMode="auto">
            <a:xfrm>
              <a:off x="34941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5" name="Rectangle 122"/>
            <p:cNvSpPr>
              <a:spLocks noChangeArrowheads="1"/>
            </p:cNvSpPr>
            <p:nvPr/>
          </p:nvSpPr>
          <p:spPr bwMode="auto">
            <a:xfrm>
              <a:off x="36084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6" name="Rectangle 123"/>
            <p:cNvSpPr>
              <a:spLocks noChangeArrowheads="1"/>
            </p:cNvSpPr>
            <p:nvPr/>
          </p:nvSpPr>
          <p:spPr bwMode="auto">
            <a:xfrm>
              <a:off x="37243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7" name="Rectangle 124"/>
            <p:cNvSpPr>
              <a:spLocks noChangeArrowheads="1"/>
            </p:cNvSpPr>
            <p:nvPr/>
          </p:nvSpPr>
          <p:spPr bwMode="auto">
            <a:xfrm>
              <a:off x="3838684" y="4200474"/>
              <a:ext cx="74613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8" name="Rectangle 125"/>
            <p:cNvSpPr>
              <a:spLocks noChangeArrowheads="1"/>
            </p:cNvSpPr>
            <p:nvPr/>
          </p:nvSpPr>
          <p:spPr bwMode="auto">
            <a:xfrm>
              <a:off x="39529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49" name="Rectangle 126"/>
            <p:cNvSpPr>
              <a:spLocks noChangeArrowheads="1"/>
            </p:cNvSpPr>
            <p:nvPr/>
          </p:nvSpPr>
          <p:spPr bwMode="auto">
            <a:xfrm>
              <a:off x="40672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0" name="Rectangle 127"/>
            <p:cNvSpPr>
              <a:spLocks noChangeArrowheads="1"/>
            </p:cNvSpPr>
            <p:nvPr/>
          </p:nvSpPr>
          <p:spPr bwMode="auto">
            <a:xfrm>
              <a:off x="41815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1" name="AutoShape 128"/>
            <p:cNvSpPr>
              <a:spLocks noChangeArrowheads="1"/>
            </p:cNvSpPr>
            <p:nvPr/>
          </p:nvSpPr>
          <p:spPr bwMode="auto">
            <a:xfrm>
              <a:off x="4522897" y="4100462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2" name="Rectangle 130"/>
            <p:cNvSpPr>
              <a:spLocks noChangeArrowheads="1"/>
            </p:cNvSpPr>
            <p:nvPr/>
          </p:nvSpPr>
          <p:spPr bwMode="auto">
            <a:xfrm>
              <a:off x="47133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3" name="Rectangle 131"/>
            <p:cNvSpPr>
              <a:spLocks noChangeArrowheads="1"/>
            </p:cNvSpPr>
            <p:nvPr/>
          </p:nvSpPr>
          <p:spPr bwMode="auto">
            <a:xfrm>
              <a:off x="48276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49435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5057884" y="4200474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51721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7" name="Rectangle 135"/>
            <p:cNvSpPr>
              <a:spLocks noChangeArrowheads="1"/>
            </p:cNvSpPr>
            <p:nvPr/>
          </p:nvSpPr>
          <p:spPr bwMode="auto">
            <a:xfrm>
              <a:off x="52864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8" name="Rectangle 136"/>
            <p:cNvSpPr>
              <a:spLocks noChangeArrowheads="1"/>
            </p:cNvSpPr>
            <p:nvPr/>
          </p:nvSpPr>
          <p:spPr bwMode="auto">
            <a:xfrm>
              <a:off x="54007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59" name="AutoShape 137"/>
            <p:cNvSpPr>
              <a:spLocks noChangeArrowheads="1"/>
            </p:cNvSpPr>
            <p:nvPr/>
          </p:nvSpPr>
          <p:spPr bwMode="auto">
            <a:xfrm>
              <a:off x="5742097" y="4098874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0" name="Rectangle 138"/>
            <p:cNvSpPr>
              <a:spLocks noChangeArrowheads="1"/>
            </p:cNvSpPr>
            <p:nvPr/>
          </p:nvSpPr>
          <p:spPr bwMode="auto">
            <a:xfrm>
              <a:off x="58182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1" name="Rectangle 139"/>
            <p:cNvSpPr>
              <a:spLocks noChangeArrowheads="1"/>
            </p:cNvSpPr>
            <p:nvPr/>
          </p:nvSpPr>
          <p:spPr bwMode="auto">
            <a:xfrm>
              <a:off x="59325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2" name="Rectangle 140"/>
            <p:cNvSpPr>
              <a:spLocks noChangeArrowheads="1"/>
            </p:cNvSpPr>
            <p:nvPr/>
          </p:nvSpPr>
          <p:spPr bwMode="auto">
            <a:xfrm>
              <a:off x="6046897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3" name="Rectangle 141"/>
            <p:cNvSpPr>
              <a:spLocks noChangeArrowheads="1"/>
            </p:cNvSpPr>
            <p:nvPr/>
          </p:nvSpPr>
          <p:spPr bwMode="auto">
            <a:xfrm>
              <a:off x="6150084" y="4197299"/>
              <a:ext cx="39688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4" name="Rectangle 142"/>
            <p:cNvSpPr>
              <a:spLocks noChangeArrowheads="1"/>
            </p:cNvSpPr>
            <p:nvPr/>
          </p:nvSpPr>
          <p:spPr bwMode="auto">
            <a:xfrm>
              <a:off x="62770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5" name="Rectangle 143"/>
            <p:cNvSpPr>
              <a:spLocks noChangeArrowheads="1"/>
            </p:cNvSpPr>
            <p:nvPr/>
          </p:nvSpPr>
          <p:spPr bwMode="auto">
            <a:xfrm>
              <a:off x="6391384" y="4197299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6" name="Rectangle 144"/>
            <p:cNvSpPr>
              <a:spLocks noChangeArrowheads="1"/>
            </p:cNvSpPr>
            <p:nvPr/>
          </p:nvSpPr>
          <p:spPr bwMode="auto">
            <a:xfrm>
              <a:off x="65056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7" name="Rectangle 145"/>
            <p:cNvSpPr>
              <a:spLocks noChangeArrowheads="1"/>
            </p:cNvSpPr>
            <p:nvPr/>
          </p:nvSpPr>
          <p:spPr bwMode="auto">
            <a:xfrm>
              <a:off x="66199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8" name="AutoShape 146"/>
            <p:cNvSpPr>
              <a:spLocks noChangeArrowheads="1"/>
            </p:cNvSpPr>
            <p:nvPr/>
          </p:nvSpPr>
          <p:spPr bwMode="auto">
            <a:xfrm>
              <a:off x="6961297" y="4100462"/>
              <a:ext cx="957262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70374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0" name="Rectangle 148"/>
            <p:cNvSpPr>
              <a:spLocks noChangeArrowheads="1"/>
            </p:cNvSpPr>
            <p:nvPr/>
          </p:nvSpPr>
          <p:spPr bwMode="auto">
            <a:xfrm>
              <a:off x="71517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1" name="Rectangle 149"/>
            <p:cNvSpPr>
              <a:spLocks noChangeArrowheads="1"/>
            </p:cNvSpPr>
            <p:nvPr/>
          </p:nvSpPr>
          <p:spPr bwMode="auto">
            <a:xfrm>
              <a:off x="7266097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2" name="Rectangle 150"/>
            <p:cNvSpPr>
              <a:spLocks noChangeArrowheads="1"/>
            </p:cNvSpPr>
            <p:nvPr/>
          </p:nvSpPr>
          <p:spPr bwMode="auto">
            <a:xfrm>
              <a:off x="7381984" y="4198887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3" name="Rectangle 151"/>
            <p:cNvSpPr>
              <a:spLocks noChangeArrowheads="1"/>
            </p:cNvSpPr>
            <p:nvPr/>
          </p:nvSpPr>
          <p:spPr bwMode="auto">
            <a:xfrm>
              <a:off x="7496284" y="4200474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4" name="Rectangle 152"/>
            <p:cNvSpPr>
              <a:spLocks noChangeArrowheads="1"/>
            </p:cNvSpPr>
            <p:nvPr/>
          </p:nvSpPr>
          <p:spPr bwMode="auto">
            <a:xfrm>
              <a:off x="7610584" y="4198887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5" name="Rectangle 153"/>
            <p:cNvSpPr>
              <a:spLocks noChangeArrowheads="1"/>
            </p:cNvSpPr>
            <p:nvPr/>
          </p:nvSpPr>
          <p:spPr bwMode="auto">
            <a:xfrm>
              <a:off x="7724884" y="4200474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6" name="Rectangle 154"/>
            <p:cNvSpPr>
              <a:spLocks noChangeArrowheads="1"/>
            </p:cNvSpPr>
            <p:nvPr/>
          </p:nvSpPr>
          <p:spPr bwMode="auto">
            <a:xfrm>
              <a:off x="7839184" y="4200474"/>
              <a:ext cx="76200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7" name="AutoShape 155"/>
            <p:cNvSpPr>
              <a:spLocks noChangeArrowheads="1"/>
            </p:cNvSpPr>
            <p:nvPr/>
          </p:nvSpPr>
          <p:spPr bwMode="auto">
            <a:xfrm>
              <a:off x="2046397" y="2937051"/>
              <a:ext cx="573087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8" name="Rectangle 156"/>
            <p:cNvSpPr>
              <a:spLocks noChangeArrowheads="1"/>
            </p:cNvSpPr>
            <p:nvPr/>
          </p:nvSpPr>
          <p:spPr bwMode="auto">
            <a:xfrm>
              <a:off x="2122597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79" name="Rectangle 157"/>
            <p:cNvSpPr>
              <a:spLocks noChangeArrowheads="1"/>
            </p:cNvSpPr>
            <p:nvPr/>
          </p:nvSpPr>
          <p:spPr bwMode="auto">
            <a:xfrm>
              <a:off x="2236897" y="3035476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0" name="Rectangle 158"/>
            <p:cNvSpPr>
              <a:spLocks noChangeArrowheads="1"/>
            </p:cNvSpPr>
            <p:nvPr/>
          </p:nvSpPr>
          <p:spPr bwMode="auto">
            <a:xfrm>
              <a:off x="2352784" y="3035476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1" name="Line 169"/>
            <p:cNvSpPr>
              <a:spLocks noChangeShapeType="1"/>
            </p:cNvSpPr>
            <p:nvPr/>
          </p:nvSpPr>
          <p:spPr bwMode="auto">
            <a:xfrm flipV="1">
              <a:off x="4399072" y="4082999"/>
              <a:ext cx="192087" cy="173038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2" name="Line 176"/>
            <p:cNvSpPr>
              <a:spLocks noChangeShapeType="1"/>
            </p:cNvSpPr>
            <p:nvPr/>
          </p:nvSpPr>
          <p:spPr bwMode="auto">
            <a:xfrm>
              <a:off x="601772" y="3087864"/>
              <a:ext cx="1889125" cy="1587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AutoShape 88"/>
            <p:cNvSpPr>
              <a:spLocks/>
            </p:cNvSpPr>
            <p:nvPr/>
          </p:nvSpPr>
          <p:spPr bwMode="auto">
            <a:xfrm flipH="1">
              <a:off x="103297" y="3074936"/>
              <a:ext cx="1298575" cy="1176337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4" name="AutoShape 89"/>
            <p:cNvSpPr>
              <a:spLocks noChangeArrowheads="1"/>
            </p:cNvSpPr>
            <p:nvPr/>
          </p:nvSpPr>
          <p:spPr bwMode="auto">
            <a:xfrm rot="16200000" flipH="1">
              <a:off x="238235" y="2943174"/>
              <a:ext cx="1176337" cy="1439862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5" name="AutoShape 177"/>
            <p:cNvSpPr>
              <a:spLocks/>
            </p:cNvSpPr>
            <p:nvPr/>
          </p:nvSpPr>
          <p:spPr bwMode="auto">
            <a:xfrm>
              <a:off x="114409" y="3143674"/>
              <a:ext cx="1042988" cy="1022000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57023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86" name="Line 179"/>
            <p:cNvSpPr>
              <a:spLocks noChangeShapeType="1"/>
            </p:cNvSpPr>
            <p:nvPr/>
          </p:nvSpPr>
          <p:spPr bwMode="auto">
            <a:xfrm flipV="1">
              <a:off x="2684572" y="4251274"/>
              <a:ext cx="1741487" cy="47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178"/>
            <p:cNvSpPr>
              <a:spLocks noChangeShapeType="1"/>
            </p:cNvSpPr>
            <p:nvPr/>
          </p:nvSpPr>
          <p:spPr bwMode="auto">
            <a:xfrm>
              <a:off x="838309" y="4251274"/>
              <a:ext cx="1800225" cy="1588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180"/>
            <p:cNvSpPr>
              <a:spLocks noChangeShapeType="1"/>
            </p:cNvSpPr>
            <p:nvPr/>
          </p:nvSpPr>
          <p:spPr bwMode="auto">
            <a:xfrm>
              <a:off x="4595922" y="4251274"/>
              <a:ext cx="3567112" cy="1588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テキスト ボックス 202"/>
            <p:cNvSpPr txBox="1">
              <a:spLocks noChangeArrowheads="1"/>
            </p:cNvSpPr>
            <p:nvPr/>
          </p:nvSpPr>
          <p:spPr bwMode="auto">
            <a:xfrm>
              <a:off x="1314559" y="3473399"/>
              <a:ext cx="155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3.5 GeV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10nC x 2 (prim. e-)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400" b="1">
                  <a:solidFill>
                    <a:srgbClr val="0000FF"/>
                  </a:solidFill>
                  <a:cs typeface="Arial" charset="0"/>
                </a:rPr>
                <a:t>5nC x 2 (inj. e-)</a:t>
              </a:r>
              <a:endParaRPr lang="ja-JP" altLang="en-US" sz="1400" b="1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90" name="Line 180"/>
            <p:cNvSpPr>
              <a:spLocks noChangeShapeType="1"/>
            </p:cNvSpPr>
            <p:nvPr/>
          </p:nvSpPr>
          <p:spPr bwMode="auto">
            <a:xfrm>
              <a:off x="8374173" y="4248098"/>
              <a:ext cx="634824" cy="157163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アーチ 90"/>
            <p:cNvSpPr/>
            <p:nvPr/>
          </p:nvSpPr>
          <p:spPr>
            <a:xfrm>
              <a:off x="8128109" y="4186187"/>
              <a:ext cx="252413" cy="139700"/>
            </a:xfrm>
            <a:prstGeom prst="blockArc">
              <a:avLst/>
            </a:prstGeom>
            <a:solidFill>
              <a:srgbClr val="800000"/>
            </a:solidFill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8615472" y="4251631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8458832" y="4211007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テキスト ボックス 212"/>
            <p:cNvSpPr txBox="1">
              <a:spLocks noChangeArrowheads="1"/>
            </p:cNvSpPr>
            <p:nvPr/>
          </p:nvSpPr>
          <p:spPr bwMode="auto">
            <a:xfrm>
              <a:off x="4886963" y="2497188"/>
              <a:ext cx="1401763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e+</a:t>
              </a:r>
              <a:endParaRPr lang="en-US" altLang="ja-JP" sz="1400" b="1" dirty="0">
                <a:solidFill>
                  <a:srgbClr val="FF0000"/>
                </a:solidFill>
                <a:cs typeface="Arial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Damping Ring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circ. 136 m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95" name="Line 1"/>
            <p:cNvSpPr>
              <a:spLocks noChangeShapeType="1"/>
            </p:cNvSpPr>
            <p:nvPr/>
          </p:nvSpPr>
          <p:spPr bwMode="auto">
            <a:xfrm flipH="1" flipV="1">
              <a:off x="4438759" y="4082999"/>
              <a:ext cx="192088" cy="182563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2225784" y="4149674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97" name="直線コネクタ 96"/>
            <p:cNvCxnSpPr/>
            <p:nvPr/>
          </p:nvCxnSpPr>
          <p:spPr>
            <a:xfrm rot="5400000">
              <a:off x="4657834" y="3752799"/>
              <a:ext cx="136525" cy="34925"/>
            </a:xfrm>
            <a:prstGeom prst="line">
              <a:avLst/>
            </a:prstGeom>
            <a:ln w="762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091097" y="3473399"/>
              <a:ext cx="14287" cy="139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233"/>
            <p:cNvSpPr txBox="1">
              <a:spLocks noChangeArrowheads="1"/>
            </p:cNvSpPr>
            <p:nvPr/>
          </p:nvSpPr>
          <p:spPr bwMode="auto">
            <a:xfrm>
              <a:off x="4830688" y="3661474"/>
              <a:ext cx="315792" cy="147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200" b="1" dirty="0" smtClean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3656165" y="3487530"/>
              <a:ext cx="323807" cy="1477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altLang="ja-JP" sz="1200" b="1" dirty="0" smtClean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BCS</a:t>
              </a:r>
              <a:endParaRPr lang="ja-JP" altLang="en-US" sz="12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01" name="Line 178"/>
            <p:cNvSpPr>
              <a:spLocks noChangeShapeType="1"/>
            </p:cNvSpPr>
            <p:nvPr/>
          </p:nvSpPr>
          <p:spPr bwMode="auto">
            <a:xfrm>
              <a:off x="2748072" y="4252862"/>
              <a:ext cx="5410200" cy="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178"/>
            <p:cNvSpPr>
              <a:spLocks noChangeShapeType="1"/>
            </p:cNvSpPr>
            <p:nvPr/>
          </p:nvSpPr>
          <p:spPr bwMode="auto">
            <a:xfrm>
              <a:off x="8082072" y="4316362"/>
              <a:ext cx="881080" cy="24178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8428866" y="4359879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8585309" y="4409497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アーチ 104"/>
            <p:cNvSpPr/>
            <p:nvPr/>
          </p:nvSpPr>
          <p:spPr>
            <a:xfrm rot="10800000">
              <a:off x="2524234" y="4159199"/>
              <a:ext cx="250825" cy="23177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テキスト ボックス 215"/>
            <p:cNvSpPr txBox="1">
              <a:spLocks noChangeArrowheads="1"/>
            </p:cNvSpPr>
            <p:nvPr/>
          </p:nvSpPr>
          <p:spPr bwMode="auto">
            <a:xfrm>
              <a:off x="2678619" y="2882349"/>
              <a:ext cx="615553" cy="19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400" b="1" dirty="0" smtClean="0">
                  <a:solidFill>
                    <a:srgbClr val="00B050"/>
                  </a:solidFill>
                  <a:cs typeface="Arial" charset="0"/>
                </a:rPr>
                <a:t>RF </a:t>
              </a:r>
              <a:r>
                <a:rPr lang="en-US" altLang="ja-JP" sz="1400" b="1" dirty="0">
                  <a:solidFill>
                    <a:srgbClr val="00B050"/>
                  </a:solidFill>
                  <a:cs typeface="Arial" charset="0"/>
                </a:rPr>
                <a:t>gun</a:t>
              </a:r>
              <a:endParaRPr lang="ja-JP" altLang="en-US" sz="1400" b="1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07" name="テキスト ボックス 212"/>
            <p:cNvSpPr txBox="1">
              <a:spLocks noChangeArrowheads="1"/>
            </p:cNvSpPr>
            <p:nvPr/>
          </p:nvSpPr>
          <p:spPr bwMode="auto">
            <a:xfrm>
              <a:off x="2152759" y="4467447"/>
              <a:ext cx="681597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e+ 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1400" b="1" dirty="0" smtClean="0">
                  <a:solidFill>
                    <a:srgbClr val="FF0000"/>
                  </a:solidFill>
                  <a:cs typeface="Arial" charset="0"/>
                </a:rPr>
                <a:t>target</a:t>
              </a:r>
              <a:endParaRPr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8059762" y="4459720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HER</a:t>
              </a:r>
              <a:endParaRPr kumimoji="1" lang="ja-JP" altLang="en-US" sz="1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8608824" y="453075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LER</a:t>
              </a:r>
              <a:endParaRPr kumimoji="1" lang="ja-JP" altLang="en-US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角丸四角形 110"/>
            <p:cNvSpPr/>
            <p:nvPr/>
          </p:nvSpPr>
          <p:spPr>
            <a:xfrm>
              <a:off x="2454386" y="3912379"/>
              <a:ext cx="800030" cy="602420"/>
            </a:xfrm>
            <a:prstGeom prst="roundRect">
              <a:avLst/>
            </a:prstGeom>
            <a:noFill/>
            <a:ln w="190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Line 191"/>
            <p:cNvSpPr>
              <a:spLocks noChangeShapeType="1"/>
            </p:cNvSpPr>
            <p:nvPr/>
          </p:nvSpPr>
          <p:spPr bwMode="auto">
            <a:xfrm flipH="1" flipV="1">
              <a:off x="4742004" y="4111574"/>
              <a:ext cx="55562" cy="95250"/>
            </a:xfrm>
            <a:prstGeom prst="line">
              <a:avLst/>
            </a:prstGeom>
            <a:noFill/>
            <a:ln w="2844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Rectangle 159"/>
            <p:cNvSpPr>
              <a:spLocks noChangeArrowheads="1"/>
            </p:cNvSpPr>
            <p:nvPr/>
          </p:nvSpPr>
          <p:spPr bwMode="auto">
            <a:xfrm>
              <a:off x="2467084" y="3035476"/>
              <a:ext cx="53975" cy="10795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cs typeface="Arial" charset="0"/>
              </a:endParaRPr>
            </a:p>
          </p:txBody>
        </p:sp>
        <p:sp>
          <p:nvSpPr>
            <p:cNvPr id="116" name="テキスト ボックス 214"/>
            <p:cNvSpPr txBox="1">
              <a:spLocks noChangeArrowheads="1"/>
            </p:cNvSpPr>
            <p:nvPr/>
          </p:nvSpPr>
          <p:spPr bwMode="auto">
            <a:xfrm>
              <a:off x="8125570" y="4023819"/>
              <a:ext cx="381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>
                  <a:solidFill>
                    <a:srgbClr val="800000"/>
                  </a:solidFill>
                  <a:cs typeface="Arial" charset="0"/>
                </a:rPr>
                <a:t>ECS</a:t>
              </a:r>
              <a:endParaRPr lang="ja-JP" altLang="en-US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17" name="テキスト ボックス 145"/>
            <p:cNvSpPr txBox="1"/>
            <p:nvPr/>
          </p:nvSpPr>
          <p:spPr>
            <a:xfrm>
              <a:off x="69837" y="3607443"/>
              <a:ext cx="7649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1" dirty="0" smtClean="0">
                  <a:solidFill>
                    <a:srgbClr val="0000FF"/>
                  </a:solidFill>
                </a:rPr>
                <a:t>1.5 </a:t>
              </a:r>
              <a:r>
                <a:rPr lang="en-US" altLang="ja-JP" sz="1400" b="1" dirty="0" err="1" smtClean="0">
                  <a:solidFill>
                    <a:srgbClr val="0000FF"/>
                  </a:solidFill>
                </a:rPr>
                <a:t>GeV</a:t>
              </a:r>
              <a:endParaRPr lang="en-US" altLang="ja-JP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Line 178"/>
            <p:cNvSpPr>
              <a:spLocks noChangeShapeType="1"/>
            </p:cNvSpPr>
            <p:nvPr/>
          </p:nvSpPr>
          <p:spPr bwMode="auto">
            <a:xfrm flipV="1">
              <a:off x="7840704" y="3833858"/>
              <a:ext cx="615677" cy="40449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7878303" y="3665554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B050"/>
                  </a:solidFill>
                  <a:latin typeface="Arial"/>
                  <a:cs typeface="Arial"/>
                </a:rPr>
                <a:t>PF</a:t>
              </a:r>
              <a:endParaRPr kumimoji="1" lang="ja-JP" altLang="en-US" sz="1200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8228259" y="3917358"/>
              <a:ext cx="82732" cy="827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8407343" y="389928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B050"/>
                  </a:solidFill>
                  <a:latin typeface="Arial"/>
                  <a:cs typeface="Arial"/>
                </a:rPr>
                <a:t>PF-AR</a:t>
              </a:r>
              <a:endParaRPr kumimoji="1" lang="ja-JP" altLang="en-US" sz="1200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879350" y="4179014"/>
              <a:ext cx="82732" cy="8273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4133241" y="4333601"/>
              <a:ext cx="741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chicane</a:t>
              </a:r>
              <a:endParaRPr kumimoji="1" lang="ja-JP" altLang="en-US" sz="1400" dirty="0"/>
            </a:p>
          </p:txBody>
        </p:sp>
      </p:grpSp>
      <p:sp>
        <p:nvSpPr>
          <p:cNvPr id="125" name="正方形/長方形 124"/>
          <p:cNvSpPr/>
          <p:nvPr/>
        </p:nvSpPr>
        <p:spPr>
          <a:xfrm>
            <a:off x="206099" y="1372428"/>
            <a:ext cx="3317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&lt; e- beam&gt;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Low emittance </a:t>
            </a:r>
            <a:r>
              <a:rPr lang="en-US" altLang="ja-JP" sz="1600" dirty="0" smtClean="0">
                <a:solidFill>
                  <a:srgbClr val="0000FF"/>
                </a:solidFill>
              </a:rPr>
              <a:t>(</a:t>
            </a:r>
            <a:r>
              <a:rPr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  20 </a:t>
            </a:r>
            <a:r>
              <a:rPr lang="en-US" altLang="ja-JP" sz="16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mmmrad</a:t>
            </a:r>
            <a:r>
              <a:rPr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high </a:t>
            </a:r>
            <a:r>
              <a:rPr lang="en-US" altLang="ja-JP" dirty="0">
                <a:solidFill>
                  <a:srgbClr val="0000FF"/>
                </a:solidFill>
              </a:rPr>
              <a:t>bunch </a:t>
            </a:r>
            <a:r>
              <a:rPr lang="en-US" altLang="ja-JP" dirty="0" smtClean="0">
                <a:solidFill>
                  <a:srgbClr val="0000FF"/>
                </a:solidFill>
              </a:rPr>
              <a:t>charge </a:t>
            </a:r>
            <a:r>
              <a:rPr lang="en-US" altLang="ja-JP" sz="1600" dirty="0" smtClean="0">
                <a:solidFill>
                  <a:srgbClr val="0000FF"/>
                </a:solidFill>
              </a:rPr>
              <a:t>( </a:t>
            </a:r>
            <a:r>
              <a:rPr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</a:t>
            </a:r>
            <a:r>
              <a:rPr lang="en-US" altLang="ja-JP" sz="1600" dirty="0" smtClean="0">
                <a:solidFill>
                  <a:srgbClr val="0000FF"/>
                </a:solidFill>
              </a:rPr>
              <a:t> 5nC)</a:t>
            </a:r>
          </a:p>
        </p:txBody>
      </p:sp>
      <p:sp>
        <p:nvSpPr>
          <p:cNvPr id="127" name="角丸四角形 126"/>
          <p:cNvSpPr/>
          <p:nvPr/>
        </p:nvSpPr>
        <p:spPr>
          <a:xfrm>
            <a:off x="170369" y="1166885"/>
            <a:ext cx="3163057" cy="1241529"/>
          </a:xfrm>
          <a:prstGeom prst="roundRect">
            <a:avLst/>
          </a:prstGeom>
          <a:noFill/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63974" y="1163710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P</a:t>
            </a:r>
            <a:r>
              <a:rPr lang="en-US" altLang="ja-JP" b="1" dirty="0" smtClean="0">
                <a:solidFill>
                  <a:srgbClr val="0000FF"/>
                </a:solidFill>
              </a:rPr>
              <a:t>hoto-cathode RF gun system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9" name="タイトル 1"/>
          <p:cNvSpPr txBox="1">
            <a:spLocks/>
          </p:cNvSpPr>
          <p:nvPr/>
        </p:nvSpPr>
        <p:spPr>
          <a:xfrm>
            <a:off x="610613" y="97298"/>
            <a:ext cx="7335097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Major Upgrades of Injector LINAC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533504" y="1220003"/>
            <a:ext cx="28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Positron Damping Ring (DR)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610589" y="1517750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Low emittance e+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28660" y="4941645"/>
            <a:ext cx="3227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Positron Capture Section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- Flux concentrator (FC) </a:t>
            </a:r>
            <a:endParaRPr lang="en-US" altLang="ja-JP" dirty="0"/>
          </a:p>
          <a:p>
            <a:pPr marL="263525" indent="-263525"/>
            <a:r>
              <a:rPr lang="en-US" altLang="ja-JP" dirty="0">
                <a:solidFill>
                  <a:srgbClr val="FF0000"/>
                </a:solidFill>
              </a:rPr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- Large </a:t>
            </a:r>
            <a:r>
              <a:rPr lang="en-US" altLang="ja-JP" dirty="0">
                <a:solidFill>
                  <a:srgbClr val="FF0000"/>
                </a:solidFill>
              </a:rPr>
              <a:t>aperture S-band </a:t>
            </a:r>
            <a:r>
              <a:rPr lang="en-US" altLang="ja-JP" dirty="0" err="1">
                <a:solidFill>
                  <a:srgbClr val="FF0000"/>
                </a:solidFill>
              </a:rPr>
              <a:t>accel</a:t>
            </a:r>
            <a:r>
              <a:rPr lang="en-US" altLang="ja-JP" dirty="0">
                <a:solidFill>
                  <a:srgbClr val="FF0000"/>
                </a:solidFill>
              </a:rPr>
              <a:t>. </a:t>
            </a:r>
            <a:r>
              <a:rPr lang="en-US" altLang="ja-JP" dirty="0" smtClean="0">
                <a:solidFill>
                  <a:srgbClr val="FF0000"/>
                </a:solidFill>
              </a:rPr>
              <a:t>Structures (LAS)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4 </a:t>
            </a:r>
            <a:r>
              <a:rPr lang="en-US" altLang="ja-JP" dirty="0">
                <a:solidFill>
                  <a:srgbClr val="0000FF"/>
                </a:solidFill>
              </a:rPr>
              <a:t>times higher e+ </a:t>
            </a:r>
            <a:r>
              <a:rPr lang="en-US" altLang="ja-JP" dirty="0" smtClean="0">
                <a:solidFill>
                  <a:srgbClr val="0000FF"/>
                </a:solidFill>
              </a:rPr>
              <a:t>yield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202515" y="4917796"/>
            <a:ext cx="3321095" cy="1501207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角丸四角形 145"/>
          <p:cNvSpPr/>
          <p:nvPr/>
        </p:nvSpPr>
        <p:spPr>
          <a:xfrm>
            <a:off x="3482938" y="1158866"/>
            <a:ext cx="2868759" cy="715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9" name="直線矢印コネクタ 148"/>
          <p:cNvCxnSpPr/>
          <p:nvPr/>
        </p:nvCxnSpPr>
        <p:spPr>
          <a:xfrm flipV="1">
            <a:off x="2870309" y="4486879"/>
            <a:ext cx="95251" cy="38162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4689438" y="4583834"/>
            <a:ext cx="3198576" cy="0"/>
          </a:xfrm>
          <a:prstGeom prst="line">
            <a:avLst/>
          </a:prstGeom>
          <a:ln w="190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>
          <a:xfrm>
            <a:off x="4825767" y="4560836"/>
            <a:ext cx="324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50"/>
                </a:solidFill>
              </a:rPr>
              <a:t>Pulsed Quads &amp; Pulsed Steering Magnets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61" name="直線矢印コネクタ 160"/>
          <p:cNvCxnSpPr>
            <a:stCxn id="143" idx="2"/>
          </p:cNvCxnSpPr>
          <p:nvPr/>
        </p:nvCxnSpPr>
        <p:spPr>
          <a:xfrm flipH="1">
            <a:off x="4708634" y="1887082"/>
            <a:ext cx="120109" cy="4113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566823" y="1887932"/>
            <a:ext cx="2392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66FF"/>
                </a:solidFill>
              </a:rPr>
              <a:t>Alignment error tolerance</a:t>
            </a:r>
          </a:p>
          <a:p>
            <a:pPr algn="ctr"/>
            <a:r>
              <a:rPr lang="en-US" altLang="ja-JP" sz="1400" dirty="0" smtClean="0">
                <a:sym typeface="Symbol" panose="05050102010706020507" pitchFamily="18" charset="2"/>
              </a:rPr>
              <a:t></a:t>
            </a:r>
            <a:r>
              <a:rPr lang="en-US" altLang="ja-JP" sz="1400" dirty="0">
                <a:sym typeface="Symbol" panose="05050102010706020507" pitchFamily="18" charset="2"/>
              </a:rPr>
              <a:t>(local)</a:t>
            </a:r>
            <a:r>
              <a:rPr lang="en-US" altLang="ja-JP" sz="1400" dirty="0"/>
              <a:t>=</a:t>
            </a:r>
            <a:r>
              <a:rPr lang="en-US" altLang="ja-JP" sz="1400" dirty="0" smtClean="0"/>
              <a:t>0.1mm </a:t>
            </a:r>
          </a:p>
          <a:p>
            <a:pPr algn="ctr"/>
            <a:r>
              <a:rPr lang="en-US" altLang="ja-JP" sz="1400" dirty="0" smtClean="0">
                <a:sym typeface="Symbol" panose="05050102010706020507" pitchFamily="18" charset="2"/>
              </a:rPr>
              <a:t></a:t>
            </a:r>
            <a:r>
              <a:rPr lang="en-US" altLang="ja-JP" sz="1400" dirty="0">
                <a:sym typeface="Symbol" panose="05050102010706020507" pitchFamily="18" charset="2"/>
              </a:rPr>
              <a:t>(global)</a:t>
            </a:r>
            <a:r>
              <a:rPr lang="en-US" altLang="ja-JP" sz="1400" dirty="0"/>
              <a:t>=0.3mm</a:t>
            </a:r>
            <a:endParaRPr kumimoji="1" lang="ja-JP" altLang="en-US" sz="1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6589085" y="2543277"/>
            <a:ext cx="251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Low emittance preservation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6501209" y="1848980"/>
            <a:ext cx="2552466" cy="1103392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テキスト ボックス 215"/>
          <p:cNvSpPr txBox="1">
            <a:spLocks noChangeArrowheads="1"/>
          </p:cNvSpPr>
          <p:nvPr/>
        </p:nvSpPr>
        <p:spPr bwMode="auto">
          <a:xfrm>
            <a:off x="2627529" y="3107888"/>
            <a:ext cx="14010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dirty="0" smtClean="0">
                <a:cs typeface="Arial" charset="0"/>
              </a:rPr>
              <a:t>Thermionic gun</a:t>
            </a:r>
          </a:p>
          <a:p>
            <a:pPr>
              <a:lnSpc>
                <a:spcPct val="90000"/>
              </a:lnSpc>
            </a:pPr>
            <a:r>
              <a:rPr lang="en-US" altLang="ja-JP" sz="1400" dirty="0" smtClean="0">
                <a:cs typeface="Arial" charset="0"/>
              </a:rPr>
              <a:t>(10nC primary e-)</a:t>
            </a:r>
            <a:endParaRPr lang="ja-JP" altLang="en-US" sz="1400" dirty="0">
              <a:cs typeface="Arial" charset="0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261161" y="4929569"/>
            <a:ext cx="413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Event Timing System and Pulsed Modules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4001707" y="5245646"/>
            <a:ext cx="507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Synchronization for 5-rings including 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200 parameters </a:t>
            </a: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are switched </a:t>
            </a: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at 50Hz each mode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Optics </a:t>
            </a: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at the downstream of DR is switched </a:t>
            </a: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by using </a:t>
            </a:r>
            <a:r>
              <a:rPr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ja-JP" dirty="0" smtClean="0">
                <a:solidFill>
                  <a:srgbClr val="0000FF"/>
                </a:solidFill>
                <a:cs typeface="Arial" panose="020B0604020202020204" pitchFamily="34" charset="0"/>
              </a:rPr>
              <a:t>ulsed magnets</a:t>
            </a:r>
          </a:p>
        </p:txBody>
      </p:sp>
      <p:sp>
        <p:nvSpPr>
          <p:cNvPr id="141" name="角丸四角形 140"/>
          <p:cNvSpPr/>
          <p:nvPr/>
        </p:nvSpPr>
        <p:spPr>
          <a:xfrm>
            <a:off x="3772150" y="4952366"/>
            <a:ext cx="5254677" cy="1516505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smtClean="0"/>
              <a:t>B2GM  26-Jun-2015 </a:t>
            </a:r>
            <a:r>
              <a:rPr lang="ja-JP" altLang="en-US" smtClean="0"/>
              <a:t> </a:t>
            </a:r>
            <a:r>
              <a:rPr lang="en-US" altLang="ja-JP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2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00"/>
    </mc:Choice>
    <mc:Fallback xmlns="">
      <p:transition spd="slow" advTm="748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516" y="58216"/>
            <a:ext cx="7335097" cy="793874"/>
          </a:xfrm>
        </p:spPr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Guns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790950" y="4147034"/>
            <a:ext cx="1905000" cy="228600"/>
          </a:xfrm>
        </p:spPr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17" r="184" b="-1"/>
          <a:stretch/>
        </p:blipFill>
        <p:spPr bwMode="auto">
          <a:xfrm>
            <a:off x="-343594" y="2649699"/>
            <a:ext cx="9487594" cy="176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922059" y="4474658"/>
            <a:ext cx="299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Photocathode RF gun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83480" y="1932788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Thermionic gun (primary e- 10nC)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7477" y="2429932"/>
            <a:ext cx="151216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B050"/>
                </a:solidFill>
              </a:rPr>
              <a:t>Merger line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6496598" y="2567513"/>
            <a:ext cx="1842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6829425" y="3125949"/>
            <a:ext cx="542925" cy="54292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7089910" y="3661502"/>
            <a:ext cx="282440" cy="85475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85403" y="1071857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Thermionic electron gun </a:t>
            </a:r>
            <a:r>
              <a:rPr lang="en-US" altLang="ja-JP" sz="2000" dirty="0" smtClean="0"/>
              <a:t>are located </a:t>
            </a:r>
            <a:r>
              <a:rPr lang="en-US" altLang="ja-JP" sz="2000" dirty="0"/>
              <a:t>upstairs to produce </a:t>
            </a:r>
            <a:r>
              <a:rPr lang="en-US" altLang="ja-JP" sz="2000" u="sng" dirty="0"/>
              <a:t>~10 </a:t>
            </a:r>
            <a:r>
              <a:rPr lang="en-US" altLang="ja-JP" sz="2000" u="sng" dirty="0" err="1"/>
              <a:t>nC</a:t>
            </a:r>
            <a:r>
              <a:rPr lang="en-US" altLang="ja-JP" sz="2000" u="sng" dirty="0"/>
              <a:t> primary electrons for positron production</a:t>
            </a:r>
            <a:r>
              <a:rPr lang="en-US" altLang="ja-JP" sz="2000" dirty="0"/>
              <a:t>. 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00FF"/>
                </a:solidFill>
              </a:rPr>
              <a:t>Photocathode RF gun</a:t>
            </a:r>
            <a:r>
              <a:rPr kumimoji="1" lang="en-US" altLang="ja-JP" sz="2000" dirty="0" smtClean="0"/>
              <a:t> for </a:t>
            </a:r>
            <a:r>
              <a:rPr kumimoji="1" lang="en-US" altLang="ja-JP" sz="2000" u="sng" dirty="0" smtClean="0"/>
              <a:t>low emittance e- production </a:t>
            </a:r>
            <a:r>
              <a:rPr kumimoji="1" lang="en-US" altLang="ja-JP" sz="2000" dirty="0" smtClean="0"/>
              <a:t>is </a:t>
            </a:r>
            <a:r>
              <a:rPr lang="en-US" altLang="ja-JP" sz="2000" dirty="0" smtClean="0"/>
              <a:t>located</a:t>
            </a:r>
            <a:r>
              <a:rPr kumimoji="1" lang="en-US" altLang="ja-JP" sz="2000" dirty="0" smtClean="0"/>
              <a:t> on the straight line.</a:t>
            </a:r>
            <a:r>
              <a:rPr lang="en-US" altLang="ja-JP" sz="2000" dirty="0" smtClean="0"/>
              <a:t> 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898796" y="3416635"/>
            <a:ext cx="11609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39" y="4575679"/>
            <a:ext cx="5883711" cy="18643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58571" y="5425865"/>
            <a:ext cx="298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Thermionic </a:t>
            </a:r>
            <a:r>
              <a:rPr lang="en-US" altLang="ja-JP" dirty="0" smtClean="0"/>
              <a:t>gun: </a:t>
            </a:r>
            <a:endParaRPr lang="en-US" altLang="ja-JP" dirty="0"/>
          </a:p>
          <a:p>
            <a:r>
              <a:rPr kumimoji="1" lang="en-US" altLang="ja-JP" dirty="0" smtClean="0"/>
              <a:t>commissioning was started from June </a:t>
            </a:r>
            <a:r>
              <a:rPr lang="en-US" altLang="ja-JP" dirty="0" smtClean="0"/>
              <a:t>2015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9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22" name="スライド番号プレースホルダー 106"/>
          <p:cNvSpPr>
            <a:spLocks noGrp="1"/>
          </p:cNvSpPr>
          <p:nvPr>
            <p:ph type="sldNum" sz="quarter" idx="12"/>
          </p:nvPr>
        </p:nvSpPr>
        <p:spPr>
          <a:xfrm>
            <a:off x="7016763" y="6535563"/>
            <a:ext cx="2057400" cy="365125"/>
          </a:xfrm>
        </p:spPr>
        <p:txBody>
          <a:bodyPr/>
          <a:lstStyle/>
          <a:p>
            <a:fld id="{87C96D96-F849-4142-8B4B-68AAA9BA8FC7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5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8"/>
    </mc:Choice>
    <mc:Fallback xmlns="">
      <p:transition spd="slow" advTm="221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39" name="Picture 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9245" y="1337809"/>
            <a:ext cx="1189892" cy="110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80"/>
          <p:cNvSpPr txBox="1">
            <a:spLocks noChangeAspect="1" noChangeArrowheads="1"/>
          </p:cNvSpPr>
          <p:nvPr/>
        </p:nvSpPr>
        <p:spPr bwMode="auto">
          <a:xfrm>
            <a:off x="7157429" y="1867872"/>
            <a:ext cx="897675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b="1" dirty="0" smtClean="0">
                <a:solidFill>
                  <a:srgbClr val="FFFF00"/>
                </a:solidFill>
              </a:rPr>
              <a:t>Ir</a:t>
            </a:r>
            <a:r>
              <a:rPr lang="en-US" altLang="ja-JP" sz="1600" b="1" baseline="-25000" dirty="0" smtClean="0">
                <a:solidFill>
                  <a:srgbClr val="FFFF00"/>
                </a:solidFill>
              </a:rPr>
              <a:t>5</a:t>
            </a:r>
            <a:r>
              <a:rPr lang="en-US" altLang="ja-JP" sz="1600" b="1" dirty="0" smtClean="0">
                <a:solidFill>
                  <a:srgbClr val="FFFF00"/>
                </a:solidFill>
              </a:rPr>
              <a:t>Ce</a:t>
            </a:r>
            <a:br>
              <a:rPr lang="en-US" altLang="ja-JP" sz="1600" b="1" dirty="0" smtClean="0">
                <a:solidFill>
                  <a:srgbClr val="FFFF00"/>
                </a:solidFill>
              </a:rPr>
            </a:br>
            <a:r>
              <a:rPr lang="en-US" altLang="ja-JP" sz="1600" b="1" dirty="0" smtClean="0">
                <a:solidFill>
                  <a:srgbClr val="FFFF00"/>
                </a:solidFill>
              </a:rPr>
              <a:t>Cathode</a:t>
            </a:r>
            <a:endParaRPr lang="en-US" altLang="ja-JP" sz="1600" b="1" dirty="0">
              <a:solidFill>
                <a:srgbClr val="FFFF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979244" y="2380347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cs typeface="Times New Roman" panose="02020603050405020304" pitchFamily="18" charset="0"/>
              </a:rPr>
              <a:t>QE=1×10</a:t>
            </a:r>
            <a:r>
              <a:rPr lang="en-US" altLang="ja-JP" sz="1400" baseline="30000" dirty="0" smtClean="0">
                <a:cs typeface="Times New Roman" panose="02020603050405020304" pitchFamily="18" charset="0"/>
              </a:rPr>
              <a:t>-4</a:t>
            </a:r>
            <a:r>
              <a:rPr lang="en-US" altLang="ja-JP" sz="1400" dirty="0" smtClean="0"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cs typeface="Times New Roman" panose="02020603050405020304" pitchFamily="18" charset="0"/>
              </a:rPr>
              <a:t>@</a:t>
            </a:r>
            <a:r>
              <a:rPr lang="en-US" altLang="ja-JP" sz="1400" dirty="0" smtClean="0">
                <a:cs typeface="Times New Roman" panose="02020603050405020304" pitchFamily="18" charset="0"/>
              </a:rPr>
              <a:t>266nm</a:t>
            </a:r>
          </a:p>
          <a:p>
            <a:r>
              <a:rPr lang="en-US" altLang="ja-JP" sz="1400" dirty="0" smtClean="0">
                <a:cs typeface="Times New Roman" panose="02020603050405020304" pitchFamily="18" charset="0"/>
              </a:rPr>
              <a:t>Long lifetime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848883" y="3440572"/>
            <a:ext cx="4188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7 cell, 13.5 </a:t>
            </a:r>
            <a:r>
              <a:rPr lang="en-US" altLang="ja-JP" sz="1600" dirty="0" err="1" smtClean="0"/>
              <a:t>MeV@design</a:t>
            </a:r>
            <a:endParaRPr lang="en-US" altLang="ja-JP" sz="1600" dirty="0"/>
          </a:p>
          <a:p>
            <a:r>
              <a:rPr lang="en-US" altLang="ja-JP" sz="1600" dirty="0"/>
              <a:t>Emittance: 5.5 mm-</a:t>
            </a:r>
            <a:r>
              <a:rPr lang="en-US" altLang="ja-JP" sz="1600" dirty="0" err="1"/>
              <a:t>mrad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@5 </a:t>
            </a:r>
            <a:r>
              <a:rPr lang="en-US" altLang="ja-JP" sz="1600" dirty="0" err="1" smtClean="0"/>
              <a:t>nC</a:t>
            </a:r>
            <a:r>
              <a:rPr lang="en-US" altLang="ja-JP" sz="1600" dirty="0" smtClean="0"/>
              <a:t> (by simulation)</a:t>
            </a:r>
          </a:p>
          <a:p>
            <a:r>
              <a:rPr lang="en-US" altLang="ja-JP" sz="1600" dirty="0" smtClean="0"/>
              <a:t>This RF gun can generate e-  up to 10 </a:t>
            </a:r>
            <a:r>
              <a:rPr lang="en-US" altLang="ja-JP" sz="1600" dirty="0" err="1" smtClean="0"/>
              <a:t>nC</a:t>
            </a:r>
            <a:endParaRPr lang="en-US" altLang="ja-JP" sz="1600" dirty="0" smtClean="0"/>
          </a:p>
        </p:txBody>
      </p:sp>
      <p:pic>
        <p:nvPicPr>
          <p:cNvPr id="32" name="Picture 2" descr="C:\home\share\slide\KEKprezen2013\animationDoubl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1" y="4451819"/>
            <a:ext cx="2603140" cy="16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7" y="3341640"/>
            <a:ext cx="2115676" cy="145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979244" y="2907964"/>
            <a:ext cx="214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kumimoji="1" lang="en-US" altLang="ja-JP" sz="1400" dirty="0" smtClean="0"/>
              <a:t>Incident </a:t>
            </a:r>
            <a:r>
              <a:rPr lang="en-US" altLang="ja-JP" sz="1400" dirty="0" smtClean="0"/>
              <a:t>angle: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60deg</a:t>
            </a:r>
            <a:r>
              <a:rPr kumimoji="1" lang="en-US" altLang="ja-JP" sz="1400" dirty="0" smtClean="0"/>
              <a:t> to the cathode surface.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52958" y="6215448"/>
            <a:ext cx="1784143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T.Natsui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M.Yoshida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3124" y="1020666"/>
            <a:ext cx="255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Strong </a:t>
            </a:r>
            <a:r>
              <a:rPr lang="en-US" altLang="ja-JP" sz="1600" dirty="0"/>
              <a:t>focusing force using accelerating </a:t>
            </a:r>
            <a:r>
              <a:rPr lang="en-US" altLang="ja-JP" sz="1600" dirty="0" smtClean="0"/>
              <a:t>field</a:t>
            </a:r>
            <a:endParaRPr lang="ja-JP" altLang="en-US" sz="1600" dirty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51" y="1647202"/>
            <a:ext cx="2443088" cy="1652677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815560" y="1202125"/>
            <a:ext cx="4341869" cy="2192784"/>
            <a:chOff x="2663301" y="1092915"/>
            <a:chExt cx="4341869" cy="219278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663301" y="1092915"/>
              <a:ext cx="4334837" cy="2192784"/>
              <a:chOff x="2659232" y="1526609"/>
              <a:chExt cx="4334837" cy="2192784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2659232" y="1526609"/>
                <a:ext cx="4334837" cy="2192784"/>
                <a:chOff x="4111611" y="3212443"/>
                <a:chExt cx="3743803" cy="1893808"/>
              </a:xfrm>
            </p:grpSpPr>
            <p:grpSp>
              <p:nvGrpSpPr>
                <p:cNvPr id="43" name="グループ化 42"/>
                <p:cNvGrpSpPr/>
                <p:nvPr/>
              </p:nvGrpSpPr>
              <p:grpSpPr>
                <a:xfrm>
                  <a:off x="4111611" y="3212443"/>
                  <a:ext cx="3743803" cy="1893808"/>
                  <a:chOff x="665443" y="1784526"/>
                  <a:chExt cx="8706146" cy="4404017"/>
                </a:xfrm>
              </p:grpSpPr>
              <p:pic>
                <p:nvPicPr>
                  <p:cNvPr id="45" name="Picture 4" descr="D:\home\GoogleDrive\Google ドライブ\写真\20130918_192335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b="-408"/>
                  <a:stretch/>
                </p:blipFill>
                <p:spPr bwMode="auto">
                  <a:xfrm>
                    <a:off x="665443" y="1784526"/>
                    <a:ext cx="8255304" cy="44040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7" name="AutoShape 6"/>
                  <p:cNvSpPr>
                    <a:spLocks noChangeArrowheads="1"/>
                  </p:cNvSpPr>
                  <p:nvPr/>
                </p:nvSpPr>
                <p:spPr bwMode="auto">
                  <a:xfrm rot="11711992" flipH="1">
                    <a:off x="2765425" y="4186238"/>
                    <a:ext cx="1087438" cy="503237"/>
                  </a:xfrm>
                  <a:custGeom>
                    <a:avLst/>
                    <a:gdLst>
                      <a:gd name="G0" fmla="+- 18129 0 0"/>
                      <a:gd name="G1" fmla="+- 3365 0 0"/>
                      <a:gd name="G2" fmla="+- 12158 0 3365"/>
                      <a:gd name="G3" fmla="+- G2 0 3365"/>
                      <a:gd name="G4" fmla="*/ G3 32768 32059"/>
                      <a:gd name="G5" fmla="*/ G4 1 2"/>
                      <a:gd name="G6" fmla="+- 21600 0 18129"/>
                      <a:gd name="G7" fmla="*/ G6 3365 6079"/>
                      <a:gd name="G8" fmla="+- G7 18129 0"/>
                      <a:gd name="T0" fmla="*/ 18129 w 21600"/>
                      <a:gd name="T1" fmla="*/ 0 h 21600"/>
                      <a:gd name="T2" fmla="*/ 18129 w 21600"/>
                      <a:gd name="T3" fmla="*/ 12158 h 21600"/>
                      <a:gd name="T4" fmla="*/ 2774 w 21600"/>
                      <a:gd name="T5" fmla="*/ 21600 h 21600"/>
                      <a:gd name="T6" fmla="*/ 21600 w 21600"/>
                      <a:gd name="T7" fmla="*/ 6079 h 21600"/>
                      <a:gd name="T8" fmla="*/ 17694720 60000 65536"/>
                      <a:gd name="T9" fmla="*/ 5898240 60000 65536"/>
                      <a:gd name="T10" fmla="*/ 5898240 60000 65536"/>
                      <a:gd name="T11" fmla="*/ 0 60000 65536"/>
                      <a:gd name="T12" fmla="*/ 12427 w 21600"/>
                      <a:gd name="T13" fmla="*/ G1 h 21600"/>
                      <a:gd name="T14" fmla="*/ G8 w 21600"/>
                      <a:gd name="T15" fmla="*/ G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600" y="6079"/>
                        </a:moveTo>
                        <a:lnTo>
                          <a:pt x="18129" y="0"/>
                        </a:lnTo>
                        <a:lnTo>
                          <a:pt x="18129" y="3365"/>
                        </a:lnTo>
                        <a:lnTo>
                          <a:pt x="12427" y="3365"/>
                        </a:lnTo>
                        <a:cubicBezTo>
                          <a:pt x="5564" y="3365"/>
                          <a:pt x="0" y="7302"/>
                          <a:pt x="0" y="12158"/>
                        </a:cubicBezTo>
                        <a:lnTo>
                          <a:pt x="0" y="21600"/>
                        </a:lnTo>
                        <a:lnTo>
                          <a:pt x="5548" y="21600"/>
                        </a:lnTo>
                        <a:lnTo>
                          <a:pt x="5548" y="12158"/>
                        </a:lnTo>
                        <a:cubicBezTo>
                          <a:pt x="5548" y="10300"/>
                          <a:pt x="8628" y="8793"/>
                          <a:pt x="12427" y="8793"/>
                        </a:cubicBezTo>
                        <a:lnTo>
                          <a:pt x="18129" y="8793"/>
                        </a:lnTo>
                        <a:lnTo>
                          <a:pt x="18129" y="12158"/>
                        </a:lnTo>
                        <a:close/>
                      </a:path>
                    </a:pathLst>
                  </a:cu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z="900"/>
                  </a:p>
                </p:txBody>
              </p:sp>
              <p:sp>
                <p:nvSpPr>
                  <p:cNvPr id="48" name="AutoShape 7"/>
                  <p:cNvSpPr>
                    <a:spLocks noChangeArrowheads="1"/>
                  </p:cNvSpPr>
                  <p:nvPr/>
                </p:nvSpPr>
                <p:spPr bwMode="auto">
                  <a:xfrm rot="11618706">
                    <a:off x="2913063" y="3663950"/>
                    <a:ext cx="1008062" cy="287338"/>
                  </a:xfrm>
                  <a:prstGeom prst="leftArrow">
                    <a:avLst>
                      <a:gd name="adj1" fmla="val 50000"/>
                      <a:gd name="adj2" fmla="val 87707"/>
                    </a:avLst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 sz="900"/>
                  </a:p>
                </p:txBody>
              </p:sp>
              <p:sp>
                <p:nvSpPr>
                  <p:cNvPr id="50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46558" y="3047402"/>
                    <a:ext cx="2725031" cy="45052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ja-JP" altLang="en-US" sz="900"/>
                  </a:p>
                </p:txBody>
              </p:sp>
              <p:sp>
                <p:nvSpPr>
                  <p:cNvPr id="51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5177" y="3648174"/>
                    <a:ext cx="1157392" cy="173821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ja-JP" altLang="en-US" sz="900"/>
                  </a:p>
                </p:txBody>
              </p:sp>
              <p:sp>
                <p:nvSpPr>
                  <p:cNvPr id="52" name="Text Box 14"/>
                  <p:cNvSpPr txBox="1">
                    <a:spLocks noChangeArrowheads="1"/>
                  </p:cNvSpPr>
                  <p:nvPr/>
                </p:nvSpPr>
                <p:spPr bwMode="auto">
                  <a:xfrm rot="18275514">
                    <a:off x="4856615" y="3567256"/>
                    <a:ext cx="1819795" cy="7417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ja-JP" b="1" dirty="0">
                        <a:solidFill>
                          <a:srgbClr val="00FF00"/>
                        </a:solidFill>
                        <a:latin typeface="Calibri" pitchFamily="34" charset="0"/>
                      </a:rPr>
                      <a:t>beam</a:t>
                    </a:r>
                  </a:p>
                </p:txBody>
              </p:sp>
              <p:sp>
                <p:nvSpPr>
                  <p:cNvPr id="53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80286" y="4581522"/>
                    <a:ext cx="914336" cy="91433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ja-JP" altLang="en-US" sz="900"/>
                  </a:p>
                </p:txBody>
              </p:sp>
              <p:sp>
                <p:nvSpPr>
                  <p:cNvPr id="5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4934" y="2407939"/>
                    <a:ext cx="2757883" cy="61814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ja-JP" sz="1400" dirty="0">
                        <a:latin typeface="Calibri" pitchFamily="34" charset="0"/>
                      </a:rPr>
                      <a:t>90 </a:t>
                    </a:r>
                    <a:r>
                      <a:rPr lang="en-US" altLang="ja-JP" sz="1400" dirty="0" err="1">
                        <a:latin typeface="Calibri" pitchFamily="34" charset="0"/>
                      </a:rPr>
                      <a:t>deg</a:t>
                    </a:r>
                    <a:r>
                      <a:rPr lang="en-US" altLang="ja-JP" sz="1400" dirty="0">
                        <a:latin typeface="Calibri" pitchFamily="34" charset="0"/>
                      </a:rPr>
                      <a:t> Hybrid</a:t>
                    </a:r>
                  </a:p>
                </p:txBody>
              </p:sp>
              <p:sp>
                <p:nvSpPr>
                  <p:cNvPr id="56" name="テキスト ボックス 55"/>
                  <p:cNvSpPr txBox="1"/>
                  <p:nvPr/>
                </p:nvSpPr>
                <p:spPr>
                  <a:xfrm>
                    <a:off x="3111167" y="3250799"/>
                    <a:ext cx="1316643" cy="6441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 smtClean="0">
                        <a:solidFill>
                          <a:srgbClr val="00FFFF"/>
                        </a:solidFill>
                      </a:rPr>
                      <a:t>0 deg.</a:t>
                    </a:r>
                    <a:endParaRPr kumimoji="1" lang="ja-JP" altLang="en-US" sz="1200" dirty="0">
                      <a:solidFill>
                        <a:srgbClr val="00FFFF"/>
                      </a:solidFill>
                    </a:endParaRPr>
                  </a:p>
                </p:txBody>
              </p:sp>
              <p:sp>
                <p:nvSpPr>
                  <p:cNvPr id="57" name="テキスト ボックス 56"/>
                  <p:cNvSpPr txBox="1"/>
                  <p:nvPr/>
                </p:nvSpPr>
                <p:spPr>
                  <a:xfrm>
                    <a:off x="2373712" y="4469378"/>
                    <a:ext cx="1499303" cy="6441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 smtClean="0">
                        <a:solidFill>
                          <a:srgbClr val="FFCCFF"/>
                        </a:solidFill>
                      </a:rPr>
                      <a:t>90 deg.</a:t>
                    </a:r>
                    <a:endParaRPr kumimoji="1" lang="ja-JP" altLang="en-US" sz="1200" dirty="0">
                      <a:solidFill>
                        <a:srgbClr val="FFCCFF"/>
                      </a:solidFill>
                    </a:endParaRPr>
                  </a:p>
                </p:txBody>
              </p:sp>
            </p:grp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693976" y="3813133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b="1" dirty="0" smtClean="0">
                      <a:solidFill>
                        <a:srgbClr val="33CCFF"/>
                      </a:solidFill>
                    </a:rPr>
                    <a:t>RF</a:t>
                  </a:r>
                  <a:endParaRPr kumimoji="1" lang="ja-JP" altLang="en-US" sz="1400" b="1" dirty="0">
                    <a:solidFill>
                      <a:srgbClr val="33CCFF"/>
                    </a:solidFill>
                  </a:endParaRPr>
                </a:p>
              </p:txBody>
            </p:sp>
          </p:grpSp>
          <p:sp>
            <p:nvSpPr>
              <p:cNvPr id="36" name="テキスト ボックス 35"/>
              <p:cNvSpPr txBox="1"/>
              <p:nvPr/>
            </p:nvSpPr>
            <p:spPr>
              <a:xfrm>
                <a:off x="5763537" y="3310899"/>
                <a:ext cx="1037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FF00"/>
                    </a:solidFill>
                  </a:rPr>
                  <a:t>Laser Port</a:t>
                </a:r>
                <a:endParaRPr kumimoji="1" lang="ja-JP" altLang="en-US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4848956" y="1094869"/>
              <a:ext cx="2156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sz="1400" b="1" dirty="0" smtClean="0">
                  <a:solidFill>
                    <a:schemeClr val="bg1"/>
                  </a:solidFill>
                </a:rPr>
                <a:t>Installed in sept. 2013.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2799263" y="874131"/>
            <a:ext cx="533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Quasi traveling wave (QTW) side couple RF gun</a:t>
            </a:r>
            <a:endParaRPr kumimoji="1" lang="en-US" altLang="ja-JP" b="1" dirty="0" smtClean="0">
              <a:solidFill>
                <a:srgbClr val="0000FF"/>
              </a:solidFill>
            </a:endParaRPr>
          </a:p>
        </p:txBody>
      </p:sp>
      <p:pic>
        <p:nvPicPr>
          <p:cNvPr id="65" name="Picture 17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69242" y="1351257"/>
            <a:ext cx="876841" cy="8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435186" y="16934"/>
            <a:ext cx="8229419" cy="8636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Quasi Traveling Wave Side Couple RF GUN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0561" y="5754230"/>
            <a:ext cx="3174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QTW</a:t>
            </a:r>
            <a:r>
              <a:rPr lang="ja-JP" altLang="en-US" sz="1600" dirty="0"/>
              <a:t> </a:t>
            </a:r>
            <a:r>
              <a:rPr lang="en-US" altLang="ja-JP" sz="1600" dirty="0"/>
              <a:t>is made by </a:t>
            </a:r>
            <a:r>
              <a:rPr lang="en-US" altLang="ja-JP" sz="1600" dirty="0" smtClean="0"/>
              <a:t>two standing waves with 90deg </a:t>
            </a:r>
            <a:r>
              <a:rPr lang="en-US" altLang="ja-JP" sz="1600" dirty="0"/>
              <a:t>phase </a:t>
            </a:r>
            <a:r>
              <a:rPr lang="en-US" altLang="ja-JP" sz="1600" dirty="0" smtClean="0"/>
              <a:t>difference.</a:t>
            </a:r>
            <a:endParaRPr lang="ja-JP" altLang="en-US" sz="1600" dirty="0"/>
          </a:p>
        </p:txBody>
      </p:sp>
      <p:pic>
        <p:nvPicPr>
          <p:cNvPr id="54" name="Picture 3" descr="\\nas724.kek.jp\PUBLIC_SYNC\Inventor\NATSUI\20120912pac\AssemblyBod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458" y="4557677"/>
            <a:ext cx="1666761" cy="15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D:\home\InstantUpload\20130228_1702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892" y="4557648"/>
            <a:ext cx="947746" cy="78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D:\home\InstantUpload\20130228_17164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771" y="5326196"/>
            <a:ext cx="940396" cy="76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D:\home\InstantUpload\20130424_1456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638" y="4580070"/>
            <a:ext cx="1436749" cy="15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2614889" y="3557700"/>
            <a:ext cx="223399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QTW </a:t>
            </a:r>
            <a:r>
              <a:rPr lang="en-US" altLang="ja-JP" sz="1600" dirty="0"/>
              <a:t>type is adopted to make </a:t>
            </a:r>
            <a:r>
              <a:rPr lang="en-US" altLang="ja-JP" sz="1600" dirty="0" smtClean="0"/>
              <a:t>drift space short.</a:t>
            </a:r>
            <a:endParaRPr lang="ja-JP" altLang="en-US" sz="1600" dirty="0"/>
          </a:p>
        </p:txBody>
      </p:sp>
      <p:sp>
        <p:nvSpPr>
          <p:cNvPr id="8" name="円/楕円 7"/>
          <p:cNvSpPr/>
          <p:nvPr/>
        </p:nvSpPr>
        <p:spPr>
          <a:xfrm>
            <a:off x="1851660" y="3944929"/>
            <a:ext cx="365760" cy="2041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2" idx="1"/>
            <a:endCxn id="8" idx="6"/>
          </p:cNvCxnSpPr>
          <p:nvPr/>
        </p:nvCxnSpPr>
        <p:spPr>
          <a:xfrm flipH="1">
            <a:off x="2217420" y="3850088"/>
            <a:ext cx="397469" cy="196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89"/>
          <p:cNvGrpSpPr/>
          <p:nvPr/>
        </p:nvGrpSpPr>
        <p:grpSpPr>
          <a:xfrm>
            <a:off x="3081534" y="4550766"/>
            <a:ext cx="2036100" cy="1914710"/>
            <a:chOff x="251520" y="2751782"/>
            <a:chExt cx="4222936" cy="3971169"/>
          </a:xfrm>
        </p:grpSpPr>
        <p:pic>
          <p:nvPicPr>
            <p:cNvPr id="91" name="Picture 3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51782"/>
              <a:ext cx="3665537" cy="323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直線矢印コネクタ 91"/>
            <p:cNvCxnSpPr/>
            <p:nvPr/>
          </p:nvCxnSpPr>
          <p:spPr>
            <a:xfrm flipV="1">
              <a:off x="2010470" y="5537845"/>
              <a:ext cx="257175" cy="419100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H="1" flipV="1">
              <a:off x="1145282" y="5523557"/>
              <a:ext cx="288925" cy="4333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"/>
            <p:cNvSpPr txBox="1">
              <a:spLocks noChangeArrowheads="1"/>
            </p:cNvSpPr>
            <p:nvPr/>
          </p:nvSpPr>
          <p:spPr bwMode="auto">
            <a:xfrm>
              <a:off x="826195" y="5956945"/>
              <a:ext cx="3648261" cy="766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Calibri" pitchFamily="34" charset="0"/>
                </a:rPr>
                <a:t>coupling cavities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95" name="直線矢印コネクタ 17"/>
            <p:cNvCxnSpPr>
              <a:cxnSpLocks noChangeShapeType="1"/>
            </p:cNvCxnSpPr>
            <p:nvPr/>
          </p:nvCxnSpPr>
          <p:spPr bwMode="auto">
            <a:xfrm>
              <a:off x="467420" y="4364682"/>
              <a:ext cx="2951162" cy="0"/>
            </a:xfrm>
            <a:prstGeom prst="straightConnector1">
              <a:avLst/>
            </a:prstGeom>
            <a:noFill/>
            <a:ln w="5715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sp>
          <p:nvSpPr>
            <p:cNvPr id="96" name="Text Box 15"/>
            <p:cNvSpPr txBox="1">
              <a:spLocks noChangeArrowheads="1"/>
            </p:cNvSpPr>
            <p:nvPr/>
          </p:nvSpPr>
          <p:spPr bwMode="auto">
            <a:xfrm>
              <a:off x="2557397" y="3578626"/>
              <a:ext cx="1575561" cy="6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</a:t>
              </a:r>
              <a:r>
                <a:rPr lang="en-US" altLang="ja-JP" sz="1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eam</a:t>
              </a:r>
              <a:endParaRPr lang="en-US" altLang="ja-JP" sz="1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592313" y="4103909"/>
            <a:ext cx="2167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Drift space = no focus field</a:t>
            </a:r>
            <a:endParaRPr kumimoji="1" lang="ja-JP" altLang="en-US" sz="1400" dirty="0"/>
          </a:p>
        </p:txBody>
      </p:sp>
      <p:sp>
        <p:nvSpPr>
          <p:cNvPr id="6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1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03"/>
    </mc:Choice>
    <mc:Fallback xmlns="">
      <p:transition spd="slow" advTm="677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321372" y="1488954"/>
            <a:ext cx="8280920" cy="12631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5145" y="1621197"/>
            <a:ext cx="1083882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Yb</a:t>
            </a:r>
            <a:r>
              <a:rPr lang="ja-JP" alt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Oscilattor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09035" y="1621197"/>
            <a:ext cx="1140725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Yb</a:t>
            </a:r>
            <a:r>
              <a:rPr lang="en-US" altLang="ja-JP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PCF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Amplifier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7454070" y="1621197"/>
            <a:ext cx="497252" cy="3077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b="1" dirty="0" smtClean="0">
                <a:solidFill>
                  <a:srgbClr val="0000FF"/>
                </a:solidFill>
              </a:rPr>
              <a:t>SHG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 flipH="1">
            <a:off x="5143936" y="1621197"/>
            <a:ext cx="1631730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Yb:YAG thin-disk 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Amplifier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7118504" y="2353210"/>
            <a:ext cx="977834" cy="294255"/>
          </a:xfrm>
          <a:custGeom>
            <a:avLst/>
            <a:gdLst>
              <a:gd name="connsiteX0" fmla="*/ 0 w 20516850"/>
              <a:gd name="connsiteY0" fmla="*/ 3495691 h 3495691"/>
              <a:gd name="connsiteX1" fmla="*/ 2266950 w 20516850"/>
              <a:gd name="connsiteY1" fmla="*/ 2867041 h 3495691"/>
              <a:gd name="connsiteX2" fmla="*/ 4514850 w 20516850"/>
              <a:gd name="connsiteY2" fmla="*/ 790591 h 3495691"/>
              <a:gd name="connsiteX3" fmla="*/ 6800850 w 20516850"/>
              <a:gd name="connsiteY3" fmla="*/ 85741 h 3495691"/>
              <a:gd name="connsiteX4" fmla="*/ 13696950 w 20516850"/>
              <a:gd name="connsiteY4" fmla="*/ 85741 h 3495691"/>
              <a:gd name="connsiteX5" fmla="*/ 15982950 w 20516850"/>
              <a:gd name="connsiteY5" fmla="*/ 752491 h 3495691"/>
              <a:gd name="connsiteX6" fmla="*/ 18268950 w 20516850"/>
              <a:gd name="connsiteY6" fmla="*/ 2905141 h 3495691"/>
              <a:gd name="connsiteX7" fmla="*/ 20516850 w 20516850"/>
              <a:gd name="connsiteY7" fmla="*/ 3476641 h 349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6850" h="3495691">
                <a:moveTo>
                  <a:pt x="0" y="3495691"/>
                </a:moveTo>
                <a:cubicBezTo>
                  <a:pt x="757237" y="3406791"/>
                  <a:pt x="1514475" y="3317891"/>
                  <a:pt x="2266950" y="2867041"/>
                </a:cubicBezTo>
                <a:cubicBezTo>
                  <a:pt x="3019425" y="2416191"/>
                  <a:pt x="3759200" y="1254141"/>
                  <a:pt x="4514850" y="790591"/>
                </a:cubicBezTo>
                <a:cubicBezTo>
                  <a:pt x="5270500" y="327041"/>
                  <a:pt x="5270500" y="203216"/>
                  <a:pt x="6800850" y="85741"/>
                </a:cubicBezTo>
                <a:cubicBezTo>
                  <a:pt x="8331200" y="-31734"/>
                  <a:pt x="12166600" y="-25384"/>
                  <a:pt x="13696950" y="85741"/>
                </a:cubicBezTo>
                <a:cubicBezTo>
                  <a:pt x="15227300" y="196866"/>
                  <a:pt x="15220950" y="282591"/>
                  <a:pt x="15982950" y="752491"/>
                </a:cubicBezTo>
                <a:cubicBezTo>
                  <a:pt x="16744950" y="1222391"/>
                  <a:pt x="17513300" y="2451116"/>
                  <a:pt x="18268950" y="2905141"/>
                </a:cubicBezTo>
                <a:cubicBezTo>
                  <a:pt x="19024600" y="3359166"/>
                  <a:pt x="19770725" y="3417903"/>
                  <a:pt x="20516850" y="3476641"/>
                </a:cubicBezTo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381189" y="2180417"/>
            <a:ext cx="1025090" cy="467048"/>
          </a:xfrm>
          <a:custGeom>
            <a:avLst/>
            <a:gdLst>
              <a:gd name="connsiteX0" fmla="*/ 0 w 20516850"/>
              <a:gd name="connsiteY0" fmla="*/ 3495691 h 3495691"/>
              <a:gd name="connsiteX1" fmla="*/ 2266950 w 20516850"/>
              <a:gd name="connsiteY1" fmla="*/ 2867041 h 3495691"/>
              <a:gd name="connsiteX2" fmla="*/ 4514850 w 20516850"/>
              <a:gd name="connsiteY2" fmla="*/ 790591 h 3495691"/>
              <a:gd name="connsiteX3" fmla="*/ 6800850 w 20516850"/>
              <a:gd name="connsiteY3" fmla="*/ 85741 h 3495691"/>
              <a:gd name="connsiteX4" fmla="*/ 13696950 w 20516850"/>
              <a:gd name="connsiteY4" fmla="*/ 85741 h 3495691"/>
              <a:gd name="connsiteX5" fmla="*/ 15982950 w 20516850"/>
              <a:gd name="connsiteY5" fmla="*/ 752491 h 3495691"/>
              <a:gd name="connsiteX6" fmla="*/ 18268950 w 20516850"/>
              <a:gd name="connsiteY6" fmla="*/ 2905141 h 3495691"/>
              <a:gd name="connsiteX7" fmla="*/ 20516850 w 20516850"/>
              <a:gd name="connsiteY7" fmla="*/ 3476641 h 349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6850" h="3495691">
                <a:moveTo>
                  <a:pt x="0" y="3495691"/>
                </a:moveTo>
                <a:cubicBezTo>
                  <a:pt x="757237" y="3406791"/>
                  <a:pt x="1514475" y="3317891"/>
                  <a:pt x="2266950" y="2867041"/>
                </a:cubicBezTo>
                <a:cubicBezTo>
                  <a:pt x="3019425" y="2416191"/>
                  <a:pt x="3759200" y="1254141"/>
                  <a:pt x="4514850" y="790591"/>
                </a:cubicBezTo>
                <a:cubicBezTo>
                  <a:pt x="5270500" y="327041"/>
                  <a:pt x="5270500" y="203216"/>
                  <a:pt x="6800850" y="85741"/>
                </a:cubicBezTo>
                <a:cubicBezTo>
                  <a:pt x="8331200" y="-31734"/>
                  <a:pt x="12166600" y="-25384"/>
                  <a:pt x="13696950" y="85741"/>
                </a:cubicBezTo>
                <a:cubicBezTo>
                  <a:pt x="15227300" y="196866"/>
                  <a:pt x="15220950" y="282591"/>
                  <a:pt x="15982950" y="752491"/>
                </a:cubicBezTo>
                <a:cubicBezTo>
                  <a:pt x="16744950" y="1222391"/>
                  <a:pt x="17513300" y="2451116"/>
                  <a:pt x="18268950" y="2905141"/>
                </a:cubicBezTo>
                <a:cubicBezTo>
                  <a:pt x="19024600" y="3359166"/>
                  <a:pt x="19770725" y="3417903"/>
                  <a:pt x="20516850" y="3476641"/>
                </a:cubicBezTo>
              </a:path>
            </a:pathLst>
          </a:custGeom>
          <a:gradFill>
            <a:gsLst>
              <a:gs pos="26000">
                <a:srgbClr val="FFC000"/>
              </a:gs>
              <a:gs pos="91000">
                <a:srgbClr val="FF0000"/>
              </a:gs>
              <a:gs pos="7000">
                <a:schemeClr val="accent2">
                  <a:lumMod val="60000"/>
                  <a:lumOff val="40000"/>
                </a:schemeClr>
              </a:gs>
              <a:gs pos="46000">
                <a:srgbClr val="FF8200"/>
              </a:gs>
            </a:gsLst>
            <a:lin ang="0" scaled="1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891253" y="2537927"/>
            <a:ext cx="188258" cy="60790"/>
          </a:xfrm>
          <a:custGeom>
            <a:avLst/>
            <a:gdLst>
              <a:gd name="T0" fmla="*/ 2147483647 w 959"/>
              <a:gd name="T1" fmla="*/ 2147483647 h 543"/>
              <a:gd name="T2" fmla="*/ 2147483647 w 959"/>
              <a:gd name="T3" fmla="*/ 2147483647 h 543"/>
              <a:gd name="T4" fmla="*/ 2147483647 w 959"/>
              <a:gd name="T5" fmla="*/ 2147483647 h 543"/>
              <a:gd name="T6" fmla="*/ 2147483647 w 959"/>
              <a:gd name="T7" fmla="*/ 2147483647 h 543"/>
              <a:gd name="T8" fmla="*/ 2147483647 w 959"/>
              <a:gd name="T9" fmla="*/ 2147483647 h 543"/>
              <a:gd name="T10" fmla="*/ 2147483647 w 959"/>
              <a:gd name="T11" fmla="*/ 2147483647 h 543"/>
              <a:gd name="T12" fmla="*/ 2147483647 w 959"/>
              <a:gd name="T13" fmla="*/ 2147483647 h 543"/>
              <a:gd name="T14" fmla="*/ 2147483647 w 959"/>
              <a:gd name="T15" fmla="*/ 2147483647 h 543"/>
              <a:gd name="T16" fmla="*/ 2147483647 w 959"/>
              <a:gd name="T17" fmla="*/ 2147483647 h 543"/>
              <a:gd name="T18" fmla="*/ 2147483647 w 959"/>
              <a:gd name="T19" fmla="*/ 2147483647 h 543"/>
              <a:gd name="T20" fmla="*/ 2147483647 w 959"/>
              <a:gd name="T21" fmla="*/ 2147483647 h 543"/>
              <a:gd name="T22" fmla="*/ 2147483647 w 959"/>
              <a:gd name="T23" fmla="*/ 2147483647 h 543"/>
              <a:gd name="T24" fmla="*/ 2147483647 w 959"/>
              <a:gd name="T25" fmla="*/ 2147483647 h 543"/>
              <a:gd name="T26" fmla="*/ 2147483647 w 959"/>
              <a:gd name="T27" fmla="*/ 2147483647 h 543"/>
              <a:gd name="T28" fmla="*/ 2147483647 w 959"/>
              <a:gd name="T29" fmla="*/ 2147483647 h 543"/>
              <a:gd name="T30" fmla="*/ 2147483647 w 959"/>
              <a:gd name="T31" fmla="*/ 2147483647 h 543"/>
              <a:gd name="T32" fmla="*/ 2147483647 w 959"/>
              <a:gd name="T33" fmla="*/ 2147483647 h 543"/>
              <a:gd name="T34" fmla="*/ 2147483647 w 959"/>
              <a:gd name="T35" fmla="*/ 2147483647 h 543"/>
              <a:gd name="T36" fmla="*/ 2147483647 w 959"/>
              <a:gd name="T37" fmla="*/ 2147483647 h 543"/>
              <a:gd name="T38" fmla="*/ 2147483647 w 959"/>
              <a:gd name="T39" fmla="*/ 2147483647 h 543"/>
              <a:gd name="T40" fmla="*/ 2147483647 w 959"/>
              <a:gd name="T41" fmla="*/ 2147483647 h 543"/>
              <a:gd name="T42" fmla="*/ 2147483647 w 959"/>
              <a:gd name="T43" fmla="*/ 2147483647 h 543"/>
              <a:gd name="T44" fmla="*/ 2147483647 w 959"/>
              <a:gd name="T45" fmla="*/ 2147483647 h 543"/>
              <a:gd name="T46" fmla="*/ 2147483647 w 959"/>
              <a:gd name="T47" fmla="*/ 2147483647 h 543"/>
              <a:gd name="T48" fmla="*/ 2147483647 w 959"/>
              <a:gd name="T49" fmla="*/ 2147483647 h 543"/>
              <a:gd name="T50" fmla="*/ 2147483647 w 959"/>
              <a:gd name="T51" fmla="*/ 2147483647 h 543"/>
              <a:gd name="T52" fmla="*/ 2147483647 w 959"/>
              <a:gd name="T53" fmla="*/ 2147483647 h 543"/>
              <a:gd name="T54" fmla="*/ 2147483647 w 959"/>
              <a:gd name="T55" fmla="*/ 2147483647 h 543"/>
              <a:gd name="T56" fmla="*/ 2147483647 w 959"/>
              <a:gd name="T57" fmla="*/ 2147483647 h 543"/>
              <a:gd name="T58" fmla="*/ 2147483647 w 959"/>
              <a:gd name="T59" fmla="*/ 2147483647 h 543"/>
              <a:gd name="T60" fmla="*/ 2147483647 w 959"/>
              <a:gd name="T61" fmla="*/ 2147483647 h 543"/>
              <a:gd name="T62" fmla="*/ 2147483647 w 959"/>
              <a:gd name="T63" fmla="*/ 0 h 543"/>
              <a:gd name="T64" fmla="*/ 2147483647 w 959"/>
              <a:gd name="T65" fmla="*/ 2147483647 h 543"/>
              <a:gd name="T66" fmla="*/ 2147483647 w 959"/>
              <a:gd name="T67" fmla="*/ 2147483647 h 543"/>
              <a:gd name="T68" fmla="*/ 2147483647 w 959"/>
              <a:gd name="T69" fmla="*/ 2147483647 h 543"/>
              <a:gd name="T70" fmla="*/ 2147483647 w 959"/>
              <a:gd name="T71" fmla="*/ 2147483647 h 543"/>
              <a:gd name="T72" fmla="*/ 2147483647 w 959"/>
              <a:gd name="T73" fmla="*/ 2147483647 h 543"/>
              <a:gd name="T74" fmla="*/ 2147483647 w 959"/>
              <a:gd name="T75" fmla="*/ 2147483647 h 543"/>
              <a:gd name="T76" fmla="*/ 2147483647 w 959"/>
              <a:gd name="T77" fmla="*/ 2147483647 h 543"/>
              <a:gd name="T78" fmla="*/ 2147483647 w 959"/>
              <a:gd name="T79" fmla="*/ 2147483647 h 543"/>
              <a:gd name="T80" fmla="*/ 2147483647 w 959"/>
              <a:gd name="T81" fmla="*/ 2147483647 h 543"/>
              <a:gd name="T82" fmla="*/ 2147483647 w 959"/>
              <a:gd name="T83" fmla="*/ 2147483647 h 543"/>
              <a:gd name="T84" fmla="*/ 2147483647 w 959"/>
              <a:gd name="T85" fmla="*/ 2147483647 h 543"/>
              <a:gd name="T86" fmla="*/ 2147483647 w 959"/>
              <a:gd name="T87" fmla="*/ 2147483647 h 543"/>
              <a:gd name="T88" fmla="*/ 2147483647 w 959"/>
              <a:gd name="T89" fmla="*/ 2147483647 h 543"/>
              <a:gd name="T90" fmla="*/ 2147483647 w 959"/>
              <a:gd name="T91" fmla="*/ 2147483647 h 543"/>
              <a:gd name="T92" fmla="*/ 2147483647 w 959"/>
              <a:gd name="T93" fmla="*/ 2147483647 h 543"/>
              <a:gd name="T94" fmla="*/ 2147483647 w 959"/>
              <a:gd name="T95" fmla="*/ 2147483647 h 543"/>
              <a:gd name="T96" fmla="*/ 2147483647 w 959"/>
              <a:gd name="T97" fmla="*/ 2147483647 h 543"/>
              <a:gd name="T98" fmla="*/ 2147483647 w 959"/>
              <a:gd name="T99" fmla="*/ 2147483647 h 543"/>
              <a:gd name="T100" fmla="*/ 2147483647 w 959"/>
              <a:gd name="T101" fmla="*/ 2147483647 h 543"/>
              <a:gd name="T102" fmla="*/ 2147483647 w 959"/>
              <a:gd name="T103" fmla="*/ 2147483647 h 543"/>
              <a:gd name="T104" fmla="*/ 2147483647 w 959"/>
              <a:gd name="T105" fmla="*/ 2147483647 h 543"/>
              <a:gd name="T106" fmla="*/ 2147483647 w 959"/>
              <a:gd name="T107" fmla="*/ 2147483647 h 543"/>
              <a:gd name="T108" fmla="*/ 2147483647 w 959"/>
              <a:gd name="T109" fmla="*/ 2147483647 h 543"/>
              <a:gd name="T110" fmla="*/ 2147483647 w 959"/>
              <a:gd name="T111" fmla="*/ 2147483647 h 543"/>
              <a:gd name="T112" fmla="*/ 2147483647 w 959"/>
              <a:gd name="T113" fmla="*/ 2147483647 h 543"/>
              <a:gd name="T114" fmla="*/ 2147483647 w 959"/>
              <a:gd name="T115" fmla="*/ 2147483647 h 543"/>
              <a:gd name="T116" fmla="*/ 2147483647 w 959"/>
              <a:gd name="T117" fmla="*/ 2147483647 h 543"/>
              <a:gd name="T118" fmla="*/ 2147483647 w 959"/>
              <a:gd name="T119" fmla="*/ 2147483647 h 543"/>
              <a:gd name="T120" fmla="*/ 2147483647 w 959"/>
              <a:gd name="T121" fmla="*/ 2147483647 h 543"/>
              <a:gd name="T122" fmla="*/ 2147483647 w 959"/>
              <a:gd name="T123" fmla="*/ 2147483647 h 543"/>
              <a:gd name="T124" fmla="*/ 2147483647 w 959"/>
              <a:gd name="T125" fmla="*/ 2147483647 h 5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59"/>
              <a:gd name="T190" fmla="*/ 0 h 543"/>
              <a:gd name="T191" fmla="*/ 959 w 959"/>
              <a:gd name="T192" fmla="*/ 543 h 5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59" h="543">
                <a:moveTo>
                  <a:pt x="0" y="543"/>
                </a:moveTo>
                <a:lnTo>
                  <a:pt x="9" y="543"/>
                </a:lnTo>
                <a:lnTo>
                  <a:pt x="18" y="543"/>
                </a:lnTo>
                <a:lnTo>
                  <a:pt x="28" y="543"/>
                </a:lnTo>
                <a:lnTo>
                  <a:pt x="37" y="543"/>
                </a:lnTo>
                <a:lnTo>
                  <a:pt x="46" y="543"/>
                </a:lnTo>
                <a:lnTo>
                  <a:pt x="55" y="543"/>
                </a:lnTo>
                <a:lnTo>
                  <a:pt x="65" y="543"/>
                </a:lnTo>
                <a:lnTo>
                  <a:pt x="74" y="543"/>
                </a:lnTo>
                <a:lnTo>
                  <a:pt x="83" y="543"/>
                </a:lnTo>
                <a:lnTo>
                  <a:pt x="92" y="543"/>
                </a:lnTo>
                <a:lnTo>
                  <a:pt x="101" y="543"/>
                </a:lnTo>
                <a:lnTo>
                  <a:pt x="111" y="543"/>
                </a:lnTo>
                <a:lnTo>
                  <a:pt x="120" y="543"/>
                </a:lnTo>
                <a:lnTo>
                  <a:pt x="129" y="543"/>
                </a:lnTo>
                <a:lnTo>
                  <a:pt x="138" y="543"/>
                </a:lnTo>
                <a:lnTo>
                  <a:pt x="138" y="534"/>
                </a:lnTo>
                <a:lnTo>
                  <a:pt x="148" y="534"/>
                </a:lnTo>
                <a:lnTo>
                  <a:pt x="157" y="534"/>
                </a:lnTo>
                <a:lnTo>
                  <a:pt x="166" y="534"/>
                </a:lnTo>
                <a:lnTo>
                  <a:pt x="175" y="534"/>
                </a:lnTo>
                <a:lnTo>
                  <a:pt x="184" y="534"/>
                </a:lnTo>
                <a:lnTo>
                  <a:pt x="184" y="525"/>
                </a:lnTo>
                <a:lnTo>
                  <a:pt x="194" y="525"/>
                </a:lnTo>
                <a:lnTo>
                  <a:pt x="203" y="525"/>
                </a:lnTo>
                <a:lnTo>
                  <a:pt x="203" y="516"/>
                </a:lnTo>
                <a:lnTo>
                  <a:pt x="212" y="516"/>
                </a:lnTo>
                <a:lnTo>
                  <a:pt x="212" y="506"/>
                </a:lnTo>
                <a:lnTo>
                  <a:pt x="221" y="506"/>
                </a:lnTo>
                <a:lnTo>
                  <a:pt x="230" y="497"/>
                </a:lnTo>
                <a:lnTo>
                  <a:pt x="240" y="497"/>
                </a:lnTo>
                <a:lnTo>
                  <a:pt x="240" y="488"/>
                </a:lnTo>
                <a:lnTo>
                  <a:pt x="249" y="479"/>
                </a:lnTo>
                <a:lnTo>
                  <a:pt x="249" y="470"/>
                </a:lnTo>
                <a:lnTo>
                  <a:pt x="258" y="470"/>
                </a:lnTo>
                <a:lnTo>
                  <a:pt x="258" y="460"/>
                </a:lnTo>
                <a:lnTo>
                  <a:pt x="267" y="460"/>
                </a:lnTo>
                <a:lnTo>
                  <a:pt x="267" y="451"/>
                </a:lnTo>
                <a:lnTo>
                  <a:pt x="277" y="451"/>
                </a:lnTo>
                <a:lnTo>
                  <a:pt x="277" y="442"/>
                </a:lnTo>
                <a:lnTo>
                  <a:pt x="277" y="433"/>
                </a:lnTo>
                <a:lnTo>
                  <a:pt x="286" y="433"/>
                </a:lnTo>
                <a:lnTo>
                  <a:pt x="286" y="423"/>
                </a:lnTo>
                <a:lnTo>
                  <a:pt x="286" y="414"/>
                </a:lnTo>
                <a:lnTo>
                  <a:pt x="295" y="414"/>
                </a:lnTo>
                <a:lnTo>
                  <a:pt x="295" y="405"/>
                </a:lnTo>
                <a:lnTo>
                  <a:pt x="295" y="396"/>
                </a:lnTo>
                <a:lnTo>
                  <a:pt x="304" y="396"/>
                </a:lnTo>
                <a:lnTo>
                  <a:pt x="304" y="387"/>
                </a:lnTo>
                <a:lnTo>
                  <a:pt x="304" y="377"/>
                </a:lnTo>
                <a:lnTo>
                  <a:pt x="313" y="377"/>
                </a:lnTo>
                <a:lnTo>
                  <a:pt x="313" y="368"/>
                </a:lnTo>
                <a:lnTo>
                  <a:pt x="313" y="359"/>
                </a:lnTo>
                <a:lnTo>
                  <a:pt x="323" y="359"/>
                </a:lnTo>
                <a:lnTo>
                  <a:pt x="323" y="350"/>
                </a:lnTo>
                <a:lnTo>
                  <a:pt x="323" y="341"/>
                </a:lnTo>
                <a:lnTo>
                  <a:pt x="323" y="331"/>
                </a:lnTo>
                <a:lnTo>
                  <a:pt x="332" y="331"/>
                </a:lnTo>
                <a:lnTo>
                  <a:pt x="332" y="322"/>
                </a:lnTo>
                <a:lnTo>
                  <a:pt x="332" y="313"/>
                </a:lnTo>
                <a:lnTo>
                  <a:pt x="341" y="304"/>
                </a:lnTo>
                <a:lnTo>
                  <a:pt x="341" y="294"/>
                </a:lnTo>
                <a:lnTo>
                  <a:pt x="341" y="285"/>
                </a:lnTo>
                <a:lnTo>
                  <a:pt x="350" y="285"/>
                </a:lnTo>
                <a:lnTo>
                  <a:pt x="350" y="276"/>
                </a:lnTo>
                <a:lnTo>
                  <a:pt x="350" y="267"/>
                </a:lnTo>
                <a:lnTo>
                  <a:pt x="350" y="258"/>
                </a:lnTo>
                <a:lnTo>
                  <a:pt x="360" y="258"/>
                </a:lnTo>
                <a:lnTo>
                  <a:pt x="360" y="248"/>
                </a:lnTo>
                <a:lnTo>
                  <a:pt x="360" y="239"/>
                </a:lnTo>
                <a:lnTo>
                  <a:pt x="360" y="230"/>
                </a:lnTo>
                <a:lnTo>
                  <a:pt x="369" y="230"/>
                </a:lnTo>
                <a:lnTo>
                  <a:pt x="369" y="221"/>
                </a:lnTo>
                <a:lnTo>
                  <a:pt x="369" y="211"/>
                </a:lnTo>
                <a:lnTo>
                  <a:pt x="378" y="202"/>
                </a:lnTo>
                <a:lnTo>
                  <a:pt x="378" y="193"/>
                </a:lnTo>
                <a:lnTo>
                  <a:pt x="378" y="184"/>
                </a:lnTo>
                <a:lnTo>
                  <a:pt x="378" y="175"/>
                </a:lnTo>
                <a:lnTo>
                  <a:pt x="387" y="165"/>
                </a:lnTo>
                <a:lnTo>
                  <a:pt x="387" y="156"/>
                </a:lnTo>
                <a:lnTo>
                  <a:pt x="387" y="147"/>
                </a:lnTo>
                <a:lnTo>
                  <a:pt x="396" y="147"/>
                </a:lnTo>
                <a:lnTo>
                  <a:pt x="396" y="138"/>
                </a:lnTo>
                <a:lnTo>
                  <a:pt x="396" y="129"/>
                </a:lnTo>
                <a:lnTo>
                  <a:pt x="396" y="119"/>
                </a:lnTo>
                <a:lnTo>
                  <a:pt x="406" y="119"/>
                </a:lnTo>
                <a:lnTo>
                  <a:pt x="406" y="110"/>
                </a:lnTo>
                <a:lnTo>
                  <a:pt x="406" y="101"/>
                </a:lnTo>
                <a:lnTo>
                  <a:pt x="415" y="92"/>
                </a:lnTo>
                <a:lnTo>
                  <a:pt x="415" y="82"/>
                </a:lnTo>
                <a:lnTo>
                  <a:pt x="424" y="82"/>
                </a:lnTo>
                <a:lnTo>
                  <a:pt x="424" y="73"/>
                </a:lnTo>
                <a:lnTo>
                  <a:pt x="424" y="64"/>
                </a:lnTo>
                <a:lnTo>
                  <a:pt x="433" y="55"/>
                </a:lnTo>
                <a:lnTo>
                  <a:pt x="433" y="46"/>
                </a:lnTo>
                <a:lnTo>
                  <a:pt x="433" y="36"/>
                </a:lnTo>
                <a:lnTo>
                  <a:pt x="443" y="36"/>
                </a:lnTo>
                <a:lnTo>
                  <a:pt x="443" y="27"/>
                </a:lnTo>
                <a:lnTo>
                  <a:pt x="452" y="27"/>
                </a:lnTo>
                <a:lnTo>
                  <a:pt x="452" y="18"/>
                </a:lnTo>
                <a:lnTo>
                  <a:pt x="461" y="18"/>
                </a:lnTo>
                <a:lnTo>
                  <a:pt x="461" y="9"/>
                </a:lnTo>
                <a:lnTo>
                  <a:pt x="470" y="9"/>
                </a:lnTo>
                <a:lnTo>
                  <a:pt x="470" y="0"/>
                </a:lnTo>
                <a:lnTo>
                  <a:pt x="479" y="0"/>
                </a:lnTo>
                <a:lnTo>
                  <a:pt x="489" y="0"/>
                </a:lnTo>
                <a:lnTo>
                  <a:pt x="489" y="9"/>
                </a:lnTo>
                <a:lnTo>
                  <a:pt x="498" y="9"/>
                </a:lnTo>
                <a:lnTo>
                  <a:pt x="507" y="9"/>
                </a:lnTo>
                <a:lnTo>
                  <a:pt x="507" y="18"/>
                </a:lnTo>
                <a:lnTo>
                  <a:pt x="516" y="18"/>
                </a:lnTo>
                <a:lnTo>
                  <a:pt x="516" y="27"/>
                </a:lnTo>
                <a:lnTo>
                  <a:pt x="525" y="36"/>
                </a:lnTo>
                <a:lnTo>
                  <a:pt x="525" y="46"/>
                </a:lnTo>
                <a:lnTo>
                  <a:pt x="535" y="46"/>
                </a:lnTo>
                <a:lnTo>
                  <a:pt x="535" y="55"/>
                </a:lnTo>
                <a:lnTo>
                  <a:pt x="535" y="64"/>
                </a:lnTo>
                <a:lnTo>
                  <a:pt x="544" y="64"/>
                </a:lnTo>
                <a:lnTo>
                  <a:pt x="544" y="73"/>
                </a:lnTo>
                <a:lnTo>
                  <a:pt x="544" y="82"/>
                </a:lnTo>
                <a:lnTo>
                  <a:pt x="553" y="92"/>
                </a:lnTo>
                <a:lnTo>
                  <a:pt x="553" y="101"/>
                </a:lnTo>
                <a:lnTo>
                  <a:pt x="562" y="110"/>
                </a:lnTo>
                <a:lnTo>
                  <a:pt x="562" y="119"/>
                </a:lnTo>
                <a:lnTo>
                  <a:pt x="562" y="129"/>
                </a:lnTo>
                <a:lnTo>
                  <a:pt x="562" y="138"/>
                </a:lnTo>
                <a:lnTo>
                  <a:pt x="572" y="138"/>
                </a:lnTo>
                <a:lnTo>
                  <a:pt x="572" y="147"/>
                </a:lnTo>
                <a:lnTo>
                  <a:pt x="572" y="156"/>
                </a:lnTo>
                <a:lnTo>
                  <a:pt x="572" y="165"/>
                </a:lnTo>
                <a:lnTo>
                  <a:pt x="581" y="165"/>
                </a:lnTo>
                <a:lnTo>
                  <a:pt x="581" y="175"/>
                </a:lnTo>
                <a:lnTo>
                  <a:pt x="581" y="184"/>
                </a:lnTo>
                <a:lnTo>
                  <a:pt x="581" y="193"/>
                </a:lnTo>
                <a:lnTo>
                  <a:pt x="590" y="193"/>
                </a:lnTo>
                <a:lnTo>
                  <a:pt x="590" y="202"/>
                </a:lnTo>
                <a:lnTo>
                  <a:pt x="590" y="211"/>
                </a:lnTo>
                <a:lnTo>
                  <a:pt x="590" y="221"/>
                </a:lnTo>
                <a:lnTo>
                  <a:pt x="599" y="221"/>
                </a:lnTo>
                <a:lnTo>
                  <a:pt x="599" y="230"/>
                </a:lnTo>
                <a:lnTo>
                  <a:pt x="599" y="239"/>
                </a:lnTo>
                <a:lnTo>
                  <a:pt x="608" y="248"/>
                </a:lnTo>
                <a:lnTo>
                  <a:pt x="608" y="258"/>
                </a:lnTo>
                <a:lnTo>
                  <a:pt x="608" y="267"/>
                </a:lnTo>
                <a:lnTo>
                  <a:pt x="618" y="276"/>
                </a:lnTo>
                <a:lnTo>
                  <a:pt x="618" y="285"/>
                </a:lnTo>
                <a:lnTo>
                  <a:pt x="618" y="294"/>
                </a:lnTo>
                <a:lnTo>
                  <a:pt x="627" y="294"/>
                </a:lnTo>
                <a:lnTo>
                  <a:pt x="627" y="304"/>
                </a:lnTo>
                <a:lnTo>
                  <a:pt x="627" y="313"/>
                </a:lnTo>
                <a:lnTo>
                  <a:pt x="636" y="322"/>
                </a:lnTo>
                <a:lnTo>
                  <a:pt x="636" y="331"/>
                </a:lnTo>
                <a:lnTo>
                  <a:pt x="636" y="341"/>
                </a:lnTo>
                <a:lnTo>
                  <a:pt x="645" y="341"/>
                </a:lnTo>
                <a:lnTo>
                  <a:pt x="645" y="350"/>
                </a:lnTo>
                <a:lnTo>
                  <a:pt x="645" y="359"/>
                </a:lnTo>
                <a:lnTo>
                  <a:pt x="655" y="368"/>
                </a:lnTo>
                <a:lnTo>
                  <a:pt x="655" y="377"/>
                </a:lnTo>
                <a:lnTo>
                  <a:pt x="655" y="387"/>
                </a:lnTo>
                <a:lnTo>
                  <a:pt x="664" y="387"/>
                </a:lnTo>
                <a:lnTo>
                  <a:pt x="664" y="396"/>
                </a:lnTo>
                <a:lnTo>
                  <a:pt x="664" y="405"/>
                </a:lnTo>
                <a:lnTo>
                  <a:pt x="673" y="405"/>
                </a:lnTo>
                <a:lnTo>
                  <a:pt x="673" y="414"/>
                </a:lnTo>
                <a:lnTo>
                  <a:pt x="673" y="423"/>
                </a:lnTo>
                <a:lnTo>
                  <a:pt x="682" y="423"/>
                </a:lnTo>
                <a:lnTo>
                  <a:pt x="682" y="433"/>
                </a:lnTo>
                <a:lnTo>
                  <a:pt x="691" y="442"/>
                </a:lnTo>
                <a:lnTo>
                  <a:pt x="691" y="451"/>
                </a:lnTo>
                <a:lnTo>
                  <a:pt x="701" y="451"/>
                </a:lnTo>
                <a:lnTo>
                  <a:pt x="701" y="460"/>
                </a:lnTo>
                <a:lnTo>
                  <a:pt x="701" y="470"/>
                </a:lnTo>
                <a:lnTo>
                  <a:pt x="710" y="470"/>
                </a:lnTo>
                <a:lnTo>
                  <a:pt x="710" y="479"/>
                </a:lnTo>
                <a:lnTo>
                  <a:pt x="719" y="479"/>
                </a:lnTo>
                <a:lnTo>
                  <a:pt x="719" y="488"/>
                </a:lnTo>
                <a:lnTo>
                  <a:pt x="728" y="488"/>
                </a:lnTo>
                <a:lnTo>
                  <a:pt x="728" y="497"/>
                </a:lnTo>
                <a:lnTo>
                  <a:pt x="738" y="497"/>
                </a:lnTo>
                <a:lnTo>
                  <a:pt x="738" y="506"/>
                </a:lnTo>
                <a:lnTo>
                  <a:pt x="747" y="506"/>
                </a:lnTo>
                <a:lnTo>
                  <a:pt x="747" y="516"/>
                </a:lnTo>
                <a:lnTo>
                  <a:pt x="756" y="516"/>
                </a:lnTo>
                <a:lnTo>
                  <a:pt x="765" y="525"/>
                </a:lnTo>
                <a:lnTo>
                  <a:pt x="774" y="525"/>
                </a:lnTo>
                <a:lnTo>
                  <a:pt x="784" y="525"/>
                </a:lnTo>
                <a:lnTo>
                  <a:pt x="784" y="534"/>
                </a:lnTo>
                <a:lnTo>
                  <a:pt x="793" y="534"/>
                </a:lnTo>
                <a:lnTo>
                  <a:pt x="802" y="534"/>
                </a:lnTo>
                <a:lnTo>
                  <a:pt x="811" y="534"/>
                </a:lnTo>
                <a:lnTo>
                  <a:pt x="820" y="534"/>
                </a:lnTo>
                <a:lnTo>
                  <a:pt x="830" y="534"/>
                </a:lnTo>
                <a:lnTo>
                  <a:pt x="830" y="543"/>
                </a:lnTo>
                <a:lnTo>
                  <a:pt x="839" y="543"/>
                </a:lnTo>
                <a:lnTo>
                  <a:pt x="848" y="543"/>
                </a:lnTo>
                <a:lnTo>
                  <a:pt x="857" y="543"/>
                </a:lnTo>
                <a:lnTo>
                  <a:pt x="867" y="543"/>
                </a:lnTo>
                <a:lnTo>
                  <a:pt x="876" y="543"/>
                </a:lnTo>
                <a:lnTo>
                  <a:pt x="885" y="543"/>
                </a:lnTo>
                <a:lnTo>
                  <a:pt x="894" y="543"/>
                </a:lnTo>
                <a:lnTo>
                  <a:pt x="903" y="543"/>
                </a:lnTo>
                <a:lnTo>
                  <a:pt x="913" y="543"/>
                </a:lnTo>
                <a:lnTo>
                  <a:pt x="922" y="543"/>
                </a:lnTo>
                <a:lnTo>
                  <a:pt x="931" y="543"/>
                </a:lnTo>
                <a:lnTo>
                  <a:pt x="940" y="543"/>
                </a:lnTo>
                <a:lnTo>
                  <a:pt x="950" y="543"/>
                </a:lnTo>
                <a:lnTo>
                  <a:pt x="959" y="543"/>
                </a:lnTo>
              </a:path>
            </a:pathLst>
          </a:custGeom>
          <a:solidFill>
            <a:srgbClr val="FF0000"/>
          </a:solidFill>
          <a:ln w="31750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400"/>
          </a:p>
        </p:txBody>
      </p:sp>
      <p:sp>
        <p:nvSpPr>
          <p:cNvPr id="15" name="フリーフォーム 14"/>
          <p:cNvSpPr/>
          <p:nvPr/>
        </p:nvSpPr>
        <p:spPr>
          <a:xfrm>
            <a:off x="3653051" y="2413941"/>
            <a:ext cx="864096" cy="230925"/>
          </a:xfrm>
          <a:custGeom>
            <a:avLst/>
            <a:gdLst>
              <a:gd name="connsiteX0" fmla="*/ 0 w 20516850"/>
              <a:gd name="connsiteY0" fmla="*/ 3495691 h 3495691"/>
              <a:gd name="connsiteX1" fmla="*/ 2266950 w 20516850"/>
              <a:gd name="connsiteY1" fmla="*/ 2867041 h 3495691"/>
              <a:gd name="connsiteX2" fmla="*/ 4514850 w 20516850"/>
              <a:gd name="connsiteY2" fmla="*/ 790591 h 3495691"/>
              <a:gd name="connsiteX3" fmla="*/ 6800850 w 20516850"/>
              <a:gd name="connsiteY3" fmla="*/ 85741 h 3495691"/>
              <a:gd name="connsiteX4" fmla="*/ 13696950 w 20516850"/>
              <a:gd name="connsiteY4" fmla="*/ 85741 h 3495691"/>
              <a:gd name="connsiteX5" fmla="*/ 15982950 w 20516850"/>
              <a:gd name="connsiteY5" fmla="*/ 752491 h 3495691"/>
              <a:gd name="connsiteX6" fmla="*/ 18268950 w 20516850"/>
              <a:gd name="connsiteY6" fmla="*/ 2905141 h 3495691"/>
              <a:gd name="connsiteX7" fmla="*/ 20516850 w 20516850"/>
              <a:gd name="connsiteY7" fmla="*/ 3476641 h 349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6850" h="3495691">
                <a:moveTo>
                  <a:pt x="0" y="3495691"/>
                </a:moveTo>
                <a:cubicBezTo>
                  <a:pt x="757237" y="3406791"/>
                  <a:pt x="1514475" y="3317891"/>
                  <a:pt x="2266950" y="2867041"/>
                </a:cubicBezTo>
                <a:cubicBezTo>
                  <a:pt x="3019425" y="2416191"/>
                  <a:pt x="3759200" y="1254141"/>
                  <a:pt x="4514850" y="790591"/>
                </a:cubicBezTo>
                <a:cubicBezTo>
                  <a:pt x="5270500" y="327041"/>
                  <a:pt x="5270500" y="203216"/>
                  <a:pt x="6800850" y="85741"/>
                </a:cubicBezTo>
                <a:cubicBezTo>
                  <a:pt x="8331200" y="-31734"/>
                  <a:pt x="12166600" y="-25384"/>
                  <a:pt x="13696950" y="85741"/>
                </a:cubicBezTo>
                <a:cubicBezTo>
                  <a:pt x="15227300" y="196866"/>
                  <a:pt x="15220950" y="282591"/>
                  <a:pt x="15982950" y="752491"/>
                </a:cubicBezTo>
                <a:cubicBezTo>
                  <a:pt x="16744950" y="1222391"/>
                  <a:pt x="17513300" y="2451116"/>
                  <a:pt x="18268950" y="2905141"/>
                </a:cubicBezTo>
                <a:cubicBezTo>
                  <a:pt x="19024600" y="3359166"/>
                  <a:pt x="19770725" y="3417903"/>
                  <a:pt x="20516850" y="3476641"/>
                </a:cubicBezTo>
              </a:path>
            </a:pathLst>
          </a:custGeom>
          <a:gradFill>
            <a:gsLst>
              <a:gs pos="26000">
                <a:srgbClr val="FFC000"/>
              </a:gs>
              <a:gs pos="91000">
                <a:srgbClr val="FF0000"/>
              </a:gs>
              <a:gs pos="7000">
                <a:schemeClr val="accent2">
                  <a:lumMod val="60000"/>
                  <a:lumOff val="40000"/>
                </a:schemeClr>
              </a:gs>
              <a:gs pos="46000">
                <a:srgbClr val="FF8200"/>
              </a:gs>
            </a:gsLst>
            <a:lin ang="0" scaled="1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387216" y="2544407"/>
            <a:ext cx="23885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685350" y="2528738"/>
            <a:ext cx="23885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093157" y="2544408"/>
            <a:ext cx="23885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910776" y="1621197"/>
            <a:ext cx="992641" cy="3077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b="1" dirty="0" smtClean="0">
                <a:solidFill>
                  <a:srgbClr val="0000FF"/>
                </a:solidFill>
              </a:rPr>
              <a:t>Stretcher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1967313" y="2581461"/>
            <a:ext cx="864096" cy="45719"/>
          </a:xfrm>
          <a:custGeom>
            <a:avLst/>
            <a:gdLst>
              <a:gd name="connsiteX0" fmla="*/ 0 w 20516850"/>
              <a:gd name="connsiteY0" fmla="*/ 3495691 h 3495691"/>
              <a:gd name="connsiteX1" fmla="*/ 2266950 w 20516850"/>
              <a:gd name="connsiteY1" fmla="*/ 2867041 h 3495691"/>
              <a:gd name="connsiteX2" fmla="*/ 4514850 w 20516850"/>
              <a:gd name="connsiteY2" fmla="*/ 790591 h 3495691"/>
              <a:gd name="connsiteX3" fmla="*/ 6800850 w 20516850"/>
              <a:gd name="connsiteY3" fmla="*/ 85741 h 3495691"/>
              <a:gd name="connsiteX4" fmla="*/ 13696950 w 20516850"/>
              <a:gd name="connsiteY4" fmla="*/ 85741 h 3495691"/>
              <a:gd name="connsiteX5" fmla="*/ 15982950 w 20516850"/>
              <a:gd name="connsiteY5" fmla="*/ 752491 h 3495691"/>
              <a:gd name="connsiteX6" fmla="*/ 18268950 w 20516850"/>
              <a:gd name="connsiteY6" fmla="*/ 2905141 h 3495691"/>
              <a:gd name="connsiteX7" fmla="*/ 20516850 w 20516850"/>
              <a:gd name="connsiteY7" fmla="*/ 3476641 h 349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16850" h="3495691">
                <a:moveTo>
                  <a:pt x="0" y="3495691"/>
                </a:moveTo>
                <a:cubicBezTo>
                  <a:pt x="757237" y="3406791"/>
                  <a:pt x="1514475" y="3317891"/>
                  <a:pt x="2266950" y="2867041"/>
                </a:cubicBezTo>
                <a:cubicBezTo>
                  <a:pt x="3019425" y="2416191"/>
                  <a:pt x="3759200" y="1254141"/>
                  <a:pt x="4514850" y="790591"/>
                </a:cubicBezTo>
                <a:cubicBezTo>
                  <a:pt x="5270500" y="327041"/>
                  <a:pt x="5270500" y="203216"/>
                  <a:pt x="6800850" y="85741"/>
                </a:cubicBezTo>
                <a:cubicBezTo>
                  <a:pt x="8331200" y="-31734"/>
                  <a:pt x="12166600" y="-25384"/>
                  <a:pt x="13696950" y="85741"/>
                </a:cubicBezTo>
                <a:cubicBezTo>
                  <a:pt x="15227300" y="196866"/>
                  <a:pt x="15220950" y="282591"/>
                  <a:pt x="15982950" y="752491"/>
                </a:cubicBezTo>
                <a:cubicBezTo>
                  <a:pt x="16744950" y="1222391"/>
                  <a:pt x="17513300" y="2451116"/>
                  <a:pt x="18268950" y="2905141"/>
                </a:cubicBezTo>
                <a:cubicBezTo>
                  <a:pt x="19024600" y="3359166"/>
                  <a:pt x="19770725" y="3417903"/>
                  <a:pt x="20516850" y="3476641"/>
                </a:cubicBezTo>
              </a:path>
            </a:pathLst>
          </a:custGeom>
          <a:gradFill>
            <a:gsLst>
              <a:gs pos="26000">
                <a:srgbClr val="FFC000"/>
              </a:gs>
              <a:gs pos="91000">
                <a:srgbClr val="FF0000"/>
              </a:gs>
              <a:gs pos="7000">
                <a:schemeClr val="accent2">
                  <a:lumMod val="60000"/>
                  <a:lumOff val="40000"/>
                </a:schemeClr>
              </a:gs>
              <a:gs pos="46000">
                <a:srgbClr val="FF8200"/>
              </a:gs>
            </a:gsLst>
            <a:lin ang="0" scaled="1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" name="テキスト ボックス 249"/>
          <p:cNvSpPr txBox="1"/>
          <p:nvPr/>
        </p:nvSpPr>
        <p:spPr>
          <a:xfrm>
            <a:off x="2097785" y="2181566"/>
            <a:ext cx="60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 smtClean="0"/>
              <a:t>30 </a:t>
            </a:r>
            <a:r>
              <a:rPr kumimoji="1" lang="en-US" altLang="ja-JP" sz="1200" dirty="0" err="1" smtClean="0"/>
              <a:t>ps</a:t>
            </a:r>
            <a:endParaRPr kumimoji="1" lang="ja-JP" altLang="en-US" sz="12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270178" y="2537928"/>
            <a:ext cx="23885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49"/>
          <p:cNvSpPr txBox="1"/>
          <p:nvPr/>
        </p:nvSpPr>
        <p:spPr>
          <a:xfrm>
            <a:off x="784065" y="2180417"/>
            <a:ext cx="60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 smtClean="0"/>
              <a:t>100 fs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6770" y="3904419"/>
            <a:ext cx="236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2 bunch, 25 Hz  achieved</a:t>
            </a:r>
          </a:p>
          <a:p>
            <a:r>
              <a:rPr kumimoji="1" lang="en-US" altLang="ja-JP" sz="1600" dirty="0" smtClean="0"/>
              <a:t>(limited by thermal effect)</a:t>
            </a:r>
          </a:p>
          <a:p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lang="en-US" altLang="ja-JP" sz="1600" dirty="0" smtClean="0"/>
              <a:t>Final goal is 50 Hz. 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9326" y="6167943"/>
            <a:ext cx="261732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X. </a:t>
            </a:r>
            <a:r>
              <a:rPr lang="en-US" altLang="ja-JP" sz="1600" dirty="0"/>
              <a:t>Z</a:t>
            </a:r>
            <a:r>
              <a:rPr lang="en-US" altLang="ja-JP" sz="1600" dirty="0" smtClean="0"/>
              <a:t>hou, M. Yoshida, T. </a:t>
            </a:r>
            <a:r>
              <a:rPr lang="en-US" altLang="ja-JP" sz="1600" dirty="0" err="1" smtClean="0"/>
              <a:t>Natsui</a:t>
            </a:r>
            <a:endParaRPr kumimoji="1" lang="ja-JP" altLang="en-US" sz="1600" dirty="0"/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435187" y="16934"/>
            <a:ext cx="7886700" cy="863600"/>
          </a:xfrm>
        </p:spPr>
        <p:txBody>
          <a:bodyPr>
            <a:normAutofit fontScale="90000"/>
          </a:bodyPr>
          <a:lstStyle/>
          <a:p>
            <a:r>
              <a:rPr lang="en-US" altLang="ja-JP" b="1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Yb:YAG</a:t>
            </a:r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/</a:t>
            </a:r>
            <a:r>
              <a:rPr lang="en-US" altLang="ja-JP" b="1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Nd:YAG</a:t>
            </a:r>
            <a:r>
              <a:rPr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Laser System for RF-Gun</a:t>
            </a:r>
            <a:endParaRPr kumimoji="1" lang="ja-JP" altLang="en-US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9901" y="998506"/>
            <a:ext cx="652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ysClr val="windowText" lastClr="000000"/>
                </a:solidFill>
              </a:rPr>
              <a:t>Yb:YAG</a:t>
            </a:r>
            <a:r>
              <a:rPr lang="en-US" altLang="ja-JP" dirty="0" smtClean="0"/>
              <a:t>  </a:t>
            </a:r>
            <a:r>
              <a:rPr lang="en-US" altLang="ja-JP" sz="1400" dirty="0" smtClean="0"/>
              <a:t>(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1025-1070 nm</a:t>
            </a:r>
            <a:r>
              <a:rPr lang="en-US" altLang="ja-JP" sz="1400" dirty="0" smtClean="0">
                <a:cs typeface="Times New Roman" pitchFamily="18" charset="0"/>
              </a:rPr>
              <a:t>) </a:t>
            </a:r>
            <a:r>
              <a:rPr lang="en-US" altLang="ja-JP" sz="1600" dirty="0" smtClean="0">
                <a:cs typeface="Times New Roman" pitchFamily="18" charset="0"/>
              </a:rPr>
              <a:t>broad band</a:t>
            </a:r>
            <a:r>
              <a:rPr lang="en-US" altLang="ja-JP" sz="1600" dirty="0" smtClean="0"/>
              <a:t> 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1600" dirty="0" smtClean="0"/>
              <a:t>Pulse </a:t>
            </a:r>
            <a:r>
              <a:rPr lang="en-US" altLang="ja-JP" sz="1600" dirty="0"/>
              <a:t>shape </a:t>
            </a:r>
            <a:r>
              <a:rPr lang="en-US" altLang="ja-JP" sz="1600" dirty="0" smtClean="0"/>
              <a:t>manipulation is possible.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50297" y="6050885"/>
            <a:ext cx="2255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SHG: Second harmonic generator</a:t>
            </a:r>
            <a:endParaRPr kumimoji="1" lang="ja-JP" altLang="en-US" sz="1200" dirty="0"/>
          </a:p>
        </p:txBody>
      </p:sp>
      <p:sp>
        <p:nvSpPr>
          <p:cNvPr id="44" name="下矢印 43"/>
          <p:cNvSpPr/>
          <p:nvPr/>
        </p:nvSpPr>
        <p:spPr>
          <a:xfrm>
            <a:off x="7421209" y="4544494"/>
            <a:ext cx="224815" cy="2910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347834" y="2862973"/>
            <a:ext cx="6249874" cy="3700597"/>
            <a:chOff x="525792" y="1298976"/>
            <a:chExt cx="8205061" cy="4858278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98626" y="1670742"/>
              <a:ext cx="1704931" cy="5656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/>
                <a:t>Yb-doped fiber oscillator</a:t>
              </a:r>
              <a:endParaRPr kumimoji="1" lang="ja-JP" altLang="en-US" sz="1100" b="1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880657" y="1609187"/>
              <a:ext cx="1655634" cy="686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Yb-doped fiber  </a:t>
              </a:r>
              <a:r>
                <a:rPr lang="en-US" altLang="ja-JP" sz="1400" dirty="0" smtClean="0"/>
                <a:t>pre </a:t>
              </a:r>
              <a:r>
                <a:rPr kumimoji="1" lang="en-US" altLang="ja-JP" sz="1400" dirty="0" smtClean="0"/>
                <a:t>amplifier</a:t>
              </a:r>
              <a:endParaRPr kumimoji="1" lang="ja-JP" altLang="en-US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955124" y="2863360"/>
              <a:ext cx="1687232" cy="686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PCF </a:t>
              </a:r>
              <a:r>
                <a:rPr kumimoji="1" lang="en-US" altLang="ja-JP" sz="1400" dirty="0" err="1" smtClean="0"/>
                <a:t>Yb</a:t>
              </a:r>
              <a:r>
                <a:rPr kumimoji="1" lang="en-US" altLang="ja-JP" sz="1400" dirty="0" smtClean="0"/>
                <a:t>-doped fiber amplifier</a:t>
              </a:r>
              <a:endParaRPr kumimoji="1" lang="ja-JP" altLang="en-US" sz="14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024177" y="1461462"/>
              <a:ext cx="1642064" cy="9697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/>
                <a:t>Transmission </a:t>
              </a:r>
              <a:r>
                <a:rPr lang="en-US" altLang="ja-JP" sz="1400" b="1" dirty="0" smtClean="0"/>
                <a:t>Grating</a:t>
              </a:r>
              <a:r>
                <a:rPr lang="ja-JP" altLang="en-US" sz="1400" b="1" dirty="0" smtClean="0"/>
                <a:t> </a:t>
              </a:r>
              <a:r>
                <a:rPr lang="en-US" altLang="ja-JP" sz="1400" b="1" dirty="0" smtClean="0"/>
                <a:t>Stretcher</a:t>
              </a:r>
              <a:endParaRPr lang="en-US" altLang="ja-JP" sz="14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894267" y="2846822"/>
              <a:ext cx="1302813" cy="6869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EO Pulse picker</a:t>
              </a:r>
              <a:endParaRPr kumimoji="1" lang="ja-JP" altLang="en-US" sz="1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734599" y="3935308"/>
              <a:ext cx="1728191" cy="9697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Yb:YAG thin-disk multi-pass amplifier</a:t>
              </a:r>
              <a:endParaRPr kumimoji="1" lang="ja-JP" altLang="en-US" sz="1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46685" y="5470975"/>
              <a:ext cx="864096" cy="4040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SHG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69809" y="2974705"/>
              <a:ext cx="1728191" cy="6869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Synchronization system</a:t>
              </a:r>
              <a:endParaRPr kumimoji="1" lang="ja-JP" altLang="en-US" sz="14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25792" y="4220468"/>
              <a:ext cx="1986474" cy="68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2856 MHz trigger</a:t>
              </a:r>
            </a:p>
            <a:p>
              <a:pPr algn="ctr"/>
              <a:r>
                <a:rPr lang="en-US" altLang="ja-JP" sz="1400" dirty="0" smtClean="0"/>
                <a:t>From Accelerator</a:t>
              </a:r>
              <a:endParaRPr kumimoji="1" lang="ja-JP" altLang="en-US" sz="1400" dirty="0"/>
            </a:p>
          </p:txBody>
        </p:sp>
        <p:sp>
          <p:nvSpPr>
            <p:cNvPr id="45" name="右矢印 44"/>
            <p:cNvSpPr/>
            <p:nvPr/>
          </p:nvSpPr>
          <p:spPr>
            <a:xfrm rot="16200000">
              <a:off x="1245873" y="3897440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46" name="右矢印 45"/>
            <p:cNvSpPr/>
            <p:nvPr/>
          </p:nvSpPr>
          <p:spPr>
            <a:xfrm>
              <a:off x="2451942" y="1825349"/>
              <a:ext cx="404319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580699" y="5480613"/>
              <a:ext cx="864096" cy="4040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SHG</a:t>
              </a:r>
            </a:p>
          </p:txBody>
        </p:sp>
        <p:sp>
          <p:nvSpPr>
            <p:cNvPr id="48" name="右矢印 47"/>
            <p:cNvSpPr/>
            <p:nvPr/>
          </p:nvSpPr>
          <p:spPr>
            <a:xfrm>
              <a:off x="4302768" y="4309031"/>
              <a:ext cx="399653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49" name="右矢印 48"/>
            <p:cNvSpPr/>
            <p:nvPr/>
          </p:nvSpPr>
          <p:spPr>
            <a:xfrm rot="5400000">
              <a:off x="5689719" y="2520579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0" name="右矢印 49"/>
            <p:cNvSpPr/>
            <p:nvPr/>
          </p:nvSpPr>
          <p:spPr>
            <a:xfrm>
              <a:off x="6682271" y="1840698"/>
              <a:ext cx="432048" cy="214005"/>
            </a:xfrm>
            <a:prstGeom prst="rightArrow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1" name="右矢印 50"/>
            <p:cNvSpPr/>
            <p:nvPr/>
          </p:nvSpPr>
          <p:spPr>
            <a:xfrm rot="5400000">
              <a:off x="3294059" y="3681417"/>
              <a:ext cx="503226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2" name="右矢印 51"/>
            <p:cNvSpPr/>
            <p:nvPr/>
          </p:nvSpPr>
          <p:spPr>
            <a:xfrm rot="5400000">
              <a:off x="7553428" y="5060426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3" name="右矢印 52"/>
            <p:cNvSpPr/>
            <p:nvPr/>
          </p:nvSpPr>
          <p:spPr>
            <a:xfrm rot="10800000">
              <a:off x="6635819" y="5558276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4" name="右矢印 53"/>
            <p:cNvSpPr/>
            <p:nvPr/>
          </p:nvSpPr>
          <p:spPr>
            <a:xfrm rot="10800000">
              <a:off x="4911555" y="5548640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730738" y="5470975"/>
              <a:ext cx="1296144" cy="40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RF GUN</a:t>
              </a:r>
              <a:endParaRPr kumimoji="1" lang="ja-JP" altLang="en-US" sz="1400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688307" y="2216947"/>
              <a:ext cx="1145232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51.9 MHz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554963" y="2440078"/>
              <a:ext cx="1145232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30 ps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140055" y="3537338"/>
              <a:ext cx="1405616" cy="60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25Hz</a:t>
              </a:r>
            </a:p>
            <a:p>
              <a:pPr algn="ctr"/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Double bunch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517217" y="4998151"/>
              <a:ext cx="1145232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~5 mJ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363815" y="5170083"/>
              <a:ext cx="2172021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~0.8 mJ @ 258 nm</a:t>
              </a:r>
              <a:endParaRPr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33808" y="1302047"/>
              <a:ext cx="2166394" cy="34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 smtClean="0">
                  <a:latin typeface="Times New Roman" pitchFamily="18" charset="0"/>
                  <a:cs typeface="Times New Roman" pitchFamily="18" charset="0"/>
                </a:rPr>
                <a:t>0.2 nJ @ 1025-1070 nm</a:t>
              </a:r>
              <a:endParaRPr kumimoji="1" lang="ja-JP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上下矢印 61"/>
            <p:cNvSpPr/>
            <p:nvPr/>
          </p:nvSpPr>
          <p:spPr>
            <a:xfrm>
              <a:off x="1359466" y="2357674"/>
              <a:ext cx="216024" cy="4891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3" name="右矢印 62"/>
            <p:cNvSpPr/>
            <p:nvPr/>
          </p:nvSpPr>
          <p:spPr>
            <a:xfrm>
              <a:off x="4564926" y="1816125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574577" y="4092868"/>
              <a:ext cx="1728191" cy="686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PCF </a:t>
              </a:r>
              <a:r>
                <a:rPr kumimoji="1" lang="en-US" altLang="ja-JP" sz="1400" dirty="0" err="1" smtClean="0"/>
                <a:t>Yb</a:t>
              </a:r>
              <a:r>
                <a:rPr kumimoji="1" lang="en-US" altLang="ja-JP" sz="1400" dirty="0" smtClean="0"/>
                <a:t>-doped fiber amplifier</a:t>
              </a:r>
              <a:endParaRPr kumimoji="1" lang="ja-JP" altLang="en-US" sz="1400" dirty="0"/>
            </a:p>
          </p:txBody>
        </p:sp>
        <p:sp>
          <p:nvSpPr>
            <p:cNvPr id="65" name="右矢印 64"/>
            <p:cNvSpPr/>
            <p:nvPr/>
          </p:nvSpPr>
          <p:spPr>
            <a:xfrm rot="10800000">
              <a:off x="4378811" y="3052131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585621" y="5793600"/>
              <a:ext cx="1145232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BBO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912174" y="3936991"/>
              <a:ext cx="1728191" cy="9697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Yb:YAG thin-disk </a:t>
              </a:r>
              <a:r>
                <a:rPr lang="en-US" altLang="ja-JP" sz="1400" dirty="0"/>
                <a:t>m</a:t>
              </a:r>
              <a:r>
                <a:rPr kumimoji="1" lang="en-US" altLang="ja-JP" sz="1400" dirty="0" smtClean="0"/>
                <a:t>ulti-pass amplifier</a:t>
              </a:r>
              <a:endParaRPr kumimoji="1" lang="ja-JP" altLang="en-US" sz="1400" dirty="0"/>
            </a:p>
          </p:txBody>
        </p:sp>
        <p:sp>
          <p:nvSpPr>
            <p:cNvPr id="68" name="右矢印 67"/>
            <p:cNvSpPr/>
            <p:nvPr/>
          </p:nvSpPr>
          <p:spPr>
            <a:xfrm>
              <a:off x="6480126" y="4289971"/>
              <a:ext cx="432048" cy="214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731553" y="3767712"/>
              <a:ext cx="1145232" cy="36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~ </a:t>
              </a:r>
              <a:r>
                <a:rPr lang="el-GR" altLang="ja-JP" sz="1200" dirty="0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128448" y="1609185"/>
              <a:ext cx="1537084" cy="96974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Yb-doped fiber amplifier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右矢印 70"/>
            <p:cNvSpPr/>
            <p:nvPr/>
          </p:nvSpPr>
          <p:spPr>
            <a:xfrm rot="5400000">
              <a:off x="7629965" y="2609355"/>
              <a:ext cx="295256" cy="230290"/>
            </a:xfrm>
            <a:prstGeom prst="rightArrow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67866" y="2859086"/>
              <a:ext cx="1537084" cy="96974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Nd:YAG</a:t>
              </a:r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solid-state amplifier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988645" y="2468126"/>
              <a:ext cx="1065289" cy="3434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latin typeface="Times New Roman" pitchFamily="18" charset="0"/>
                  <a:cs typeface="Times New Roman" pitchFamily="18" charset="0"/>
                </a:rPr>
                <a:t>@1035 nm</a:t>
              </a:r>
              <a:endParaRPr lang="ja-JP" altLang="en-US" sz="1100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46695" y="1298976"/>
              <a:ext cx="1065289" cy="3434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@1064 nm</a:t>
              </a:r>
              <a:endPara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834360" y="3481976"/>
              <a:ext cx="2132260" cy="333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 smtClean="0"/>
                <a:t>PCF: Photonic-crystal fiber</a:t>
              </a:r>
              <a:endParaRPr lang="ja-JP" altLang="en-US" sz="1050" dirty="0"/>
            </a:p>
          </p:txBody>
        </p:sp>
      </p:grpSp>
      <p:sp>
        <p:nvSpPr>
          <p:cNvPr id="7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8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21"/>
    </mc:Choice>
    <mc:Fallback xmlns="">
      <p:transition spd="slow" advTm="575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32005" y="61276"/>
            <a:ext cx="7335097" cy="79387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Commissioning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RF Gun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2"/>
          <p:cNvPicPr>
            <a:picLocks noGrp="1"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64" y="2135197"/>
            <a:ext cx="2596846" cy="26425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テキスト ボックス 98"/>
          <p:cNvSpPr txBox="1"/>
          <p:nvPr/>
        </p:nvSpPr>
        <p:spPr>
          <a:xfrm>
            <a:off x="7242" y="1083463"/>
            <a:ext cx="4138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/>
              <a:t>Laser: 2bunch, 25 Hz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RF gun </a:t>
            </a:r>
            <a:r>
              <a:rPr lang="en-US" altLang="ja-JP" sz="1600" dirty="0" smtClean="0"/>
              <a:t>acc</a:t>
            </a:r>
            <a:r>
              <a:rPr lang="en-US" altLang="ja-JP" sz="1600" dirty="0"/>
              <a:t>. </a:t>
            </a:r>
            <a:r>
              <a:rPr lang="en-US" altLang="ja-JP" sz="1600" dirty="0" smtClean="0"/>
              <a:t>voltage: </a:t>
            </a:r>
            <a:r>
              <a:rPr lang="en-US" altLang="ja-JP" sz="1600" dirty="0"/>
              <a:t>limited to 6.5 </a:t>
            </a:r>
            <a:r>
              <a:rPr lang="en-US" altLang="ja-JP" sz="1600" dirty="0" smtClean="0"/>
              <a:t>MV </a:t>
            </a:r>
            <a:r>
              <a:rPr lang="en-US" altLang="ja-JP" sz="1600" dirty="0"/>
              <a:t>by </a:t>
            </a:r>
            <a:r>
              <a:rPr lang="en-US" altLang="ja-JP" sz="1600" dirty="0" smtClean="0"/>
              <a:t>breakdown (13.5 </a:t>
            </a:r>
            <a:r>
              <a:rPr lang="en-US" altLang="ja-JP" sz="1600" dirty="0" err="1" smtClean="0"/>
              <a:t>MV@design</a:t>
            </a:r>
            <a:r>
              <a:rPr lang="en-US" altLang="ja-JP" sz="1600" dirty="0" smtClean="0"/>
              <a:t>)</a:t>
            </a:r>
            <a:endParaRPr kumimoji="1" lang="en-US" altLang="ja-JP" sz="1600" dirty="0" smtClean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644100" y="1891038"/>
            <a:ext cx="4438735" cy="4596543"/>
            <a:chOff x="4644100" y="1891038"/>
            <a:chExt cx="4438735" cy="4596543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6612173" y="2809477"/>
              <a:ext cx="1771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</a:rPr>
                <a:t>Screen monitor (t=30</a:t>
              </a:r>
              <a:r>
                <a:rPr kumimoji="1" lang="en-US" altLang="ja-JP" sz="12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m)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884907" y="2215346"/>
              <a:ext cx="3383548" cy="653192"/>
              <a:chOff x="9540664" y="2542613"/>
              <a:chExt cx="4048446" cy="781553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9540664" y="2542613"/>
                <a:ext cx="4048446" cy="781553"/>
                <a:chOff x="113979" y="1157986"/>
                <a:chExt cx="4048446" cy="781553"/>
              </a:xfrm>
            </p:grpSpPr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6781" y="1184741"/>
                  <a:ext cx="3503031" cy="646688"/>
                </a:xfrm>
                <a:prstGeom prst="rect">
                  <a:avLst/>
                </a:prstGeom>
              </p:spPr>
            </p:pic>
            <p:sp>
              <p:nvSpPr>
                <p:cNvPr id="60" name="円/楕円 59"/>
                <p:cNvSpPr/>
                <p:nvPr/>
              </p:nvSpPr>
              <p:spPr>
                <a:xfrm>
                  <a:off x="608205" y="1551336"/>
                  <a:ext cx="152400" cy="152400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113979" y="1631762"/>
                  <a:ext cx="7489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 smtClean="0">
                      <a:solidFill>
                        <a:srgbClr val="0000FF"/>
                      </a:solidFill>
                    </a:rPr>
                    <a:t>RF</a:t>
                  </a:r>
                  <a:r>
                    <a:rPr lang="ja-JP" altLang="en-US" sz="1400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ja-JP" sz="1400" dirty="0" smtClean="0">
                      <a:solidFill>
                        <a:srgbClr val="0000FF"/>
                      </a:solidFill>
                    </a:rPr>
                    <a:t>GUN</a:t>
                  </a: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3761353" y="1157986"/>
                  <a:ext cx="40107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(m)</a:t>
                  </a:r>
                  <a:endParaRPr kumimoji="1" lang="ja-JP" altLang="en-US" sz="1200" dirty="0"/>
                </a:p>
              </p:txBody>
            </p:sp>
          </p:grpSp>
          <p:sp>
            <p:nvSpPr>
              <p:cNvPr id="65" name="円/楕円 64"/>
              <p:cNvSpPr/>
              <p:nvPr/>
            </p:nvSpPr>
            <p:spPr>
              <a:xfrm>
                <a:off x="12881933" y="2961841"/>
                <a:ext cx="45719" cy="7620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3" name="直線矢印コネクタ 62"/>
            <p:cNvCxnSpPr/>
            <p:nvPr/>
          </p:nvCxnSpPr>
          <p:spPr>
            <a:xfrm flipV="1">
              <a:off x="7700960" y="2616474"/>
              <a:ext cx="0" cy="2266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4644100" y="1891038"/>
              <a:ext cx="4393675" cy="459654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4772444" y="3774894"/>
              <a:ext cx="4249679" cy="1607737"/>
              <a:chOff x="4717561" y="4458998"/>
              <a:chExt cx="4249679" cy="1607737"/>
            </a:xfrm>
          </p:grpSpPr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9347" y="4684702"/>
                <a:ext cx="3651037" cy="1382033"/>
              </a:xfrm>
              <a:prstGeom prst="rect">
                <a:avLst/>
              </a:prstGeom>
            </p:spPr>
          </p:pic>
          <p:sp>
            <p:nvSpPr>
              <p:cNvPr id="67" name="テキスト ボックス 66"/>
              <p:cNvSpPr txBox="1"/>
              <p:nvPr/>
            </p:nvSpPr>
            <p:spPr>
              <a:xfrm>
                <a:off x="4717561" y="4488745"/>
                <a:ext cx="20687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</a:t>
                </a:r>
                <a:r>
                  <a:rPr kumimoji="1" lang="en-US" altLang="ja-JP" sz="1600" baseline="-25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x</a:t>
                </a:r>
                <a:r>
                  <a:rPr kumimoji="1"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=49.2</a:t>
                </a:r>
                <a:r>
                  <a:rPr lang="ja-JP" altLang="en-US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mm</a:t>
                </a:r>
                <a:r>
                  <a:rPr lang="en-US" altLang="ja-JP" sz="1600" dirty="0" smtClean="0">
                    <a:sym typeface="Symbol" panose="05050102010706020507" pitchFamily="18" charset="2"/>
                  </a:rPr>
                  <a:t></a:t>
                </a:r>
                <a:r>
                  <a:rPr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mrad</a:t>
                </a:r>
                <a:r>
                  <a:rPr lang="en-US" altLang="ja-JP" sz="1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10%</a:t>
                </a: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6895263" y="4458998"/>
                <a:ext cx="2071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</a:t>
                </a:r>
                <a:r>
                  <a:rPr kumimoji="1" lang="en-US" altLang="ja-JP" sz="1600" baseline="-25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y</a:t>
                </a:r>
                <a:r>
                  <a:rPr kumimoji="1"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=26.2 </a:t>
                </a:r>
                <a:r>
                  <a:rPr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</a:t>
                </a:r>
                <a:r>
                  <a:rPr kumimoji="1"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</a:t>
                </a:r>
                <a:r>
                  <a:rPr lang="en-US" altLang="ja-JP" sz="1600" dirty="0" smtClean="0">
                    <a:sym typeface="Symbol" panose="05050102010706020507" pitchFamily="18" charset="2"/>
                  </a:rPr>
                  <a:t></a:t>
                </a:r>
                <a:r>
                  <a:rPr kumimoji="1" lang="en-US" altLang="ja-JP" sz="16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mrad</a:t>
                </a:r>
                <a:r>
                  <a:rPr lang="en-US" altLang="ja-JP" sz="1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10</a:t>
                </a:r>
                <a:r>
                  <a:rPr lang="en-US" altLang="ja-JP" sz="11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%</a:t>
                </a:r>
                <a:endParaRPr lang="en-US" altLang="ja-JP" sz="1100" dirty="0">
                  <a:solidFill>
                    <a:srgbClr val="0000FF"/>
                  </a:solidFill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4901706" y="1896803"/>
              <a:ext cx="3878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Emittance measurement by Quad-scan</a:t>
              </a:r>
              <a:endParaRPr lang="en-US" altLang="ja-JP" b="1" dirty="0">
                <a:solidFill>
                  <a:srgbClr val="0000FF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908650" y="3304098"/>
              <a:ext cx="3655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Beam size was measured shot by shot.</a:t>
              </a:r>
            </a:p>
            <a:p>
              <a:r>
                <a:rPr lang="en-US" altLang="ja-JP" sz="1600" dirty="0"/>
                <a:t> </a:t>
              </a:r>
              <a:r>
                <a:rPr lang="en-US" altLang="ja-JP" sz="1600" dirty="0" smtClean="0"/>
                <a:t>                 =&gt; Position jitter is not included</a:t>
              </a:r>
              <a:endParaRPr kumimoji="1"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950171" y="2998319"/>
              <a:ext cx="2477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ym typeface="Symbol" panose="05050102010706020507" pitchFamily="18" charset="2"/>
                </a:rPr>
                <a:t>Bunch charge: </a:t>
              </a:r>
              <a:r>
                <a:rPr lang="en-US" altLang="ja-JP" sz="1600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3nC</a:t>
              </a:r>
              <a:r>
                <a:rPr lang="en-US" altLang="ja-JP" sz="1600" dirty="0" smtClean="0">
                  <a:sym typeface="Symbol" panose="05050102010706020507" pitchFamily="18" charset="2"/>
                </a:rPr>
                <a:t>@Screen</a:t>
              </a:r>
              <a:endParaRPr lang="ja-JP" altLang="en-US" sz="16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11279" y="5351248"/>
              <a:ext cx="43715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sz="1400" dirty="0" smtClean="0"/>
                <a:t>Measured emittances were higher than target values.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sz="1400" dirty="0" smtClean="0">
                  <a:sym typeface="Symbol" panose="05050102010706020507" pitchFamily="18" charset="2"/>
                </a:rPr>
                <a:t>Higher </a:t>
              </a:r>
              <a:r>
                <a:rPr lang="en-US" altLang="ja-JP" sz="1400" dirty="0">
                  <a:sym typeface="Symbol" panose="05050102010706020507" pitchFamily="18" charset="2"/>
                </a:rPr>
                <a:t>horizontal emittance is due to laser incident </a:t>
              </a:r>
              <a:r>
                <a:rPr lang="en-US" altLang="ja-JP" sz="1400" dirty="0" smtClean="0">
                  <a:sym typeface="Symbol" panose="05050102010706020507" pitchFamily="18" charset="2"/>
                </a:rPr>
                <a:t>angle.</a:t>
              </a:r>
              <a:endParaRPr lang="en-US" altLang="ja-JP" sz="1400" dirty="0" smtClean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33240" y="874548"/>
            <a:ext cx="1930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/>
              <a:t>Operation Condition </a:t>
            </a:r>
            <a:endParaRPr kumimoji="1" lang="ja-JP" altLang="en-US" sz="1600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69503" y="981521"/>
            <a:ext cx="4653518" cy="830997"/>
          </a:xfrm>
          <a:prstGeom prst="rect">
            <a:avLst/>
          </a:prstGeom>
          <a:noFill/>
          <a:ln w="28575"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Target :</a:t>
            </a:r>
            <a:r>
              <a:rPr lang="en-US" altLang="ja-JP" sz="1600" dirty="0" smtClean="0">
                <a:solidFill>
                  <a:srgbClr val="0000FF"/>
                </a:solidFill>
              </a:rPr>
              <a:t> 5nC</a:t>
            </a:r>
            <a:endParaRPr kumimoji="1" lang="en-US" altLang="ja-JP" sz="1600" dirty="0" smtClean="0"/>
          </a:p>
          <a:p>
            <a:r>
              <a:rPr lang="ja-JP" altLang="en-US" sz="1600" dirty="0" smtClean="0">
                <a:sym typeface="Symbol" panose="05050102010706020507" pitchFamily="18" charset="2"/>
              </a:rPr>
              <a:t>         </a:t>
            </a:r>
            <a:r>
              <a:rPr lang="en-US" altLang="ja-JP" sz="1600" baseline="-25000" dirty="0" smtClean="0">
                <a:sym typeface="Symbol" panose="05050102010706020507" pitchFamily="18" charset="2"/>
              </a:rPr>
              <a:t>x</a:t>
            </a:r>
            <a:r>
              <a:rPr lang="en-US" altLang="ja-JP" sz="1600" dirty="0" smtClean="0">
                <a:sym typeface="Symbol" panose="05050102010706020507" pitchFamily="18" charset="2"/>
              </a:rPr>
              <a:t>=50</a:t>
            </a:r>
            <a:r>
              <a:rPr lang="ja-JP" altLang="en-US" sz="1600" dirty="0" smtClean="0">
                <a:sym typeface="Symbol" panose="05050102010706020507" pitchFamily="18" charset="2"/>
              </a:rPr>
              <a:t> </a:t>
            </a:r>
            <a:r>
              <a:rPr lang="en-US" altLang="ja-JP" sz="1600" dirty="0" err="1" smtClean="0">
                <a:sym typeface="Symbol" panose="05050102010706020507" pitchFamily="18" charset="2"/>
              </a:rPr>
              <a:t>mmmrad</a:t>
            </a:r>
            <a:r>
              <a:rPr lang="en-US" altLang="ja-JP" sz="1600" dirty="0" smtClean="0">
                <a:sym typeface="Symbol" panose="05050102010706020507" pitchFamily="18" charset="2"/>
              </a:rPr>
              <a:t>, </a:t>
            </a:r>
            <a:r>
              <a:rPr lang="ja-JP" altLang="en-US" sz="1600" dirty="0"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 smtClean="0">
                <a:sym typeface="Symbol" panose="05050102010706020507" pitchFamily="18" charset="2"/>
              </a:rPr>
              <a:t>y</a:t>
            </a:r>
            <a:r>
              <a:rPr lang="en-US" altLang="ja-JP" sz="1600" dirty="0" smtClean="0">
                <a:sym typeface="Symbol" panose="05050102010706020507" pitchFamily="18" charset="2"/>
              </a:rPr>
              <a:t>=20 </a:t>
            </a:r>
            <a:r>
              <a:rPr lang="en-US" altLang="ja-JP" sz="1600" dirty="0" err="1" smtClean="0">
                <a:sym typeface="Symbol" panose="05050102010706020507" pitchFamily="18" charset="2"/>
              </a:rPr>
              <a:t>mmmrad</a:t>
            </a:r>
            <a:r>
              <a:rPr lang="en-US" altLang="ja-JP" sz="1600" dirty="0">
                <a:sym typeface="Symbol" panose="05050102010706020507" pitchFamily="18" charset="2"/>
              </a:rPr>
              <a:t> </a:t>
            </a:r>
            <a:r>
              <a:rPr lang="en-US" altLang="ja-JP" sz="1600" dirty="0" smtClean="0">
                <a:sym typeface="Symbol" panose="05050102010706020507" pitchFamily="18" charset="2"/>
              </a:rPr>
              <a:t>@ LINAC end</a:t>
            </a:r>
          </a:p>
          <a:p>
            <a:r>
              <a:rPr kumimoji="1" lang="en-US" altLang="ja-JP" sz="1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        </a:t>
            </a:r>
            <a:r>
              <a:rPr lang="ja-JP" alt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kumimoji="1"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 , </a:t>
            </a:r>
            <a:r>
              <a:rPr lang="ja-JP" altLang="en-US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</a:t>
            </a:r>
            <a:r>
              <a:rPr lang="en-US" altLang="ja-JP" sz="16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kumimoji="1"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 = </a:t>
            </a:r>
            <a:r>
              <a:rPr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10</a:t>
            </a:r>
            <a:r>
              <a:rPr kumimoji="1"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1" lang="en-US" altLang="ja-JP" sz="16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mmmrad</a:t>
            </a:r>
            <a:r>
              <a:rPr kumimoji="1" lang="en-US" altLang="ja-JP" sz="1600" dirty="0" smtClean="0">
                <a:solidFill>
                  <a:srgbClr val="0000FF"/>
                </a:solidFill>
                <a:sym typeface="Symbol" panose="05050102010706020507" pitchFamily="18" charset="2"/>
              </a:rPr>
              <a:t> @ Gun 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02101" y="6064123"/>
            <a:ext cx="4589911" cy="338554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Need high acc. voltage of RF gun for small emittance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2302" y="1882571"/>
            <a:ext cx="4498647" cy="4621527"/>
            <a:chOff x="52302" y="1882571"/>
            <a:chExt cx="4498647" cy="4621527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2546854" y="4553114"/>
              <a:ext cx="637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(Y,M,D)</a:t>
              </a:r>
              <a:endParaRPr kumimoji="1" lang="ja-JP" altLang="en-US" sz="1200" dirty="0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1540168" y="2324687"/>
              <a:ext cx="1440160" cy="400110"/>
              <a:chOff x="1664460" y="2324687"/>
              <a:chExt cx="1440160" cy="400110"/>
            </a:xfrm>
          </p:grpSpPr>
          <p:cxnSp>
            <p:nvCxnSpPr>
              <p:cNvPr id="91" name="直線矢印コネクタ 90"/>
              <p:cNvCxnSpPr/>
              <p:nvPr/>
            </p:nvCxnSpPr>
            <p:spPr>
              <a:xfrm>
                <a:off x="1964510" y="2724797"/>
                <a:ext cx="868498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テキスト ボックス 6"/>
              <p:cNvSpPr txBox="1"/>
              <p:nvPr/>
            </p:nvSpPr>
            <p:spPr>
              <a:xfrm>
                <a:off x="1664460" y="2324687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r>
                  <a:rPr lang="en-US" altLang="ja-JP" sz="2000" dirty="0" smtClean="0">
                    <a:solidFill>
                      <a:srgbClr val="0000FF"/>
                    </a:solidFill>
                  </a:rPr>
                  <a:t>1 week</a:t>
                </a:r>
                <a:endParaRPr kumimoji="1" lang="ja-JP" altLang="en-US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3" name="テキスト ボックス 92"/>
            <p:cNvSpPr txBox="1"/>
            <p:nvPr/>
          </p:nvSpPr>
          <p:spPr>
            <a:xfrm>
              <a:off x="275934" y="1882571"/>
              <a:ext cx="3736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Bunch charge </a:t>
              </a:r>
              <a:r>
                <a:rPr lang="en-US" altLang="ja-JP" b="1" dirty="0" smtClean="0"/>
                <a:t>just after RF GUN </a:t>
              </a:r>
              <a:r>
                <a:rPr lang="en-US" altLang="ja-JP" sz="1200" b="1" dirty="0" smtClean="0"/>
                <a:t>(A1_C5)</a:t>
              </a:r>
              <a:endParaRPr kumimoji="1" lang="ja-JP" altLang="en-US" sz="1200" b="1" dirty="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2302" y="1891038"/>
              <a:ext cx="4498647" cy="46130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95408" y="4836374"/>
              <a:ext cx="3380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Bunch charge stability depends on the laser stability. </a:t>
              </a:r>
              <a:endParaRPr kumimoji="1" lang="ja-JP" altLang="en-US" sz="14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695408" y="3484208"/>
              <a:ext cx="114434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1616149" y="3086976"/>
              <a:ext cx="10526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734036" y="3086976"/>
              <a:ext cx="0" cy="3752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214918" y="5361857"/>
              <a:ext cx="4059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 smtClean="0"/>
                <a:t>Yb:YAG</a:t>
              </a:r>
              <a:r>
                <a:rPr lang="en-US" altLang="ja-JP" sz="1600" dirty="0" smtClean="0"/>
                <a:t> Thin-disk 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cooling</a:t>
              </a:r>
              <a:r>
                <a:rPr lang="en-US" altLang="ja-JP" sz="1600" dirty="0" smtClean="0"/>
                <a:t> by soldering Cu plate was Improved.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2452703" y="5691778"/>
              <a:ext cx="1730109" cy="30777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r>
                <a:rPr lang="ja-JP" altLang="en-US" sz="1400" dirty="0" smtClean="0"/>
                <a:t>R</a:t>
              </a:r>
              <a:r>
                <a:rPr lang="en-US" altLang="ja-JP" sz="1400" dirty="0" smtClean="0"/>
                <a:t>.</a:t>
              </a:r>
              <a:r>
                <a:rPr lang="ja-JP" altLang="en-US" sz="1400" dirty="0" smtClean="0"/>
                <a:t> Zhang</a:t>
              </a:r>
              <a:r>
                <a:rPr lang="en-US" altLang="ja-JP" sz="1400" dirty="0" smtClean="0"/>
                <a:t>, </a:t>
              </a:r>
              <a:r>
                <a:rPr lang="ja-JP" altLang="en-US" sz="1400" dirty="0"/>
                <a:t>TUPWA071 </a:t>
              </a: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62196" y="3334346"/>
              <a:ext cx="1111559" cy="2048285"/>
            </a:xfrm>
            <a:custGeom>
              <a:avLst/>
              <a:gdLst>
                <a:gd name="connsiteX0" fmla="*/ 97571 w 1111559"/>
                <a:gd name="connsiteY0" fmla="*/ 2236206 h 2236206"/>
                <a:gd name="connsiteX1" fmla="*/ 97571 w 1111559"/>
                <a:gd name="connsiteY1" fmla="*/ 941560 h 2236206"/>
                <a:gd name="connsiteX2" fmla="*/ 1111559 w 1111559"/>
                <a:gd name="connsiteY2" fmla="*/ 0 h 223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559" h="2236206">
                  <a:moveTo>
                    <a:pt x="97571" y="2236206"/>
                  </a:moveTo>
                  <a:cubicBezTo>
                    <a:pt x="13072" y="1775233"/>
                    <a:pt x="-71427" y="1314261"/>
                    <a:pt x="97571" y="941560"/>
                  </a:cubicBezTo>
                  <a:cubicBezTo>
                    <a:pt x="266569" y="568859"/>
                    <a:pt x="689064" y="284429"/>
                    <a:pt x="1111559" y="0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0636" y="5980764"/>
              <a:ext cx="422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Laser power increased and stability was also improving.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2292266" y="2797581"/>
              <a:ext cx="2223385" cy="1817359"/>
              <a:chOff x="2292266" y="2797581"/>
              <a:chExt cx="2223385" cy="1817359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299" b="2296"/>
              <a:stretch/>
            </p:blipFill>
            <p:spPr>
              <a:xfrm>
                <a:off x="2650907" y="3371807"/>
                <a:ext cx="1864744" cy="124313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2292266" y="2797581"/>
                <a:ext cx="45719" cy="1791428"/>
              </a:xfrm>
              <a:prstGeom prst="rect">
                <a:avLst/>
              </a:prstGeom>
              <a:no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>
                <a:off x="2337985" y="3245436"/>
                <a:ext cx="1018962" cy="487236"/>
              </a:xfrm>
              <a:prstGeom prst="straightConnector1">
                <a:avLst/>
              </a:prstGeom>
              <a:ln w="1905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テキスト ボックス 31"/>
              <p:cNvSpPr txBox="1"/>
              <p:nvPr/>
            </p:nvSpPr>
            <p:spPr>
              <a:xfrm>
                <a:off x="3170388" y="3415620"/>
                <a:ext cx="973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Sort for 3h</a:t>
                </a:r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3287941" y="4602538"/>
              <a:ext cx="11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Archived 1/10s</a:t>
              </a:r>
              <a:endParaRPr kumimoji="1" lang="ja-JP" altLang="en-US" sz="1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752598" y="2837631"/>
              <a:ext cx="123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4nC/bunch</a:t>
              </a:r>
              <a:endParaRPr kumimoji="1" lang="en-US" altLang="ja-JP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28950" y="6535563"/>
            <a:ext cx="3086100" cy="365125"/>
          </a:xfrm>
        </p:spPr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25"/>
    </mc:Choice>
    <mc:Fallback xmlns="">
      <p:transition spd="slow" advTm="1235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B2GM  26-Jun-2015 </a:t>
            </a:r>
            <a:r>
              <a:rPr lang="ja-JP" altLang="en-US" dirty="0" smtClean="0"/>
              <a:t> </a:t>
            </a:r>
            <a:r>
              <a:rPr lang="en-US" altLang="ja-JP" dirty="0" smtClean="0"/>
              <a:t>T. Miura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6D96-F849-4142-8B4B-68AAA9BA8FC7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7717" y="225251"/>
            <a:ext cx="8170228" cy="79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Commissioning of Thermionic e- Gun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7" y="1060576"/>
            <a:ext cx="9144000" cy="52642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11770" y="1289111"/>
            <a:ext cx="3516297" cy="215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36000" tIns="0" rIns="36000" bIns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Linac A1(QFE) e-/e+ Orbit to LTR dump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3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3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perKEKBtemplate" id="{3CC644BE-E65F-4D48-AE5C-C5CEDAE85D26}" vid="{3BD04081-66E4-4AEE-8625-E44AFC92C132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perKEKBtemplate" id="{3CC644BE-E65F-4D48-AE5C-C5CEDAE85D26}" vid="{662F9BCD-93EB-44A8-A13E-C0A26B53978B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SuperKEKBtemplate</Template>
  <TotalTime>28918</TotalTime>
  <Words>3348</Words>
  <Application>Microsoft Macintosh PowerPoint</Application>
  <PresentationFormat>画面に合わせる (4:3)</PresentationFormat>
  <Paragraphs>736</Paragraphs>
  <Slides>25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Office テーマ</vt:lpstr>
      <vt:lpstr>1_デザインの設定</vt:lpstr>
      <vt:lpstr>デザインの設定</vt:lpstr>
      <vt:lpstr>PowerPoint プレゼンテーション</vt:lpstr>
      <vt:lpstr>Injector LINAC</vt:lpstr>
      <vt:lpstr>Schedule </vt:lpstr>
      <vt:lpstr>PowerPoint プレゼンテーション</vt:lpstr>
      <vt:lpstr>Layout of Electron Guns </vt:lpstr>
      <vt:lpstr>Quasi Traveling Wave Side Couple RF GUN</vt:lpstr>
      <vt:lpstr>Yb:YAG/Nd:YAG Laser System for RF-Gun</vt:lpstr>
      <vt:lpstr>Beam Commissioning of RF Gun</vt:lpstr>
      <vt:lpstr>PowerPoint プレゼンテーション</vt:lpstr>
      <vt:lpstr>Positron Capture Section</vt:lpstr>
      <vt:lpstr>Positron beam commissioning @June 2014</vt:lpstr>
      <vt:lpstr>Radiation shield for higher beam current</vt:lpstr>
      <vt:lpstr>Summary</vt:lpstr>
      <vt:lpstr>PowerPoint プレゼンテーション</vt:lpstr>
      <vt:lpstr>PowerPoint プレゼンテーション</vt:lpstr>
      <vt:lpstr>PowerPoint プレゼンテーション</vt:lpstr>
      <vt:lpstr>Alignment Requirement</vt:lpstr>
      <vt:lpstr>Hard ware alignment on a girders in sector 3 - 5</vt:lpstr>
      <vt:lpstr>Floor Movement in a Half Year</vt:lpstr>
      <vt:lpstr>Expected e+ Yield improvement</vt:lpstr>
      <vt:lpstr>LINAC Beam Acceleration Scheme</vt:lpstr>
      <vt:lpstr>Injector LINAC</vt:lpstr>
      <vt:lpstr>PowerPoint プレゼンテーション</vt:lpstr>
      <vt:lpstr>LINAC Beam Parameters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takako</dc:creator>
  <cp:lastModifiedBy>Kazuro Furukawa</cp:lastModifiedBy>
  <cp:revision>2659</cp:revision>
  <cp:lastPrinted>2015-04-30T05:38:17Z</cp:lastPrinted>
  <dcterms:created xsi:type="dcterms:W3CDTF">2015-03-08T13:36:49Z</dcterms:created>
  <dcterms:modified xsi:type="dcterms:W3CDTF">2015-06-26T00:54:57Z</dcterms:modified>
</cp:coreProperties>
</file>