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5" r:id="rId3"/>
    <p:sldId id="360" r:id="rId4"/>
    <p:sldId id="328" r:id="rId5"/>
    <p:sldId id="361" r:id="rId6"/>
    <p:sldId id="345" r:id="rId7"/>
    <p:sldId id="362" r:id="rId8"/>
    <p:sldId id="341" r:id="rId9"/>
    <p:sldId id="339" r:id="rId10"/>
    <p:sldId id="364" r:id="rId11"/>
    <p:sldId id="367" r:id="rId12"/>
    <p:sldId id="365" r:id="rId13"/>
    <p:sldId id="366" r:id="rId14"/>
    <p:sldId id="317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8000"/>
    <a:srgbClr val="FF00FF"/>
    <a:srgbClr val="8000FF"/>
    <a:srgbClr val="FFCC66"/>
    <a:srgbClr val="66CCFF"/>
    <a:srgbClr val="00FFFF"/>
    <a:srgbClr val="FF0000"/>
    <a:srgbClr val="808000"/>
    <a:srgbClr val="FF6FC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9" autoAdjust="0"/>
    <p:restoredTop sz="99687" autoAdjust="0"/>
  </p:normalViewPr>
  <p:slideViewPr>
    <p:cSldViewPr snapToGrid="0">
      <p:cViewPr varScale="1">
        <p:scale>
          <a:sx n="148" d="100"/>
          <a:sy n="148" d="100"/>
        </p:scale>
        <p:origin x="-1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B7555-F46A-B942-97B5-31CA91D4028C}" type="datetimeFigureOut">
              <a:rPr kumimoji="1" lang="ja-JP" altLang="en-US" smtClean="0"/>
              <a:t>2014/06/18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7EBA6-C739-9B41-AB99-C69F82D7E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401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90C56-870C-6044-BA9D-6D017242AE1B}" type="datetimeFigureOut">
              <a:rPr kumimoji="1" lang="ja-JP" altLang="en-US" smtClean="0"/>
              <a:t>2014/06/18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4CB58-A9E8-D642-B42E-293F8E1A3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5271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39A71-ABF0-204D-B2AA-1AC9569CB93B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 i="0">
                <a:solidFill>
                  <a:srgbClr val="800000"/>
                </a:solidFill>
                <a:latin typeface="Verdana"/>
                <a:cs typeface="Verdana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74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23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22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36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722313" y="2357559"/>
            <a:ext cx="7772400" cy="255909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 i="0">
                <a:solidFill>
                  <a:srgbClr val="0000FF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dirty="0" smtClean="0"/>
              <a:t>title</a:t>
            </a:r>
            <a:endParaRPr kumimoji="1" lang="ja-JP" altLang="en-US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1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68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00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74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18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61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02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6632760"/>
            <a:ext cx="9144000" cy="22524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"/>
            <a:ext cx="9144000" cy="81515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91749" y="1081143"/>
            <a:ext cx="8598041" cy="5277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632760"/>
            <a:ext cx="9144000" cy="225239"/>
          </a:xfrm>
          <a:prstGeom prst="rect">
            <a:avLst/>
          </a:prstGeom>
        </p:spPr>
        <p:txBody>
          <a:bodyPr vert="horz" lIns="91440" tIns="36000" rIns="91440" bIns="45720" rtlCol="0" anchor="ctr" anchorCtr="0"/>
          <a:lstStyle>
            <a:lvl1pPr algn="r"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Belle2GM (2014.06.18)     Injector Status [Positron Source Upgrade]  (Takuya Kamitani) </a:t>
            </a:r>
            <a:endParaRPr lang="ja-JP" altLang="en-US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06622" y="0"/>
            <a:ext cx="53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6F59C70-3E41-F24E-B7F7-A4C9A2C082C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065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3600" b="1" i="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00FF"/>
        </a:buClr>
        <a:buSzPct val="90000"/>
        <a:buFont typeface="Wingdings" charset="2"/>
        <a:buChar char="n"/>
        <a:defRPr kumimoji="1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23888" indent="-271463" algn="l" defTabSz="457200" rtl="0" eaLnBrk="1" latinLnBrk="0" hangingPunct="1">
        <a:spcBef>
          <a:spcPct val="20000"/>
        </a:spcBef>
        <a:buClr>
          <a:srgbClr val="008000"/>
        </a:buClr>
        <a:buSzPct val="80000"/>
        <a:buFont typeface="Wingdings" charset="2"/>
        <a:buChar char="u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89013" indent="-2286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Char char="l"/>
        <a:defRPr kumimoji="1"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wmf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8583" y="2514153"/>
            <a:ext cx="8333078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sz="6700" dirty="0" smtClean="0">
                <a:solidFill>
                  <a:srgbClr val="0000FF"/>
                </a:solidFill>
              </a:rPr>
              <a:t>Injector Status</a:t>
            </a:r>
            <a:br>
              <a:rPr kumimoji="1" lang="en-US" altLang="ja-JP" sz="6700" dirty="0" smtClean="0">
                <a:solidFill>
                  <a:srgbClr val="0000FF"/>
                </a:solidFill>
              </a:rPr>
            </a:br>
            <a:r>
              <a:rPr kumimoji="1" lang="en-US" altLang="ja-JP" sz="3200" dirty="0" smtClean="0">
                <a:solidFill>
                  <a:srgbClr val="FF0000"/>
                </a:solidFill>
              </a:rPr>
              <a:t>[Positron Source Upgrade]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887280"/>
            <a:ext cx="6400800" cy="1294131"/>
          </a:xfrm>
        </p:spPr>
        <p:txBody>
          <a:bodyPr/>
          <a:lstStyle/>
          <a:p>
            <a:r>
              <a:rPr kumimoji="1" lang="en-US" altLang="ja-JP" dirty="0" smtClean="0">
                <a:latin typeface="Arial"/>
                <a:cs typeface="Arial"/>
              </a:rPr>
              <a:t>KEKB injector </a:t>
            </a:r>
            <a:r>
              <a:rPr kumimoji="1" lang="en-US" altLang="ja-JP" dirty="0" err="1" smtClean="0">
                <a:latin typeface="Arial"/>
                <a:cs typeface="Arial"/>
              </a:rPr>
              <a:t>linac</a:t>
            </a:r>
            <a:endParaRPr kumimoji="1" lang="en-US" altLang="ja-JP" dirty="0" smtClean="0">
              <a:latin typeface="Arial"/>
              <a:cs typeface="Arial"/>
            </a:endParaRPr>
          </a:p>
          <a:p>
            <a:r>
              <a:rPr lang="en-US" altLang="ja-JP" dirty="0">
                <a:latin typeface="Arial"/>
                <a:cs typeface="Arial"/>
              </a:rPr>
              <a:t>Takuya </a:t>
            </a:r>
            <a:r>
              <a:rPr lang="en-US" altLang="ja-JP" dirty="0" err="1" smtClean="0">
                <a:latin typeface="Arial"/>
                <a:cs typeface="Arial"/>
              </a:rPr>
              <a:t>Kamitani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3923" y="180458"/>
            <a:ext cx="3503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latin typeface="Arial"/>
                <a:cs typeface="Arial"/>
              </a:rPr>
              <a:t>Belle2 GM (2014.06.18)</a:t>
            </a:r>
            <a:endParaRPr kumimoji="1" lang="ja-JP" alt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0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Verdana" charset="0"/>
                <a:ea typeface="ＭＳ Ｐゴシック" charset="0"/>
                <a:cs typeface="Verdana" charset="0"/>
              </a:rPr>
              <a:t>positron </a:t>
            </a:r>
            <a:r>
              <a:rPr lang="en-US" altLang="ja-JP" dirty="0">
                <a:latin typeface="Verdana" charset="0"/>
                <a:ea typeface="ＭＳ Ｐゴシック" charset="0"/>
                <a:cs typeface="Verdana" charset="0"/>
              </a:rPr>
              <a:t>capture </a:t>
            </a:r>
            <a:r>
              <a:rPr lang="en-US" altLang="ja-JP" dirty="0" smtClean="0">
                <a:latin typeface="Verdana" charset="0"/>
                <a:ea typeface="ＭＳ Ｐゴシック" charset="0"/>
                <a:cs typeface="Verdana" charset="0"/>
              </a:rPr>
              <a:t>animation</a:t>
            </a:r>
            <a:endParaRPr lang="ja-JP" altLang="en-US" sz="16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KEKB Review Comittee (2012.02.21)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4236D-7795-6940-A391-546CC7A22E85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pic>
        <p:nvPicPr>
          <p:cNvPr id="32772" name="図 7" descr="gifanim-AC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99344"/>
            <a:ext cx="4064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図 8" descr="gifanim-DC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99344"/>
            <a:ext cx="4064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テキスト ボックス 1"/>
          <p:cNvSpPr txBox="1">
            <a:spLocks noChangeArrowheads="1"/>
          </p:cNvSpPr>
          <p:nvPr/>
        </p:nvSpPr>
        <p:spPr bwMode="auto">
          <a:xfrm>
            <a:off x="990600" y="1627944"/>
            <a:ext cx="2468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 smtClean="0">
                <a:solidFill>
                  <a:srgbClr val="0000FF"/>
                </a:solidFill>
              </a:rPr>
              <a:t>Acceleration capture</a:t>
            </a:r>
            <a:endParaRPr lang="ja-JP" altLang="en-US" sz="1800" b="1" dirty="0">
              <a:solidFill>
                <a:srgbClr val="0000FF"/>
              </a:solidFill>
            </a:endParaRPr>
          </a:p>
        </p:txBody>
      </p:sp>
      <p:sp>
        <p:nvSpPr>
          <p:cNvPr id="32775" name="テキスト ボックス 8"/>
          <p:cNvSpPr txBox="1">
            <a:spLocks noChangeArrowheads="1"/>
          </p:cNvSpPr>
          <p:nvPr/>
        </p:nvSpPr>
        <p:spPr bwMode="auto">
          <a:xfrm>
            <a:off x="5257800" y="1627944"/>
            <a:ext cx="2468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>
                <a:solidFill>
                  <a:srgbClr val="FF0000"/>
                </a:solidFill>
              </a:rPr>
              <a:t>Deceleration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capture</a:t>
            </a:r>
            <a:endParaRPr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32776" name="テキスト ボックス 2"/>
          <p:cNvSpPr txBox="1">
            <a:spLocks noChangeArrowheads="1"/>
          </p:cNvSpPr>
          <p:nvPr/>
        </p:nvSpPr>
        <p:spPr bwMode="auto">
          <a:xfrm>
            <a:off x="5122863" y="5867400"/>
            <a:ext cx="38030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 smtClean="0">
                <a:solidFill>
                  <a:srgbClr val="FF0000"/>
                </a:solidFill>
              </a:rPr>
              <a:t>Positrons with d</a:t>
            </a:r>
            <a:r>
              <a:rPr lang="en-US" altLang="ja-JP" sz="1800" dirty="0" smtClean="0">
                <a:solidFill>
                  <a:srgbClr val="FF0000"/>
                </a:solidFill>
              </a:rPr>
              <a:t>eceleration capture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r>
              <a:rPr lang="en-US" altLang="ja-JP" sz="1800" dirty="0" smtClean="0">
                <a:solidFill>
                  <a:srgbClr val="FF0000"/>
                </a:solidFill>
              </a:rPr>
              <a:t>favored for less </a:t>
            </a:r>
            <a:r>
              <a:rPr lang="en-US" altLang="ja-JP" sz="1800" dirty="0" smtClean="0">
                <a:solidFill>
                  <a:srgbClr val="FF0000"/>
                </a:solidFill>
              </a:rPr>
              <a:t>halo </a:t>
            </a:r>
            <a:r>
              <a:rPr lang="en-US" altLang="ja-JP" sz="1800" dirty="0" smtClean="0">
                <a:solidFill>
                  <a:srgbClr val="FF0000"/>
                </a:solidFill>
              </a:rPr>
              <a:t>and satellites !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32777" name="テキスト ボックス 8"/>
          <p:cNvSpPr txBox="1">
            <a:spLocks noChangeArrowheads="1"/>
          </p:cNvSpPr>
          <p:nvPr/>
        </p:nvSpPr>
        <p:spPr bwMode="auto">
          <a:xfrm>
            <a:off x="1905000" y="942144"/>
            <a:ext cx="505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u="sng" dirty="0">
                <a:solidFill>
                  <a:srgbClr val="008000"/>
                </a:solidFill>
              </a:rPr>
              <a:t>from target to capture section exit (120 MeV)</a:t>
            </a:r>
            <a:endParaRPr lang="ja-JP" altLang="en-US" sz="1800" b="1" u="sng" dirty="0">
              <a:solidFill>
                <a:srgbClr val="008000"/>
              </a:solidFill>
            </a:endParaRPr>
          </a:p>
        </p:txBody>
      </p:sp>
      <p:sp>
        <p:nvSpPr>
          <p:cNvPr id="32778" name="テキスト ボックス 1"/>
          <p:cNvSpPr txBox="1">
            <a:spLocks noChangeArrowheads="1"/>
          </p:cNvSpPr>
          <p:nvPr/>
        </p:nvSpPr>
        <p:spPr bwMode="auto">
          <a:xfrm rot="-5400000">
            <a:off x="-415925" y="3339269"/>
            <a:ext cx="1658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/>
              <a:t>Energy (MeV)</a:t>
            </a:r>
            <a:endParaRPr lang="ja-JP" altLang="en-US" sz="1800" b="1"/>
          </a:p>
        </p:txBody>
      </p:sp>
      <p:sp>
        <p:nvSpPr>
          <p:cNvPr id="32779" name="テキスト ボックス 11"/>
          <p:cNvSpPr txBox="1">
            <a:spLocks noChangeArrowheads="1"/>
          </p:cNvSpPr>
          <p:nvPr/>
        </p:nvSpPr>
        <p:spPr bwMode="auto">
          <a:xfrm rot="-5400000">
            <a:off x="3736975" y="3224969"/>
            <a:ext cx="18875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/>
              <a:t>Energy (MeV)</a:t>
            </a:r>
            <a:endParaRPr lang="ja-JP" altLang="en-US" sz="1800" b="1"/>
          </a:p>
        </p:txBody>
      </p:sp>
      <p:sp>
        <p:nvSpPr>
          <p:cNvPr id="32780" name="テキスト ボックス 2"/>
          <p:cNvSpPr txBox="1">
            <a:spLocks noChangeArrowheads="1"/>
          </p:cNvSpPr>
          <p:nvPr/>
        </p:nvSpPr>
        <p:spPr bwMode="auto">
          <a:xfrm>
            <a:off x="1066800" y="5361744"/>
            <a:ext cx="30829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/>
              <a:t>longitudinal position (mm)</a:t>
            </a:r>
            <a:endParaRPr lang="ja-JP" altLang="en-US" sz="1800" b="1"/>
          </a:p>
        </p:txBody>
      </p:sp>
      <p:sp>
        <p:nvSpPr>
          <p:cNvPr id="32781" name="テキスト ボックス 13"/>
          <p:cNvSpPr txBox="1">
            <a:spLocks noChangeArrowheads="1"/>
          </p:cNvSpPr>
          <p:nvPr/>
        </p:nvSpPr>
        <p:spPr bwMode="auto">
          <a:xfrm>
            <a:off x="5375275" y="5361744"/>
            <a:ext cx="30829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/>
              <a:t>longitudinal position (mm)</a:t>
            </a:r>
            <a:endParaRPr lang="ja-JP" altLang="en-US" sz="1800" b="1"/>
          </a:p>
        </p:txBody>
      </p:sp>
      <p:sp>
        <p:nvSpPr>
          <p:cNvPr id="2" name="正方形/長方形 1"/>
          <p:cNvSpPr/>
          <p:nvPr/>
        </p:nvSpPr>
        <p:spPr>
          <a:xfrm>
            <a:off x="4577327" y="1341339"/>
            <a:ext cx="4492089" cy="4346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79002" y="5764102"/>
            <a:ext cx="4237759" cy="83099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 dirty="0" smtClean="0">
                <a:solidFill>
                  <a:srgbClr val="660066"/>
                </a:solidFill>
              </a:rPr>
              <a:t>You are watching longitudinal particle motion</a:t>
            </a:r>
          </a:p>
          <a:p>
            <a:r>
              <a:rPr lang="en-US" altLang="ja-JP" sz="1600" dirty="0" smtClean="0">
                <a:solidFill>
                  <a:srgbClr val="660066"/>
                </a:solidFill>
              </a:rPr>
              <a:t>(z-position </a:t>
            </a:r>
            <a:r>
              <a:rPr lang="en-US" altLang="ja-JP" sz="1600" dirty="0" err="1" smtClean="0">
                <a:solidFill>
                  <a:srgbClr val="660066"/>
                </a:solidFill>
              </a:rPr>
              <a:t>vs</a:t>
            </a:r>
            <a:r>
              <a:rPr lang="en-US" altLang="ja-JP" sz="1600" dirty="0" smtClean="0">
                <a:solidFill>
                  <a:srgbClr val="660066"/>
                </a:solidFill>
              </a:rPr>
              <a:t> energy) in a moving frame </a:t>
            </a:r>
          </a:p>
          <a:p>
            <a:r>
              <a:rPr lang="en-US" altLang="ja-JP" sz="1600" dirty="0" smtClean="0">
                <a:solidFill>
                  <a:srgbClr val="660066"/>
                </a:solidFill>
              </a:rPr>
              <a:t>riding on a microwave !</a:t>
            </a:r>
            <a:endParaRPr lang="ja-JP" altLang="en-US" sz="16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5659E-6 9.9491E-7 L -0.49106 9.949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e+/e- separator chicane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15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4919" b="49617"/>
          <a:stretch/>
        </p:blipFill>
        <p:spPr bwMode="auto">
          <a:xfrm>
            <a:off x="858088" y="1072566"/>
            <a:ext cx="7636982" cy="25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57426" y="4041436"/>
            <a:ext cx="43909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kumimoji="1" lang="en-US" altLang="ja-JP" sz="2000" dirty="0" smtClean="0">
                <a:latin typeface="Arial"/>
                <a:cs typeface="Arial"/>
              </a:rPr>
              <a:t>both secondary e+/e- are captured</a:t>
            </a:r>
          </a:p>
          <a:p>
            <a:pPr marL="285750" indent="-285750">
              <a:buFont typeface="Wingdings" charset="2"/>
              <a:buChar char="l"/>
            </a:pPr>
            <a:r>
              <a:rPr kumimoji="1" lang="en-US" altLang="ja-JP" sz="2000" dirty="0" smtClean="0">
                <a:latin typeface="Arial"/>
                <a:cs typeface="Arial"/>
              </a:rPr>
              <a:t>to avoid </a:t>
            </a:r>
            <a:r>
              <a:rPr lang="en-US" altLang="ja-JP" sz="2000" dirty="0" smtClean="0">
                <a:latin typeface="Arial"/>
                <a:cs typeface="Arial"/>
              </a:rPr>
              <a:t>disturbance of </a:t>
            </a:r>
            <a:br>
              <a:rPr lang="en-US" altLang="ja-JP" sz="2000" dirty="0" smtClean="0">
                <a:latin typeface="Arial"/>
                <a:cs typeface="Arial"/>
              </a:rPr>
            </a:br>
            <a:r>
              <a:rPr lang="en-US" altLang="ja-JP" sz="2000" dirty="0" smtClean="0">
                <a:latin typeface="Arial"/>
                <a:cs typeface="Arial"/>
              </a:rPr>
              <a:t>	</a:t>
            </a:r>
            <a:r>
              <a:rPr kumimoji="1" lang="en-US" altLang="ja-JP" sz="2000" dirty="0" smtClean="0">
                <a:latin typeface="Arial"/>
                <a:cs typeface="Arial"/>
              </a:rPr>
              <a:t>beam position monitors</a:t>
            </a:r>
            <a:br>
              <a:rPr kumimoji="1" lang="en-US" altLang="ja-JP" sz="2000" dirty="0" smtClean="0">
                <a:latin typeface="Arial"/>
                <a:cs typeface="Arial"/>
              </a:rPr>
            </a:br>
            <a:r>
              <a:rPr kumimoji="1" lang="en-US" altLang="ja-JP" sz="2000" dirty="0" smtClean="0">
                <a:latin typeface="Arial"/>
                <a:cs typeface="Arial"/>
              </a:rPr>
              <a:t>		by mixture of e+/e- signals,</a:t>
            </a:r>
            <a:br>
              <a:rPr kumimoji="1" lang="en-US" altLang="ja-JP" sz="2000" dirty="0" smtClean="0">
                <a:latin typeface="Arial"/>
                <a:cs typeface="Arial"/>
              </a:rPr>
            </a:br>
            <a:r>
              <a:rPr lang="en-US" altLang="ja-JP" sz="2000" dirty="0" smtClean="0">
                <a:latin typeface="Arial"/>
                <a:cs typeface="Arial"/>
              </a:rPr>
              <a:t>only secondary e- are absorbed</a:t>
            </a:r>
          </a:p>
          <a:p>
            <a:pPr marL="285750" indent="-285750">
              <a:buFont typeface="Wingdings" charset="2"/>
              <a:buChar char="l"/>
            </a:pPr>
            <a:r>
              <a:rPr kumimoji="1"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pure e+ beam is transmitted</a:t>
            </a:r>
            <a:endParaRPr kumimoji="1" lang="ja-JP" alt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28065" y="3372153"/>
            <a:ext cx="170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e- stopper block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4393410" y="2720033"/>
            <a:ext cx="437625" cy="729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32015" y="2368230"/>
            <a:ext cx="1759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2291095" y="2239522"/>
            <a:ext cx="1098353" cy="128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389448" y="2239522"/>
            <a:ext cx="1836308" cy="8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213350" y="2247900"/>
            <a:ext cx="1111250" cy="127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6296135" y="2374922"/>
            <a:ext cx="231683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29959" y="2400502"/>
            <a:ext cx="17590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265352" y="2393972"/>
            <a:ext cx="1175581" cy="12870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3409950" y="2516330"/>
            <a:ext cx="852516" cy="46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円/楕円 43"/>
          <p:cNvSpPr/>
          <p:nvPr/>
        </p:nvSpPr>
        <p:spPr>
          <a:xfrm>
            <a:off x="4222750" y="2451100"/>
            <a:ext cx="1397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 descr="IMG_19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39" y="3936433"/>
            <a:ext cx="3343407" cy="25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1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15FB9-72F7-BB46-812A-FEF8A632DCE7}" type="slidenum">
              <a:rPr lang="en-US" altLang="ja-JP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cs typeface="+mj-cs"/>
              </a:rPr>
              <a:t>The first positron beam </a:t>
            </a:r>
            <a:r>
              <a:rPr lang="en-US" altLang="ja-JP" sz="2000" dirty="0" smtClean="0">
                <a:cs typeface="+mj-cs"/>
              </a:rPr>
              <a:t>after the upgrade</a:t>
            </a:r>
            <a:endParaRPr lang="ja-JP" altLang="en-US" sz="2000" dirty="0" smtClean="0">
              <a:cs typeface="+mj-cs"/>
            </a:endParaRPr>
          </a:p>
        </p:txBody>
      </p:sp>
      <p:pic>
        <p:nvPicPr>
          <p:cNvPr id="7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3" t="2062" r="3455" b="4495"/>
          <a:stretch/>
        </p:blipFill>
        <p:spPr>
          <a:xfrm>
            <a:off x="1066800" y="1134070"/>
            <a:ext cx="7933750" cy="4029738"/>
          </a:xfrm>
        </p:spPr>
      </p:pic>
      <p:sp>
        <p:nvSpPr>
          <p:cNvPr id="8" name="角丸四角形 7"/>
          <p:cNvSpPr/>
          <p:nvPr/>
        </p:nvSpPr>
        <p:spPr bwMode="auto">
          <a:xfrm>
            <a:off x="1600200" y="2048470"/>
            <a:ext cx="2209800" cy="2743200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5486400" y="2429470"/>
            <a:ext cx="1752600" cy="1524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9781" y="5233288"/>
            <a:ext cx="3944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BPM: SP_15_T  in front of </a:t>
            </a:r>
            <a:r>
              <a:rPr kumimoji="1"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target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negative charged particles (e- beam) 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give </a:t>
            </a:r>
            <a:r>
              <a:rPr lang="en-US" altLang="ja-JP" dirty="0" smtClean="0">
                <a:solidFill>
                  <a:srgbClr val="0000FF"/>
                </a:solidFill>
                <a:latin typeface="Courier"/>
                <a:cs typeface="Courier"/>
              </a:rPr>
              <a:t>(-)(+) </a:t>
            </a:r>
            <a:r>
              <a:rPr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bipolar signal</a:t>
            </a:r>
            <a:endParaRPr kumimoji="1" lang="en-US" altLang="ja-JP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17951" y="5248870"/>
            <a:ext cx="4245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BPM: SP_16_5 after e+ capture section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positive </a:t>
            </a:r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charged particles (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e+ </a:t>
            </a:r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beam) </a:t>
            </a:r>
            <a:endParaRPr lang="en-US" altLang="ja-JP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give </a:t>
            </a:r>
            <a:r>
              <a:rPr lang="en-US" altLang="ja-JP" dirty="0" smtClean="0">
                <a:solidFill>
                  <a:srgbClr val="FF0000"/>
                </a:solidFill>
                <a:latin typeface="Courier"/>
                <a:ea typeface="Osaka−等幅"/>
                <a:cs typeface="Courier"/>
              </a:rPr>
              <a:t>(+)(-)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 signal</a:t>
            </a:r>
            <a:endParaRPr lang="en-US" altLang="ja-JP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97973" y="4082467"/>
            <a:ext cx="179891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positron signal !!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15FB9-72F7-BB46-812A-FEF8A632DCE7}" type="slidenum">
              <a:rPr lang="en-US" altLang="ja-JP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ja-JP" dirty="0" smtClean="0">
                <a:cs typeface="+mj-cs"/>
              </a:rPr>
              <a:t>observed positron intensity</a:t>
            </a:r>
            <a:endParaRPr lang="ja-JP" altLang="en-US" dirty="0" smtClean="0">
              <a:cs typeface="+mj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67" y="1363610"/>
            <a:ext cx="8077200" cy="4644941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5405801" y="3994863"/>
            <a:ext cx="184535" cy="206255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197309" y="4223252"/>
            <a:ext cx="184535" cy="20625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72341" y="4255389"/>
            <a:ext cx="579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Gun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50690" y="4244963"/>
            <a:ext cx="62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J-arc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20490" y="4234501"/>
            <a:ext cx="7663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target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47835" y="4430353"/>
            <a:ext cx="13965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Sector-2 </a:t>
            </a:r>
            <a:r>
              <a:rPr kumimoji="1" lang="en-US" altLang="ja-JP" b="1" dirty="0" smtClean="0"/>
              <a:t>end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66620" y="3376097"/>
            <a:ext cx="1851088" cy="69147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0000"/>
                </a:solidFill>
              </a:rPr>
              <a:t>Positron intensity</a:t>
            </a:r>
          </a:p>
          <a:p>
            <a:pPr>
              <a:lnSpc>
                <a:spcPct val="80000"/>
              </a:lnSpc>
            </a:pPr>
            <a:r>
              <a:rPr lang="en-US" altLang="ja-JP" sz="1600" b="1" dirty="0" smtClean="0">
                <a:solidFill>
                  <a:srgbClr val="FF0000"/>
                </a:solidFill>
              </a:rPr>
              <a:t>at positron line end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0000"/>
                </a:solidFill>
              </a:rPr>
              <a:t>Q(e+) = 0.02 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nC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12848" y="3289674"/>
            <a:ext cx="1712528" cy="69147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600" b="1" dirty="0" smtClean="0">
                <a:solidFill>
                  <a:srgbClr val="0000FF"/>
                </a:solidFill>
              </a:rPr>
              <a:t>Primary Electron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0000FF"/>
                </a:solidFill>
              </a:rPr>
              <a:t>intensity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at target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0000FF"/>
                </a:solidFill>
              </a:rPr>
              <a:t>Q(e-) = 0.500 </a:t>
            </a:r>
            <a:r>
              <a:rPr kumimoji="1" lang="en-US" altLang="ja-JP" sz="1600" b="1" dirty="0" err="1" smtClean="0">
                <a:solidFill>
                  <a:srgbClr val="0000FF"/>
                </a:solidFill>
              </a:rPr>
              <a:t>nC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3884" y="1943576"/>
            <a:ext cx="775373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orbit-X</a:t>
            </a:r>
          </a:p>
          <a:p>
            <a:r>
              <a:rPr kumimoji="1" lang="en-US" altLang="ja-JP" sz="1600" b="1" dirty="0" smtClean="0">
                <a:solidFill>
                  <a:srgbClr val="0000FF"/>
                </a:solidFill>
              </a:rPr>
              <a:t>[mm]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8550" y="2888436"/>
            <a:ext cx="774571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orbit-Y</a:t>
            </a:r>
          </a:p>
          <a:p>
            <a:r>
              <a:rPr kumimoji="1" lang="en-US" altLang="ja-JP" sz="1600" b="1" dirty="0" smtClean="0">
                <a:solidFill>
                  <a:srgbClr val="0000FF"/>
                </a:solidFill>
              </a:rPr>
              <a:t>[mm]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850" y="3746443"/>
            <a:ext cx="93026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beam</a:t>
            </a:r>
          </a:p>
          <a:p>
            <a:r>
              <a:rPr lang="en-US" altLang="ja-JP" sz="1600" b="1" dirty="0" smtClean="0">
                <a:solidFill>
                  <a:srgbClr val="0000FF"/>
                </a:solidFill>
              </a:rPr>
              <a:t>intensity</a:t>
            </a:r>
          </a:p>
          <a:p>
            <a:r>
              <a:rPr kumimoji="1" lang="en-US" altLang="ja-JP" sz="1600" b="1" dirty="0" smtClean="0">
                <a:solidFill>
                  <a:srgbClr val="0000FF"/>
                </a:solidFill>
              </a:rPr>
              <a:t>[</a:t>
            </a:r>
            <a:r>
              <a:rPr kumimoji="1" lang="en-US" altLang="ja-JP" sz="1600" b="1" dirty="0" err="1" smtClean="0">
                <a:solidFill>
                  <a:srgbClr val="0000FF"/>
                </a:solidFill>
              </a:rPr>
              <a:t>nC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]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6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749" y="952465"/>
            <a:ext cx="8598041" cy="5680296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kumimoji="1" lang="en-US" altLang="ja-JP" b="1" dirty="0" smtClean="0">
                <a:solidFill>
                  <a:srgbClr val="0000FF"/>
                </a:solidFill>
              </a:rPr>
              <a:t>Positron source components have been installed </a:t>
            </a:r>
            <a:br>
              <a:rPr kumimoji="1" lang="en-US" altLang="ja-JP" b="1" dirty="0" smtClean="0">
                <a:solidFill>
                  <a:srgbClr val="0000FF"/>
                </a:solidFill>
              </a:rPr>
            </a:br>
            <a:r>
              <a:rPr kumimoji="1" lang="en-US" altLang="ja-JP" b="1" dirty="0" smtClean="0">
                <a:solidFill>
                  <a:srgbClr val="0000FF"/>
                </a:solidFill>
              </a:rPr>
              <a:t>	in the beam line</a:t>
            </a:r>
            <a:br>
              <a:rPr kumimoji="1" lang="en-US" altLang="ja-JP" b="1" dirty="0" smtClean="0">
                <a:solidFill>
                  <a:srgbClr val="0000FF"/>
                </a:solidFill>
              </a:rPr>
            </a:br>
            <a:r>
              <a:rPr kumimoji="1" lang="en-US" altLang="ja-JP" sz="2000" b="1" dirty="0" smtClean="0"/>
              <a:t>(a target, a beam spoiler, a flux concentrator, bridge coils, </a:t>
            </a:r>
            <a:br>
              <a:rPr kumimoji="1" lang="en-US" altLang="ja-JP" sz="2000" b="1" dirty="0" smtClean="0"/>
            </a:br>
            <a:r>
              <a:rPr kumimoji="1" lang="en-US" altLang="ja-JP" sz="2000" b="1" dirty="0" smtClean="0"/>
              <a:t>DC solenoids, LAS accelerating structures, e+/e- separator chicane, plenty of quads)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altLang="ja-JP" b="1" dirty="0">
                <a:solidFill>
                  <a:srgbClr val="0000FF"/>
                </a:solidFill>
              </a:rPr>
              <a:t>S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till in low spec. operation due to various constraints</a:t>
            </a:r>
          </a:p>
          <a:p>
            <a:pPr marL="280988" lvl="1" indent="0">
              <a:buSzPct val="100000"/>
              <a:buNone/>
            </a:pPr>
            <a:r>
              <a:rPr lang="en-US" altLang="ja-JP" sz="1600" b="1" dirty="0" smtClean="0">
                <a:solidFill>
                  <a:srgbClr val="0000FF"/>
                </a:solidFill>
              </a:rPr>
              <a:t>						</a:t>
            </a:r>
            <a:r>
              <a:rPr lang="en-US" altLang="ja-JP" sz="1600" b="1" dirty="0" smtClean="0"/>
              <a:t>design full spec.	</a:t>
            </a:r>
            <a:r>
              <a:rPr lang="en-US" altLang="ja-JP" sz="1600" b="1" dirty="0">
                <a:solidFill>
                  <a:srgbClr val="FF0000"/>
                </a:solidFill>
              </a:rPr>
              <a:t>achieved</a:t>
            </a:r>
            <a:r>
              <a:rPr lang="en-US" altLang="ja-JP" sz="1600" b="1" dirty="0">
                <a:solidFill>
                  <a:srgbClr val="0000FF"/>
                </a:solidFill>
              </a:rPr>
              <a:t>		</a:t>
            </a:r>
            <a:endParaRPr lang="en-US" altLang="ja-JP" sz="1600" b="1" dirty="0"/>
          </a:p>
          <a:p>
            <a:pPr marL="738188" lvl="1" indent="-457200">
              <a:buSzPct val="100000"/>
            </a:pPr>
            <a:r>
              <a:rPr lang="en-US" altLang="ja-JP" sz="1600" b="1" dirty="0" smtClean="0"/>
              <a:t>flux concentrator	12 kA			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6 </a:t>
            </a:r>
            <a:r>
              <a:rPr lang="en-US" altLang="ja-JP" sz="1600" b="1" dirty="0">
                <a:solidFill>
                  <a:srgbClr val="FF0000"/>
                </a:solidFill>
              </a:rPr>
              <a:t>kA		</a:t>
            </a:r>
            <a:r>
              <a:rPr lang="en-US" altLang="ja-JP" sz="1600" b="1" dirty="0"/>
              <a:t>	</a:t>
            </a:r>
            <a:endParaRPr lang="en-US" altLang="ja-JP" sz="1600" b="1" dirty="0" smtClean="0"/>
          </a:p>
          <a:p>
            <a:pPr marL="738188" lvl="1" indent="-457200">
              <a:buSzPct val="100000"/>
            </a:pPr>
            <a:r>
              <a:rPr kumimoji="1" lang="en-US" altLang="ja-JP" sz="1600" b="1" dirty="0" smtClean="0"/>
              <a:t>bridge coils		750 A			</a:t>
            </a:r>
            <a:r>
              <a:rPr lang="en-US" altLang="ja-JP" sz="1600" b="1" dirty="0">
                <a:solidFill>
                  <a:srgbClr val="FF0000"/>
                </a:solidFill>
              </a:rPr>
              <a:t>600 A</a:t>
            </a:r>
            <a:r>
              <a:rPr lang="en-US" altLang="ja-JP" sz="1600" b="1" dirty="0"/>
              <a:t>		</a:t>
            </a:r>
            <a:endParaRPr kumimoji="1" lang="en-US" altLang="ja-JP" sz="1600" b="1" dirty="0" smtClean="0"/>
          </a:p>
          <a:p>
            <a:pPr marL="738188" lvl="1" indent="-457200">
              <a:buSzPct val="100000"/>
            </a:pPr>
            <a:r>
              <a:rPr lang="en-US" altLang="ja-JP" sz="1600" b="1" dirty="0" smtClean="0"/>
              <a:t>DC solenoids		650 A			</a:t>
            </a:r>
            <a:r>
              <a:rPr lang="en-US" altLang="ja-JP" sz="1600" b="1" dirty="0">
                <a:solidFill>
                  <a:srgbClr val="FF0000"/>
                </a:solidFill>
              </a:rPr>
              <a:t>370 A</a:t>
            </a:r>
            <a:r>
              <a:rPr lang="en-US" altLang="ja-JP" sz="1600" b="1" dirty="0"/>
              <a:t>		</a:t>
            </a:r>
            <a:endParaRPr lang="en-US" altLang="ja-JP" sz="1600" b="1" dirty="0" smtClean="0"/>
          </a:p>
          <a:p>
            <a:pPr marL="738188" lvl="1" indent="-457200">
              <a:buSzPct val="100000"/>
            </a:pPr>
            <a:r>
              <a:rPr kumimoji="1" lang="en-US" altLang="ja-JP" sz="1600" b="1" dirty="0" smtClean="0"/>
              <a:t>LAS field gradient	14, 10 MV/m		</a:t>
            </a:r>
            <a:r>
              <a:rPr lang="en-US" altLang="ja-JP" sz="1600" b="1" dirty="0">
                <a:solidFill>
                  <a:srgbClr val="FF0000"/>
                </a:solidFill>
              </a:rPr>
              <a:t>10, 7 MV/m</a:t>
            </a:r>
            <a:r>
              <a:rPr lang="en-US" altLang="ja-JP" sz="1600" b="1" dirty="0"/>
              <a:t>	</a:t>
            </a:r>
            <a:endParaRPr kumimoji="1" lang="en-US" altLang="ja-JP" sz="1600" b="1" dirty="0" smtClean="0"/>
          </a:p>
          <a:p>
            <a:pPr marL="457200" indent="-457200">
              <a:buSzPct val="100000"/>
              <a:buFont typeface="+mj-lt"/>
              <a:buAutoNum type="arabicParenR"/>
            </a:pPr>
            <a:r>
              <a:rPr kumimoji="1" lang="en-US" altLang="ja-JP" b="1" dirty="0" smtClean="0">
                <a:solidFill>
                  <a:srgbClr val="0000FF"/>
                </a:solidFill>
              </a:rPr>
              <a:t>We have observed the first positron beam </a:t>
            </a:r>
            <a:br>
              <a:rPr kumimoji="1" lang="en-US" altLang="ja-JP" b="1" dirty="0" smtClean="0">
                <a:solidFill>
                  <a:srgbClr val="0000FF"/>
                </a:solidFill>
              </a:rPr>
            </a:br>
            <a:r>
              <a:rPr kumimoji="1" lang="en-US" altLang="ja-JP" b="1" dirty="0" smtClean="0">
                <a:solidFill>
                  <a:srgbClr val="0000FF"/>
                </a:solidFill>
              </a:rPr>
              <a:t>	after the upgrade !</a:t>
            </a:r>
            <a:br>
              <a:rPr kumimoji="1" lang="en-US" altLang="ja-JP" b="1" dirty="0" smtClean="0">
                <a:solidFill>
                  <a:srgbClr val="0000FF"/>
                </a:solidFill>
              </a:rPr>
            </a:br>
            <a:r>
              <a:rPr kumimoji="1" lang="en-US" altLang="ja-JP" b="1" dirty="0" smtClean="0"/>
              <a:t>(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Q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</a:rPr>
              <a:t>e</a:t>
            </a:r>
            <a:r>
              <a:rPr kumimoji="1" lang="en-US" altLang="ja-JP" b="1" baseline="-250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= 0.02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nC</a:t>
            </a:r>
            <a:r>
              <a:rPr kumimoji="1" lang="en-US" altLang="ja-JP" b="1" dirty="0" smtClean="0"/>
              <a:t> </a:t>
            </a:r>
            <a:r>
              <a:rPr kumimoji="1" lang="en-US" altLang="ja-JP" sz="1800" b="1" dirty="0" smtClean="0"/>
              <a:t>@sector-2 end for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Q</a:t>
            </a:r>
            <a:r>
              <a:rPr kumimoji="1" lang="en-US" altLang="ja-JP" b="1" baseline="-25000" dirty="0" err="1" smtClean="0">
                <a:solidFill>
                  <a:srgbClr val="0000FF"/>
                </a:solidFill>
              </a:rPr>
              <a:t>e</a:t>
            </a:r>
            <a:r>
              <a:rPr kumimoji="1" lang="en-US" altLang="ja-JP" b="1" baseline="-25000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= 0.5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nC</a:t>
            </a:r>
            <a:r>
              <a:rPr kumimoji="1" lang="en-US" altLang="ja-JP" b="1" dirty="0" smtClean="0"/>
              <a:t> </a:t>
            </a:r>
            <a:r>
              <a:rPr kumimoji="1" lang="en-US" altLang="ja-JP" sz="1800" b="1" dirty="0" smtClean="0"/>
              <a:t>@</a:t>
            </a:r>
            <a:r>
              <a:rPr lang="en-US" altLang="ja-JP" sz="1800" b="1" dirty="0"/>
              <a:t>target</a:t>
            </a:r>
            <a:r>
              <a:rPr lang="en-US" altLang="ja-JP" b="1" dirty="0"/>
              <a:t>)</a:t>
            </a:r>
            <a:br>
              <a:rPr lang="en-US" altLang="ja-JP" b="1" dirty="0"/>
            </a:b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en-US" altLang="ja-JP" b="1" dirty="0">
                <a:solidFill>
                  <a:schemeClr val="bg1"/>
                </a:solidFill>
              </a:rPr>
              <a:t>(</a:t>
            </a:r>
            <a:r>
              <a:rPr lang="en-US" altLang="ja-JP" b="1" dirty="0" err="1">
                <a:solidFill>
                  <a:srgbClr val="FF0000"/>
                </a:solidFill>
              </a:rPr>
              <a:t>Q</a:t>
            </a:r>
            <a:r>
              <a:rPr lang="en-US" altLang="ja-JP" b="1" baseline="-25000" dirty="0" err="1">
                <a:solidFill>
                  <a:srgbClr val="FF0000"/>
                </a:solidFill>
              </a:rPr>
              <a:t>e</a:t>
            </a:r>
            <a:r>
              <a:rPr lang="en-US" altLang="ja-JP" b="1" baseline="-25000" dirty="0">
                <a:solidFill>
                  <a:srgbClr val="FF0000"/>
                </a:solidFill>
              </a:rPr>
              <a:t>+</a:t>
            </a:r>
            <a:r>
              <a:rPr lang="en-US" altLang="ja-JP" b="1" dirty="0">
                <a:solidFill>
                  <a:srgbClr val="FF0000"/>
                </a:solidFill>
              </a:rPr>
              <a:t> = </a:t>
            </a:r>
            <a:r>
              <a:rPr lang="en-US" altLang="ja-JP" b="1" dirty="0" smtClean="0">
                <a:solidFill>
                  <a:srgbClr val="FF0000"/>
                </a:solidFill>
              </a:rPr>
              <a:t>4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nC</a:t>
            </a:r>
            <a:r>
              <a:rPr lang="en-US" altLang="ja-JP" b="1" dirty="0" smtClean="0">
                <a:solidFill>
                  <a:srgbClr val="FF0000"/>
                </a:solidFill>
              </a:rPr>
              <a:t>       </a:t>
            </a:r>
            <a:r>
              <a:rPr lang="en-US" altLang="ja-JP" b="1" dirty="0" smtClean="0"/>
              <a:t> </a:t>
            </a:r>
            <a:r>
              <a:rPr lang="en-US" altLang="ja-JP" sz="1800" b="1" dirty="0">
                <a:solidFill>
                  <a:srgbClr val="FFFFFF"/>
                </a:solidFill>
              </a:rPr>
              <a:t>@sector-2 end for</a:t>
            </a:r>
            <a:r>
              <a:rPr lang="en-US" altLang="ja-JP" sz="1800" b="1" dirty="0"/>
              <a:t> </a:t>
            </a:r>
            <a:r>
              <a:rPr lang="en-US" altLang="ja-JP" b="1" dirty="0" err="1">
                <a:solidFill>
                  <a:srgbClr val="0000FF"/>
                </a:solidFill>
              </a:rPr>
              <a:t>Q</a:t>
            </a:r>
            <a:r>
              <a:rPr lang="en-US" altLang="ja-JP" b="1" baseline="-25000" dirty="0" err="1">
                <a:solidFill>
                  <a:srgbClr val="0000FF"/>
                </a:solidFill>
              </a:rPr>
              <a:t>e</a:t>
            </a:r>
            <a:r>
              <a:rPr lang="en-US" altLang="ja-JP" b="1" baseline="-25000" dirty="0">
                <a:solidFill>
                  <a:srgbClr val="0000FF"/>
                </a:solidFill>
              </a:rPr>
              <a:t>-</a:t>
            </a:r>
            <a:r>
              <a:rPr lang="en-US" altLang="ja-JP" b="1" dirty="0">
                <a:solidFill>
                  <a:srgbClr val="0000FF"/>
                </a:solidFill>
              </a:rPr>
              <a:t> = </a:t>
            </a:r>
            <a:r>
              <a:rPr lang="en-US" altLang="ja-JP" b="1" dirty="0" smtClean="0">
                <a:solidFill>
                  <a:srgbClr val="0000FF"/>
                </a:solidFill>
              </a:rPr>
              <a:t>10 </a:t>
            </a:r>
            <a:r>
              <a:rPr lang="en-US" altLang="ja-JP" b="1" dirty="0" err="1">
                <a:solidFill>
                  <a:srgbClr val="0000FF"/>
                </a:solidFill>
              </a:rPr>
              <a:t>nC</a:t>
            </a:r>
            <a:r>
              <a:rPr lang="en-US" altLang="ja-JP" b="1" dirty="0"/>
              <a:t> </a:t>
            </a:r>
            <a:r>
              <a:rPr lang="en-US" altLang="ja-JP" b="1" dirty="0">
                <a:solidFill>
                  <a:srgbClr val="FFFFFF"/>
                </a:solidFill>
              </a:rPr>
              <a:t>@target)</a:t>
            </a:r>
            <a:endParaRPr lang="en-US" altLang="ja-JP" b="1" dirty="0" smtClean="0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1832792" y="5764751"/>
            <a:ext cx="372643" cy="3118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5932677" y="5765047"/>
            <a:ext cx="372643" cy="3118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5541" y="5049861"/>
            <a:ext cx="123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FF"/>
                </a:solidFill>
              </a:rPr>
              <a:t>2014.06.09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07522" y="597799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FF"/>
                </a:solidFill>
              </a:rPr>
              <a:t>SuperKEKB</a:t>
            </a:r>
            <a:r>
              <a:rPr kumimoji="1" lang="en-US" altLang="ja-JP" dirty="0" smtClean="0">
                <a:solidFill>
                  <a:srgbClr val="FF00FF"/>
                </a:solidFill>
              </a:rPr>
              <a:t/>
            </a:r>
            <a:br>
              <a:rPr kumimoji="1" lang="en-US" altLang="ja-JP" dirty="0" smtClean="0">
                <a:solidFill>
                  <a:srgbClr val="FF00FF"/>
                </a:solidFill>
              </a:rPr>
            </a:br>
            <a:r>
              <a:rPr kumimoji="1" lang="en-US" altLang="ja-JP" dirty="0" smtClean="0">
                <a:solidFill>
                  <a:srgbClr val="FF00FF"/>
                </a:solidFill>
              </a:rPr>
              <a:t> full spec.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32833" y="5687407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x20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78123" y="5707361"/>
            <a:ext cx="63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x200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474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図 243" descr="SKB-DR-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9" r="1974" b="8899"/>
          <a:stretch>
            <a:fillRect/>
          </a:stretch>
        </p:blipFill>
        <p:spPr bwMode="auto">
          <a:xfrm>
            <a:off x="4037013" y="990600"/>
            <a:ext cx="1068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Verdana" charset="0"/>
                <a:ea typeface="ＭＳ Ｐゴシック" charset="0"/>
                <a:cs typeface="Verdana" charset="0"/>
              </a:rPr>
              <a:t>SuperKEKB</a:t>
            </a:r>
            <a:r>
              <a:rPr lang="en-US" altLang="ja-JP" dirty="0" smtClean="0">
                <a:latin typeface="Verdana" charset="0"/>
                <a:ea typeface="ＭＳ Ｐゴシック" charset="0"/>
                <a:cs typeface="Verdana" charset="0"/>
              </a:rPr>
              <a:t> Injector</a:t>
            </a:r>
            <a:endParaRPr lang="ja-JP" alt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3323-9D05-4E4C-A3DC-3B0E69D926B1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30" name="Rectangle 141"/>
          <p:cNvSpPr>
            <a:spLocks noChangeArrowheads="1"/>
          </p:cNvSpPr>
          <p:nvPr/>
        </p:nvSpPr>
        <p:spPr bwMode="auto">
          <a:xfrm>
            <a:off x="6272213" y="2933700"/>
            <a:ext cx="39687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1" name="Rectangle 115"/>
          <p:cNvSpPr>
            <a:spLocks noChangeArrowheads="1"/>
          </p:cNvSpPr>
          <p:nvPr/>
        </p:nvSpPr>
        <p:spPr bwMode="auto">
          <a:xfrm>
            <a:off x="3022600" y="2936875"/>
            <a:ext cx="74613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2" name="Line 91"/>
          <p:cNvSpPr>
            <a:spLocks noChangeShapeType="1"/>
          </p:cNvSpPr>
          <p:nvPr/>
        </p:nvSpPr>
        <p:spPr bwMode="auto">
          <a:xfrm>
            <a:off x="846138" y="2987675"/>
            <a:ext cx="7920037" cy="1588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33" name="Rectangle 108"/>
          <p:cNvSpPr>
            <a:spLocks noChangeArrowheads="1"/>
          </p:cNvSpPr>
          <p:nvPr/>
        </p:nvSpPr>
        <p:spPr bwMode="auto">
          <a:xfrm>
            <a:off x="1725613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4" name="Line 87"/>
          <p:cNvSpPr>
            <a:spLocks noChangeShapeType="1"/>
          </p:cNvSpPr>
          <p:nvPr/>
        </p:nvSpPr>
        <p:spPr bwMode="auto">
          <a:xfrm>
            <a:off x="846138" y="1547813"/>
            <a:ext cx="1677987" cy="1587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35" name="AutoShape 88"/>
          <p:cNvSpPr>
            <a:spLocks/>
          </p:cNvSpPr>
          <p:nvPr/>
        </p:nvSpPr>
        <p:spPr bwMode="auto">
          <a:xfrm flipH="1">
            <a:off x="160338" y="1547813"/>
            <a:ext cx="1439862" cy="1439862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6" name="AutoShape 89"/>
          <p:cNvSpPr>
            <a:spLocks noChangeArrowheads="1"/>
          </p:cNvSpPr>
          <p:nvPr/>
        </p:nvSpPr>
        <p:spPr bwMode="auto">
          <a:xfrm rot="16200000" flipH="1">
            <a:off x="163513" y="1547813"/>
            <a:ext cx="1439862" cy="1439862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7" name="Line 90"/>
          <p:cNvSpPr>
            <a:spLocks noChangeShapeType="1"/>
          </p:cNvSpPr>
          <p:nvPr/>
        </p:nvSpPr>
        <p:spPr bwMode="auto">
          <a:xfrm>
            <a:off x="160338" y="2211388"/>
            <a:ext cx="1587" cy="61912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38" name="AutoShape 92"/>
          <p:cNvSpPr>
            <a:spLocks noChangeArrowheads="1"/>
          </p:cNvSpPr>
          <p:nvPr/>
        </p:nvSpPr>
        <p:spPr bwMode="auto">
          <a:xfrm>
            <a:off x="846138" y="1395413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9" name="Rectangle 93"/>
          <p:cNvSpPr>
            <a:spLocks noChangeArrowheads="1"/>
          </p:cNvSpPr>
          <p:nvPr/>
        </p:nvSpPr>
        <p:spPr bwMode="auto">
          <a:xfrm>
            <a:off x="922338" y="149383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>
            <a:off x="1036638" y="149383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1" name="Rectangle 95"/>
          <p:cNvSpPr>
            <a:spLocks noChangeArrowheads="1"/>
          </p:cNvSpPr>
          <p:nvPr/>
        </p:nvSpPr>
        <p:spPr bwMode="auto">
          <a:xfrm>
            <a:off x="1150938" y="149383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2" name="Rectangle 96"/>
          <p:cNvSpPr>
            <a:spLocks noChangeArrowheads="1"/>
          </p:cNvSpPr>
          <p:nvPr/>
        </p:nvSpPr>
        <p:spPr bwMode="auto">
          <a:xfrm>
            <a:off x="1266825" y="149383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3" name="Rectangle 97"/>
          <p:cNvSpPr>
            <a:spLocks noChangeArrowheads="1"/>
          </p:cNvSpPr>
          <p:nvPr/>
        </p:nvSpPr>
        <p:spPr bwMode="auto">
          <a:xfrm>
            <a:off x="1381125" y="149542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4" name="Rectangle 98"/>
          <p:cNvSpPr>
            <a:spLocks noChangeArrowheads="1"/>
          </p:cNvSpPr>
          <p:nvPr/>
        </p:nvSpPr>
        <p:spPr bwMode="auto">
          <a:xfrm>
            <a:off x="1495425" y="149383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5" name="Rectangle 99"/>
          <p:cNvSpPr>
            <a:spLocks noChangeArrowheads="1"/>
          </p:cNvSpPr>
          <p:nvPr/>
        </p:nvSpPr>
        <p:spPr bwMode="auto">
          <a:xfrm>
            <a:off x="1609725" y="149542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6" name="Rectangle 100"/>
          <p:cNvSpPr>
            <a:spLocks noChangeArrowheads="1"/>
          </p:cNvSpPr>
          <p:nvPr/>
        </p:nvSpPr>
        <p:spPr bwMode="auto">
          <a:xfrm>
            <a:off x="1724025" y="149542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7" name="AutoShape 101"/>
          <p:cNvSpPr>
            <a:spLocks noChangeArrowheads="1"/>
          </p:cNvSpPr>
          <p:nvPr/>
        </p:nvSpPr>
        <p:spPr bwMode="auto">
          <a:xfrm>
            <a:off x="847725" y="2835275"/>
            <a:ext cx="1141413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8" name="Rectangle 102"/>
          <p:cNvSpPr>
            <a:spLocks noChangeArrowheads="1"/>
          </p:cNvSpPr>
          <p:nvPr/>
        </p:nvSpPr>
        <p:spPr bwMode="auto">
          <a:xfrm>
            <a:off x="923925" y="2933700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9" name="Rectangle 103"/>
          <p:cNvSpPr>
            <a:spLocks noChangeArrowheads="1"/>
          </p:cNvSpPr>
          <p:nvPr/>
        </p:nvSpPr>
        <p:spPr bwMode="auto">
          <a:xfrm>
            <a:off x="1038225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0" name="Rectangle 104"/>
          <p:cNvSpPr>
            <a:spLocks noChangeArrowheads="1"/>
          </p:cNvSpPr>
          <p:nvPr/>
        </p:nvSpPr>
        <p:spPr bwMode="auto">
          <a:xfrm>
            <a:off x="1152525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1" name="Rectangle 105"/>
          <p:cNvSpPr>
            <a:spLocks noChangeArrowheads="1"/>
          </p:cNvSpPr>
          <p:nvPr/>
        </p:nvSpPr>
        <p:spPr bwMode="auto">
          <a:xfrm>
            <a:off x="1266825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2" name="Rectangle 106"/>
          <p:cNvSpPr>
            <a:spLocks noChangeArrowheads="1"/>
          </p:cNvSpPr>
          <p:nvPr/>
        </p:nvSpPr>
        <p:spPr bwMode="auto">
          <a:xfrm>
            <a:off x="1382713" y="2935288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3" name="Rectangle 107"/>
          <p:cNvSpPr>
            <a:spLocks noChangeArrowheads="1"/>
          </p:cNvSpPr>
          <p:nvPr/>
        </p:nvSpPr>
        <p:spPr bwMode="auto">
          <a:xfrm>
            <a:off x="1497013" y="2933700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4" name="Rectangle 108"/>
          <p:cNvSpPr>
            <a:spLocks noChangeArrowheads="1"/>
          </p:cNvSpPr>
          <p:nvPr/>
        </p:nvSpPr>
        <p:spPr bwMode="auto">
          <a:xfrm>
            <a:off x="1611313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5" name="AutoShape 110"/>
          <p:cNvSpPr>
            <a:spLocks noChangeArrowheads="1"/>
          </p:cNvSpPr>
          <p:nvPr/>
        </p:nvSpPr>
        <p:spPr bwMode="auto">
          <a:xfrm>
            <a:off x="2141538" y="2836863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6" name="Rectangle 111"/>
          <p:cNvSpPr>
            <a:spLocks noChangeArrowheads="1"/>
          </p:cNvSpPr>
          <p:nvPr/>
        </p:nvSpPr>
        <p:spPr bwMode="auto">
          <a:xfrm>
            <a:off x="22177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7" name="Rectangle 112"/>
          <p:cNvSpPr>
            <a:spLocks noChangeArrowheads="1"/>
          </p:cNvSpPr>
          <p:nvPr/>
        </p:nvSpPr>
        <p:spPr bwMode="auto">
          <a:xfrm>
            <a:off x="23320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8" name="Rectangle 113"/>
          <p:cNvSpPr>
            <a:spLocks noChangeArrowheads="1"/>
          </p:cNvSpPr>
          <p:nvPr/>
        </p:nvSpPr>
        <p:spPr bwMode="auto">
          <a:xfrm>
            <a:off x="24463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9" name="Rectangle 114"/>
          <p:cNvSpPr>
            <a:spLocks noChangeArrowheads="1"/>
          </p:cNvSpPr>
          <p:nvPr/>
        </p:nvSpPr>
        <p:spPr bwMode="auto">
          <a:xfrm>
            <a:off x="2562225" y="293528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0" name="Rectangle 115"/>
          <p:cNvSpPr>
            <a:spLocks noChangeArrowheads="1"/>
          </p:cNvSpPr>
          <p:nvPr/>
        </p:nvSpPr>
        <p:spPr bwMode="auto">
          <a:xfrm>
            <a:off x="2676525" y="2936875"/>
            <a:ext cx="74613" cy="107950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1" name="Rectangle 116"/>
          <p:cNvSpPr>
            <a:spLocks noChangeArrowheads="1"/>
          </p:cNvSpPr>
          <p:nvPr/>
        </p:nvSpPr>
        <p:spPr bwMode="auto">
          <a:xfrm>
            <a:off x="2790825" y="2935288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2" name="Rectangle 117"/>
          <p:cNvSpPr>
            <a:spLocks noChangeArrowheads="1"/>
          </p:cNvSpPr>
          <p:nvPr/>
        </p:nvSpPr>
        <p:spPr bwMode="auto">
          <a:xfrm>
            <a:off x="2905125" y="2936875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3" name="AutoShape 119"/>
          <p:cNvSpPr>
            <a:spLocks noChangeArrowheads="1"/>
          </p:cNvSpPr>
          <p:nvPr/>
        </p:nvSpPr>
        <p:spPr bwMode="auto">
          <a:xfrm>
            <a:off x="3360738" y="2836863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4" name="Rectangle 120"/>
          <p:cNvSpPr>
            <a:spLocks noChangeArrowheads="1"/>
          </p:cNvSpPr>
          <p:nvPr/>
        </p:nvSpPr>
        <p:spPr bwMode="auto">
          <a:xfrm>
            <a:off x="3436938" y="2935288"/>
            <a:ext cx="76200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5" name="Rectangle 121"/>
          <p:cNvSpPr>
            <a:spLocks noChangeArrowheads="1"/>
          </p:cNvSpPr>
          <p:nvPr/>
        </p:nvSpPr>
        <p:spPr bwMode="auto">
          <a:xfrm>
            <a:off x="35512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6" name="Rectangle 122"/>
          <p:cNvSpPr>
            <a:spLocks noChangeArrowheads="1"/>
          </p:cNvSpPr>
          <p:nvPr/>
        </p:nvSpPr>
        <p:spPr bwMode="auto">
          <a:xfrm>
            <a:off x="36655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7" name="Rectangle 123"/>
          <p:cNvSpPr>
            <a:spLocks noChangeArrowheads="1"/>
          </p:cNvSpPr>
          <p:nvPr/>
        </p:nvSpPr>
        <p:spPr bwMode="auto">
          <a:xfrm>
            <a:off x="3781425" y="293528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8" name="Rectangle 124"/>
          <p:cNvSpPr>
            <a:spLocks noChangeArrowheads="1"/>
          </p:cNvSpPr>
          <p:nvPr/>
        </p:nvSpPr>
        <p:spPr bwMode="auto">
          <a:xfrm>
            <a:off x="3895725" y="2936875"/>
            <a:ext cx="74613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9" name="Rectangle 125"/>
          <p:cNvSpPr>
            <a:spLocks noChangeArrowheads="1"/>
          </p:cNvSpPr>
          <p:nvPr/>
        </p:nvSpPr>
        <p:spPr bwMode="auto">
          <a:xfrm>
            <a:off x="4010025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0" name="Rectangle 126"/>
          <p:cNvSpPr>
            <a:spLocks noChangeArrowheads="1"/>
          </p:cNvSpPr>
          <p:nvPr/>
        </p:nvSpPr>
        <p:spPr bwMode="auto">
          <a:xfrm>
            <a:off x="4124325" y="293687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1" name="Rectangle 127"/>
          <p:cNvSpPr>
            <a:spLocks noChangeArrowheads="1"/>
          </p:cNvSpPr>
          <p:nvPr/>
        </p:nvSpPr>
        <p:spPr bwMode="auto">
          <a:xfrm>
            <a:off x="4238625" y="293687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2" name="AutoShape 128"/>
          <p:cNvSpPr>
            <a:spLocks noChangeArrowheads="1"/>
          </p:cNvSpPr>
          <p:nvPr/>
        </p:nvSpPr>
        <p:spPr bwMode="auto">
          <a:xfrm>
            <a:off x="4579938" y="2836863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3" name="Rectangle 130"/>
          <p:cNvSpPr>
            <a:spLocks noChangeArrowheads="1"/>
          </p:cNvSpPr>
          <p:nvPr/>
        </p:nvSpPr>
        <p:spPr bwMode="auto">
          <a:xfrm>
            <a:off x="47704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4" name="Rectangle 131"/>
          <p:cNvSpPr>
            <a:spLocks noChangeArrowheads="1"/>
          </p:cNvSpPr>
          <p:nvPr/>
        </p:nvSpPr>
        <p:spPr bwMode="auto">
          <a:xfrm>
            <a:off x="48847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5" name="Rectangle 132"/>
          <p:cNvSpPr>
            <a:spLocks noChangeArrowheads="1"/>
          </p:cNvSpPr>
          <p:nvPr/>
        </p:nvSpPr>
        <p:spPr bwMode="auto">
          <a:xfrm>
            <a:off x="5000625" y="293528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6" name="Rectangle 133"/>
          <p:cNvSpPr>
            <a:spLocks noChangeArrowheads="1"/>
          </p:cNvSpPr>
          <p:nvPr/>
        </p:nvSpPr>
        <p:spPr bwMode="auto">
          <a:xfrm>
            <a:off x="5114925" y="293687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7" name="Rectangle 134"/>
          <p:cNvSpPr>
            <a:spLocks noChangeArrowheads="1"/>
          </p:cNvSpPr>
          <p:nvPr/>
        </p:nvSpPr>
        <p:spPr bwMode="auto">
          <a:xfrm>
            <a:off x="5229225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8" name="Rectangle 135"/>
          <p:cNvSpPr>
            <a:spLocks noChangeArrowheads="1"/>
          </p:cNvSpPr>
          <p:nvPr/>
        </p:nvSpPr>
        <p:spPr bwMode="auto">
          <a:xfrm>
            <a:off x="5343525" y="293687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9" name="Rectangle 136"/>
          <p:cNvSpPr>
            <a:spLocks noChangeArrowheads="1"/>
          </p:cNvSpPr>
          <p:nvPr/>
        </p:nvSpPr>
        <p:spPr bwMode="auto">
          <a:xfrm>
            <a:off x="5457825" y="293687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0" name="AutoShape 137"/>
          <p:cNvSpPr>
            <a:spLocks noChangeArrowheads="1"/>
          </p:cNvSpPr>
          <p:nvPr/>
        </p:nvSpPr>
        <p:spPr bwMode="auto">
          <a:xfrm>
            <a:off x="5799138" y="2835275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1" name="Rectangle 138"/>
          <p:cNvSpPr>
            <a:spLocks noChangeArrowheads="1"/>
          </p:cNvSpPr>
          <p:nvPr/>
        </p:nvSpPr>
        <p:spPr bwMode="auto">
          <a:xfrm>
            <a:off x="5875338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2" name="Rectangle 139"/>
          <p:cNvSpPr>
            <a:spLocks noChangeArrowheads="1"/>
          </p:cNvSpPr>
          <p:nvPr/>
        </p:nvSpPr>
        <p:spPr bwMode="auto">
          <a:xfrm>
            <a:off x="5989638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3" name="Rectangle 140"/>
          <p:cNvSpPr>
            <a:spLocks noChangeArrowheads="1"/>
          </p:cNvSpPr>
          <p:nvPr/>
        </p:nvSpPr>
        <p:spPr bwMode="auto">
          <a:xfrm>
            <a:off x="6103938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4" name="Rectangle 141"/>
          <p:cNvSpPr>
            <a:spLocks noChangeArrowheads="1"/>
          </p:cNvSpPr>
          <p:nvPr/>
        </p:nvSpPr>
        <p:spPr bwMode="auto">
          <a:xfrm>
            <a:off x="6207125" y="2933700"/>
            <a:ext cx="39688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5" name="Rectangle 142"/>
          <p:cNvSpPr>
            <a:spLocks noChangeArrowheads="1"/>
          </p:cNvSpPr>
          <p:nvPr/>
        </p:nvSpPr>
        <p:spPr bwMode="auto">
          <a:xfrm>
            <a:off x="6334125" y="293528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6" name="Rectangle 143"/>
          <p:cNvSpPr>
            <a:spLocks noChangeArrowheads="1"/>
          </p:cNvSpPr>
          <p:nvPr/>
        </p:nvSpPr>
        <p:spPr bwMode="auto">
          <a:xfrm>
            <a:off x="6448425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7" name="Rectangle 144"/>
          <p:cNvSpPr>
            <a:spLocks noChangeArrowheads="1"/>
          </p:cNvSpPr>
          <p:nvPr/>
        </p:nvSpPr>
        <p:spPr bwMode="auto">
          <a:xfrm>
            <a:off x="6562725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8" name="Rectangle 145"/>
          <p:cNvSpPr>
            <a:spLocks noChangeArrowheads="1"/>
          </p:cNvSpPr>
          <p:nvPr/>
        </p:nvSpPr>
        <p:spPr bwMode="auto">
          <a:xfrm>
            <a:off x="6677025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9" name="AutoShape 146"/>
          <p:cNvSpPr>
            <a:spLocks noChangeArrowheads="1"/>
          </p:cNvSpPr>
          <p:nvPr/>
        </p:nvSpPr>
        <p:spPr bwMode="auto">
          <a:xfrm>
            <a:off x="7018338" y="2836863"/>
            <a:ext cx="957262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0" name="Rectangle 147"/>
          <p:cNvSpPr>
            <a:spLocks noChangeArrowheads="1"/>
          </p:cNvSpPr>
          <p:nvPr/>
        </p:nvSpPr>
        <p:spPr bwMode="auto">
          <a:xfrm>
            <a:off x="70945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1" name="Rectangle 148"/>
          <p:cNvSpPr>
            <a:spLocks noChangeArrowheads="1"/>
          </p:cNvSpPr>
          <p:nvPr/>
        </p:nvSpPr>
        <p:spPr bwMode="auto">
          <a:xfrm>
            <a:off x="72088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2" name="Rectangle 149"/>
          <p:cNvSpPr>
            <a:spLocks noChangeArrowheads="1"/>
          </p:cNvSpPr>
          <p:nvPr/>
        </p:nvSpPr>
        <p:spPr bwMode="auto">
          <a:xfrm>
            <a:off x="73231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3" name="Rectangle 150"/>
          <p:cNvSpPr>
            <a:spLocks noChangeArrowheads="1"/>
          </p:cNvSpPr>
          <p:nvPr/>
        </p:nvSpPr>
        <p:spPr bwMode="auto">
          <a:xfrm>
            <a:off x="7439025" y="293528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4" name="Rectangle 151"/>
          <p:cNvSpPr>
            <a:spLocks noChangeArrowheads="1"/>
          </p:cNvSpPr>
          <p:nvPr/>
        </p:nvSpPr>
        <p:spPr bwMode="auto">
          <a:xfrm>
            <a:off x="7553325" y="293687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5" name="Rectangle 152"/>
          <p:cNvSpPr>
            <a:spLocks noChangeArrowheads="1"/>
          </p:cNvSpPr>
          <p:nvPr/>
        </p:nvSpPr>
        <p:spPr bwMode="auto">
          <a:xfrm>
            <a:off x="7667625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6" name="Rectangle 153"/>
          <p:cNvSpPr>
            <a:spLocks noChangeArrowheads="1"/>
          </p:cNvSpPr>
          <p:nvPr/>
        </p:nvSpPr>
        <p:spPr bwMode="auto">
          <a:xfrm>
            <a:off x="7781925" y="293687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7" name="Rectangle 154"/>
          <p:cNvSpPr>
            <a:spLocks noChangeArrowheads="1"/>
          </p:cNvSpPr>
          <p:nvPr/>
        </p:nvSpPr>
        <p:spPr bwMode="auto">
          <a:xfrm>
            <a:off x="7896225" y="2936875"/>
            <a:ext cx="76200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8" name="AutoShape 155"/>
          <p:cNvSpPr>
            <a:spLocks noChangeArrowheads="1"/>
          </p:cNvSpPr>
          <p:nvPr/>
        </p:nvSpPr>
        <p:spPr bwMode="auto">
          <a:xfrm>
            <a:off x="2103438" y="1397000"/>
            <a:ext cx="573087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9" name="Rectangle 156"/>
          <p:cNvSpPr>
            <a:spLocks noChangeArrowheads="1"/>
          </p:cNvSpPr>
          <p:nvPr/>
        </p:nvSpPr>
        <p:spPr bwMode="auto">
          <a:xfrm>
            <a:off x="2179638" y="149542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00" name="Rectangle 157"/>
          <p:cNvSpPr>
            <a:spLocks noChangeArrowheads="1"/>
          </p:cNvSpPr>
          <p:nvPr/>
        </p:nvSpPr>
        <p:spPr bwMode="auto">
          <a:xfrm>
            <a:off x="2293938" y="149542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01" name="Rectangle 158"/>
          <p:cNvSpPr>
            <a:spLocks noChangeArrowheads="1"/>
          </p:cNvSpPr>
          <p:nvPr/>
        </p:nvSpPr>
        <p:spPr bwMode="auto">
          <a:xfrm>
            <a:off x="2409825" y="149542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11" name="Rectangle 168"/>
          <p:cNvSpPr>
            <a:spLocks noChangeArrowheads="1"/>
          </p:cNvSpPr>
          <p:nvPr/>
        </p:nvSpPr>
        <p:spPr bwMode="auto">
          <a:xfrm>
            <a:off x="1839913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12" name="Line 169"/>
          <p:cNvSpPr>
            <a:spLocks noChangeShapeType="1"/>
          </p:cNvSpPr>
          <p:nvPr/>
        </p:nvSpPr>
        <p:spPr bwMode="auto">
          <a:xfrm flipV="1">
            <a:off x="4456113" y="2819400"/>
            <a:ext cx="192087" cy="173038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22608" name="Line 176"/>
          <p:cNvSpPr>
            <a:spLocks noChangeShapeType="1"/>
          </p:cNvSpPr>
          <p:nvPr/>
        </p:nvSpPr>
        <p:spPr bwMode="auto">
          <a:xfrm>
            <a:off x="658813" y="1547813"/>
            <a:ext cx="1889125" cy="1587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" name="AutoShape 177"/>
          <p:cNvSpPr>
            <a:spLocks/>
          </p:cNvSpPr>
          <p:nvPr/>
        </p:nvSpPr>
        <p:spPr bwMode="auto">
          <a:xfrm>
            <a:off x="171450" y="1631950"/>
            <a:ext cx="1042988" cy="125095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31859C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2610" name="Line 179"/>
          <p:cNvSpPr>
            <a:spLocks noChangeShapeType="1"/>
          </p:cNvSpPr>
          <p:nvPr/>
        </p:nvSpPr>
        <p:spPr bwMode="auto">
          <a:xfrm flipV="1">
            <a:off x="2741613" y="2987675"/>
            <a:ext cx="1741487" cy="476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611" name="Line 178"/>
          <p:cNvSpPr>
            <a:spLocks noChangeShapeType="1"/>
          </p:cNvSpPr>
          <p:nvPr/>
        </p:nvSpPr>
        <p:spPr bwMode="auto">
          <a:xfrm>
            <a:off x="895350" y="2987675"/>
            <a:ext cx="1800225" cy="1588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612" name="Line 180"/>
          <p:cNvSpPr>
            <a:spLocks noChangeShapeType="1"/>
          </p:cNvSpPr>
          <p:nvPr/>
        </p:nvSpPr>
        <p:spPr bwMode="auto">
          <a:xfrm>
            <a:off x="4652963" y="2987675"/>
            <a:ext cx="3567112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615" name="テキスト ボックス 199"/>
          <p:cNvSpPr txBox="1">
            <a:spLocks noChangeArrowheads="1"/>
          </p:cNvSpPr>
          <p:nvPr/>
        </p:nvSpPr>
        <p:spPr bwMode="auto">
          <a:xfrm>
            <a:off x="8045450" y="2362200"/>
            <a:ext cx="109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>
                <a:solidFill>
                  <a:srgbClr val="FF0000"/>
                </a:solidFill>
                <a:cs typeface="Arial" charset="0"/>
              </a:rPr>
              <a:t>4.0 GeV e+</a:t>
            </a:r>
          </a:p>
          <a:p>
            <a:r>
              <a:rPr lang="en-US" altLang="ja-JP" sz="1400" b="1">
                <a:solidFill>
                  <a:srgbClr val="FF0000"/>
                </a:solidFill>
                <a:cs typeface="Arial" charset="0"/>
              </a:rPr>
              <a:t>4nC x 2</a:t>
            </a:r>
            <a:endParaRPr lang="ja-JP" altLang="en-US" sz="14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4" name="円/楕円 123"/>
          <p:cNvSpPr/>
          <p:nvPr/>
        </p:nvSpPr>
        <p:spPr>
          <a:xfrm>
            <a:off x="2003425" y="2886075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17" name="テキスト ボックス 202"/>
          <p:cNvSpPr txBox="1">
            <a:spLocks noChangeArrowheads="1"/>
          </p:cNvSpPr>
          <p:nvPr/>
        </p:nvSpPr>
        <p:spPr bwMode="auto">
          <a:xfrm>
            <a:off x="1371600" y="2209800"/>
            <a:ext cx="1555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cs typeface="Arial" charset="0"/>
              </a:rPr>
              <a:t>3.5 GeV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cs typeface="Arial" charset="0"/>
              </a:rPr>
              <a:t>10nC x 2 (prim. e-)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cs typeface="Arial" charset="0"/>
              </a:rPr>
              <a:t>5nC x 2 (inj. e-)</a:t>
            </a:r>
            <a:endParaRPr lang="ja-JP" altLang="en-US" sz="1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618" name="Line 180"/>
          <p:cNvSpPr>
            <a:spLocks noChangeShapeType="1"/>
          </p:cNvSpPr>
          <p:nvPr/>
        </p:nvSpPr>
        <p:spPr bwMode="auto">
          <a:xfrm>
            <a:off x="8431213" y="2984500"/>
            <a:ext cx="706437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" name="アーチ 126"/>
          <p:cNvSpPr/>
          <p:nvPr/>
        </p:nvSpPr>
        <p:spPr>
          <a:xfrm>
            <a:off x="8185150" y="2922588"/>
            <a:ext cx="252413" cy="139700"/>
          </a:xfrm>
          <a:prstGeom prst="blockArc">
            <a:avLst/>
          </a:prstGeom>
          <a:solidFill>
            <a:srgbClr val="800000"/>
          </a:solidFill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8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8" name="円/楕円 127"/>
          <p:cNvSpPr/>
          <p:nvPr/>
        </p:nvSpPr>
        <p:spPr>
          <a:xfrm>
            <a:off x="8782050" y="2927350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9" name="円/楕円 128"/>
          <p:cNvSpPr/>
          <p:nvPr/>
        </p:nvSpPr>
        <p:spPr>
          <a:xfrm>
            <a:off x="8597900" y="2927350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22" name="テキスト ボックス 212"/>
          <p:cNvSpPr txBox="1">
            <a:spLocks noChangeArrowheads="1"/>
          </p:cNvSpPr>
          <p:nvPr/>
        </p:nvSpPr>
        <p:spPr bwMode="auto">
          <a:xfrm>
            <a:off x="5029200" y="1219200"/>
            <a:ext cx="14017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cs typeface="Arial" charset="0"/>
              </a:rPr>
              <a:t>1.1 GeV 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cs typeface="Arial" charset="0"/>
              </a:rPr>
              <a:t>Damping Ring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cs typeface="Arial" charset="0"/>
              </a:rPr>
              <a:t>circ. 136 m</a:t>
            </a:r>
            <a:endParaRPr lang="ja-JP" altLang="en-US" sz="14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623" name="テキスト ボックス 214"/>
          <p:cNvSpPr txBox="1">
            <a:spLocks noChangeArrowheads="1"/>
          </p:cNvSpPr>
          <p:nvPr/>
        </p:nvSpPr>
        <p:spPr bwMode="auto">
          <a:xfrm>
            <a:off x="8305800" y="2971800"/>
            <a:ext cx="381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>
                <a:solidFill>
                  <a:srgbClr val="800000"/>
                </a:solidFill>
                <a:cs typeface="Arial" charset="0"/>
              </a:rPr>
              <a:t>ECS</a:t>
            </a:r>
            <a:endParaRPr lang="ja-JP" altLang="en-US" sz="1200" b="1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137" name="Line 1"/>
          <p:cNvSpPr>
            <a:spLocks noChangeShapeType="1"/>
          </p:cNvSpPr>
          <p:nvPr/>
        </p:nvSpPr>
        <p:spPr bwMode="auto">
          <a:xfrm flipH="1" flipV="1">
            <a:off x="4495800" y="2819400"/>
            <a:ext cx="192088" cy="182563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2282825" y="2886075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39" name="直線コネクタ 138"/>
          <p:cNvCxnSpPr/>
          <p:nvPr/>
        </p:nvCxnSpPr>
        <p:spPr>
          <a:xfrm rot="5400000">
            <a:off x="4714875" y="2489200"/>
            <a:ext cx="136525" cy="34925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4176713" y="2209800"/>
            <a:ext cx="14287" cy="1397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29" name="テキスト ボックス 233"/>
          <p:cNvSpPr txBox="1">
            <a:spLocks noChangeArrowheads="1"/>
          </p:cNvSpPr>
          <p:nvPr/>
        </p:nvSpPr>
        <p:spPr bwMode="auto">
          <a:xfrm>
            <a:off x="4944004" y="2229910"/>
            <a:ext cx="1573213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cs typeface="Arial" charset="0"/>
              </a:rPr>
              <a:t>Energy-spread</a:t>
            </a: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cs typeface="Arial" charset="0"/>
              </a:rPr>
              <a:t>Compression System</a:t>
            </a:r>
            <a:endParaRPr lang="ja-JP" altLang="en-US" sz="1200" b="1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3124200" y="2057400"/>
            <a:ext cx="906463" cy="301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ja-JP" sz="1200" b="1" dirty="0" smtClean="0">
                <a:solidFill>
                  <a:srgbClr val="FFFF00"/>
                </a:solidFill>
                <a:cs typeface="Arial" charset="0"/>
              </a:rPr>
              <a:t>Bunch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1200" b="1" dirty="0">
                <a:solidFill>
                  <a:srgbClr val="FFFF00"/>
                </a:solidFill>
                <a:cs typeface="Arial" charset="0"/>
              </a:rPr>
              <a:t>C</a:t>
            </a:r>
            <a:r>
              <a:rPr lang="en-US" altLang="ja-JP" sz="1200" b="1" dirty="0" smtClean="0">
                <a:solidFill>
                  <a:srgbClr val="FFFF00"/>
                </a:solidFill>
                <a:cs typeface="Arial" charset="0"/>
              </a:rPr>
              <a:t>ompressor</a:t>
            </a:r>
            <a:endParaRPr lang="ja-JP" altLang="en-US" sz="1200" b="1" dirty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2631" name="Line 178"/>
          <p:cNvSpPr>
            <a:spLocks noChangeShapeType="1"/>
          </p:cNvSpPr>
          <p:nvPr/>
        </p:nvSpPr>
        <p:spPr bwMode="auto">
          <a:xfrm>
            <a:off x="2805113" y="3052763"/>
            <a:ext cx="5410200" cy="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632" name="Line 178"/>
          <p:cNvSpPr>
            <a:spLocks noChangeShapeType="1"/>
          </p:cNvSpPr>
          <p:nvPr/>
        </p:nvSpPr>
        <p:spPr bwMode="auto">
          <a:xfrm>
            <a:off x="8139113" y="3052763"/>
            <a:ext cx="914400" cy="38100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633" name="テキスト ボックス 199"/>
          <p:cNvSpPr txBox="1">
            <a:spLocks noChangeArrowheads="1"/>
          </p:cNvSpPr>
          <p:nvPr/>
        </p:nvSpPr>
        <p:spPr bwMode="auto">
          <a:xfrm>
            <a:off x="7560331" y="3285634"/>
            <a:ext cx="105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7.0 </a:t>
            </a:r>
            <a:r>
              <a:rPr lang="en-US" altLang="ja-JP" sz="1400" b="1" dirty="0" err="1">
                <a:solidFill>
                  <a:srgbClr val="0000FF"/>
                </a:solidFill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 e-</a:t>
            </a:r>
          </a:p>
          <a:p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5nC x 2</a:t>
            </a:r>
            <a:endParaRPr lang="ja-JP" altLang="en-US" sz="14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8" name="円/楕円 147"/>
          <p:cNvSpPr/>
          <p:nvPr/>
        </p:nvSpPr>
        <p:spPr>
          <a:xfrm>
            <a:off x="8448675" y="3124200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9" name="円/楕円 148"/>
          <p:cNvSpPr/>
          <p:nvPr/>
        </p:nvSpPr>
        <p:spPr>
          <a:xfrm>
            <a:off x="8601075" y="3200400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0" name="アーチ 149"/>
          <p:cNvSpPr/>
          <p:nvPr/>
        </p:nvSpPr>
        <p:spPr>
          <a:xfrm rot="10800000">
            <a:off x="2581275" y="2895600"/>
            <a:ext cx="250825" cy="231775"/>
          </a:xfrm>
          <a:prstGeom prst="blockArc">
            <a:avLst/>
          </a:prstGeom>
          <a:solidFill>
            <a:schemeClr val="accent5">
              <a:lumMod val="75000"/>
            </a:schemeClr>
          </a:solidFill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37" name="テキスト ボックス 215"/>
          <p:cNvSpPr txBox="1">
            <a:spLocks noChangeArrowheads="1"/>
          </p:cNvSpPr>
          <p:nvPr/>
        </p:nvSpPr>
        <p:spPr bwMode="auto">
          <a:xfrm>
            <a:off x="2715418" y="1351756"/>
            <a:ext cx="11922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FF00"/>
                </a:solidFill>
                <a:cs typeface="Arial" charset="0"/>
              </a:rPr>
              <a:t>low </a:t>
            </a:r>
            <a:r>
              <a:rPr lang="en-US" altLang="ja-JP" sz="1400" b="1" dirty="0" err="1">
                <a:solidFill>
                  <a:srgbClr val="00FF00"/>
                </a:solidFill>
                <a:cs typeface="Arial" charset="0"/>
              </a:rPr>
              <a:t>emittance</a:t>
            </a:r>
            <a:endParaRPr lang="en-US" altLang="ja-JP" sz="1400" b="1" dirty="0">
              <a:solidFill>
                <a:srgbClr val="00FF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FF00"/>
                </a:solidFill>
                <a:cs typeface="Arial" charset="0"/>
              </a:rPr>
              <a:t>RF gun</a:t>
            </a:r>
            <a:endParaRPr lang="ja-JP" altLang="en-US" sz="1400" b="1" dirty="0">
              <a:solidFill>
                <a:srgbClr val="00FF00"/>
              </a:solidFill>
              <a:cs typeface="Arial" charset="0"/>
            </a:endParaRPr>
          </a:p>
        </p:txBody>
      </p:sp>
      <p:sp>
        <p:nvSpPr>
          <p:cNvPr id="22638" name="テキスト ボックス 152"/>
          <p:cNvSpPr txBox="1">
            <a:spLocks noChangeArrowheads="1"/>
          </p:cNvSpPr>
          <p:nvPr/>
        </p:nvSpPr>
        <p:spPr bwMode="auto">
          <a:xfrm>
            <a:off x="76200" y="914400"/>
            <a:ext cx="2390775" cy="369888"/>
          </a:xfrm>
          <a:prstGeom prst="rect">
            <a:avLst/>
          </a:prstGeom>
          <a:solidFill>
            <a:srgbClr val="FF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>
                <a:solidFill>
                  <a:schemeClr val="bg1"/>
                </a:solidFill>
              </a:rPr>
              <a:t>SuperKEKB injector</a:t>
            </a:r>
            <a:endParaRPr lang="ja-JP" altLang="en-US" sz="1800" b="1">
              <a:solidFill>
                <a:schemeClr val="bg1"/>
              </a:solidFill>
            </a:endParaRPr>
          </a:p>
        </p:txBody>
      </p:sp>
      <p:sp>
        <p:nvSpPr>
          <p:cNvPr id="22639" name="テキスト ボックス 212"/>
          <p:cNvSpPr txBox="1">
            <a:spLocks noChangeArrowheads="1"/>
          </p:cNvSpPr>
          <p:nvPr/>
        </p:nvSpPr>
        <p:spPr bwMode="auto">
          <a:xfrm>
            <a:off x="2209800" y="3203848"/>
            <a:ext cx="1920593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e+ target </a:t>
            </a:r>
            <a:r>
              <a:rPr lang="en-US" altLang="ja-JP" sz="1400" b="1" dirty="0" smtClean="0">
                <a:solidFill>
                  <a:srgbClr val="FF0000"/>
                </a:solidFill>
                <a:cs typeface="Arial" charset="0"/>
              </a:rPr>
              <a:t>&amp; 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rgbClr val="FF0000"/>
                </a:solidFill>
                <a:cs typeface="Arial" charset="0"/>
              </a:rPr>
              <a:t>LAS capture </a:t>
            </a: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section</a:t>
            </a:r>
            <a:endParaRPr lang="ja-JP" altLang="en-US" sz="1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674" name="テキスト ボックス 246"/>
          <p:cNvSpPr txBox="1">
            <a:spLocks noChangeArrowheads="1"/>
          </p:cNvSpPr>
          <p:nvPr/>
        </p:nvSpPr>
        <p:spPr bwMode="auto">
          <a:xfrm>
            <a:off x="7596380" y="870003"/>
            <a:ext cx="15412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FFFF"/>
                </a:solidFill>
              </a:rPr>
              <a:t>50 Hz (e+ or e-</a:t>
            </a:r>
            <a:r>
              <a:rPr lang="en-US" altLang="ja-JP" sz="1400" b="1" dirty="0" smtClean="0">
                <a:solidFill>
                  <a:srgbClr val="00FFFF"/>
                </a:solidFill>
              </a:rPr>
              <a:t>)</a:t>
            </a:r>
          </a:p>
          <a:p>
            <a:r>
              <a:rPr lang="en-US" altLang="ja-JP" sz="1400" b="1" dirty="0" smtClean="0">
                <a:solidFill>
                  <a:srgbClr val="00FFFF"/>
                </a:solidFill>
              </a:rPr>
              <a:t>pulse-by-pulse</a:t>
            </a:r>
          </a:p>
          <a:p>
            <a:r>
              <a:rPr lang="en-US" altLang="ja-JP" sz="1400" b="1" dirty="0" smtClean="0">
                <a:solidFill>
                  <a:srgbClr val="00FFFF"/>
                </a:solidFill>
              </a:rPr>
              <a:t>mode switching</a:t>
            </a:r>
            <a:r>
              <a:rPr lang="en-US" altLang="ja-JP" sz="1400" b="1" dirty="0" smtClean="0"/>
              <a:t> </a:t>
            </a:r>
            <a:endParaRPr lang="ja-JP" altLang="en-US" sz="1400" b="1" dirty="0"/>
          </a:p>
        </p:txBody>
      </p:sp>
      <p:sp>
        <p:nvSpPr>
          <p:cNvPr id="22677" name="テキスト ボックス 212"/>
          <p:cNvSpPr txBox="1">
            <a:spLocks noChangeArrowheads="1"/>
          </p:cNvSpPr>
          <p:nvPr/>
        </p:nvSpPr>
        <p:spPr bwMode="auto">
          <a:xfrm>
            <a:off x="3276600" y="2438400"/>
            <a:ext cx="793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S-band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err="1">
                <a:solidFill>
                  <a:srgbClr val="FF0000"/>
                </a:solidFill>
                <a:cs typeface="Arial" charset="0"/>
              </a:rPr>
              <a:t>linac</a:t>
            </a:r>
            <a:endParaRPr lang="ja-JP" altLang="en-US" sz="1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2" name="Line 178"/>
          <p:cNvSpPr>
            <a:spLocks noChangeShapeType="1"/>
          </p:cNvSpPr>
          <p:nvPr/>
        </p:nvSpPr>
        <p:spPr bwMode="auto">
          <a:xfrm flipV="1">
            <a:off x="7898342" y="2209800"/>
            <a:ext cx="74083" cy="821796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" name="テキスト ボックス 199"/>
          <p:cNvSpPr txBox="1">
            <a:spLocks noChangeArrowheads="1"/>
          </p:cNvSpPr>
          <p:nvPr/>
        </p:nvSpPr>
        <p:spPr bwMode="auto">
          <a:xfrm>
            <a:off x="7228942" y="1763713"/>
            <a:ext cx="1056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2.5 </a:t>
            </a:r>
            <a:r>
              <a:rPr lang="en-US" altLang="ja-JP" sz="1400" b="1" dirty="0" err="1">
                <a:solidFill>
                  <a:srgbClr val="0000FF"/>
                </a:solidFill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 e-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0.1nC 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x </a:t>
            </a: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1</a:t>
            </a:r>
            <a:endParaRPr lang="ja-JP" altLang="en-US" sz="14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21534" y="1482196"/>
            <a:ext cx="47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PF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538194" y="3075905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HER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8068724" y="21129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LER</a:t>
            </a:r>
            <a:endParaRPr kumimoji="1"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7" name="テキスト ボックス 246"/>
          <p:cNvSpPr txBox="1">
            <a:spLocks noChangeArrowheads="1"/>
          </p:cNvSpPr>
          <p:nvPr/>
        </p:nvSpPr>
        <p:spPr bwMode="auto">
          <a:xfrm>
            <a:off x="8087300" y="3684749"/>
            <a:ext cx="1056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 b="1" dirty="0" smtClean="0">
                <a:solidFill>
                  <a:srgbClr val="0000FF"/>
                </a:solidFill>
              </a:rPr>
              <a:t>AR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6.5 </a:t>
            </a:r>
            <a:r>
              <a:rPr lang="en-US" altLang="ja-JP" sz="1400" b="1" dirty="0" err="1" smtClean="0">
                <a:solidFill>
                  <a:srgbClr val="0000FF"/>
                </a:solidFill>
              </a:rPr>
              <a:t>GeV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e-</a:t>
            </a:r>
            <a:r>
              <a:rPr lang="en-US" altLang="ja-JP" sz="1400" b="1" dirty="0" smtClean="0"/>
              <a:t> </a:t>
            </a:r>
            <a:endParaRPr lang="ja-JP" altLang="en-US" sz="1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2511426" y="2648780"/>
            <a:ext cx="1971698" cy="602420"/>
          </a:xfrm>
          <a:prstGeom prst="roundRect">
            <a:avLst/>
          </a:prstGeom>
          <a:noFill/>
          <a:ln w="19050" cmpd="sng">
            <a:solidFill>
              <a:srgbClr val="FF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Rectangle 190"/>
          <p:cNvSpPr>
            <a:spLocks noChangeArrowheads="1"/>
          </p:cNvSpPr>
          <p:nvPr/>
        </p:nvSpPr>
        <p:spPr bwMode="auto">
          <a:xfrm rot="19860000">
            <a:off x="4758533" y="2776511"/>
            <a:ext cx="53975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08" name="Line 191"/>
          <p:cNvSpPr>
            <a:spLocks noChangeShapeType="1"/>
          </p:cNvSpPr>
          <p:nvPr/>
        </p:nvSpPr>
        <p:spPr bwMode="auto">
          <a:xfrm flipH="1" flipV="1">
            <a:off x="4799045" y="2847975"/>
            <a:ext cx="55562" cy="95250"/>
          </a:xfrm>
          <a:prstGeom prst="line">
            <a:avLst/>
          </a:prstGeom>
          <a:noFill/>
          <a:ln w="2844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9" name="テキスト ボックス 215"/>
          <p:cNvSpPr txBox="1">
            <a:spLocks noChangeArrowheads="1"/>
          </p:cNvSpPr>
          <p:nvPr/>
        </p:nvSpPr>
        <p:spPr bwMode="auto">
          <a:xfrm>
            <a:off x="4872038" y="2520954"/>
            <a:ext cx="529893" cy="3016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 smtClean="0">
                <a:solidFill>
                  <a:srgbClr val="00FF00"/>
                </a:solidFill>
                <a:cs typeface="Arial" charset="0"/>
              </a:rPr>
              <a:t>3T</a:t>
            </a:r>
            <a:endParaRPr lang="en-US" altLang="ja-JP" sz="1200" b="1" dirty="0">
              <a:solidFill>
                <a:srgbClr val="00FF00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00FF00"/>
                </a:solidFill>
                <a:cs typeface="Arial" charset="0"/>
              </a:rPr>
              <a:t>RF gun</a:t>
            </a:r>
            <a:endParaRPr lang="ja-JP" altLang="en-US" sz="1200" b="1" dirty="0">
              <a:solidFill>
                <a:srgbClr val="00FF00"/>
              </a:solidFill>
              <a:cs typeface="Arial" charset="0"/>
            </a:endParaRPr>
          </a:p>
        </p:txBody>
      </p:sp>
      <p:sp>
        <p:nvSpPr>
          <p:cNvPr id="102" name="Rectangle 159"/>
          <p:cNvSpPr>
            <a:spLocks noChangeArrowheads="1"/>
          </p:cNvSpPr>
          <p:nvPr/>
        </p:nvSpPr>
        <p:spPr bwMode="auto">
          <a:xfrm>
            <a:off x="2524125" y="1495425"/>
            <a:ext cx="53975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7338" y="4781522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Damping ring for lower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emittance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 </a:t>
            </a:r>
            <a:r>
              <a:rPr lang="en-US" altLang="ja-JP" sz="2400" b="1" dirty="0" smtClean="0"/>
              <a:t>(2000 </a:t>
            </a:r>
            <a:r>
              <a:rPr lang="en-US" altLang="ja-JP" sz="2400" b="1" dirty="0"/>
              <a:t>-&gt; </a:t>
            </a:r>
            <a:r>
              <a:rPr lang="en-US" altLang="ja-JP" sz="2400" b="1" dirty="0" smtClean="0"/>
              <a:t>92</a:t>
            </a:r>
            <a:r>
              <a:rPr lang="en-US" altLang="ja-JP" sz="2400" b="1" baseline="-25000" dirty="0" smtClean="0"/>
              <a:t>[H]</a:t>
            </a:r>
            <a:r>
              <a:rPr lang="en-US" altLang="ja-JP" sz="2400" b="1" dirty="0" smtClean="0"/>
              <a:t>/7</a:t>
            </a:r>
            <a:r>
              <a:rPr lang="en-US" altLang="ja-JP" sz="2400" b="1" baseline="-25000" dirty="0" smtClean="0"/>
              <a:t>[V]</a:t>
            </a:r>
            <a:r>
              <a:rPr lang="en-US" altLang="ja-JP" sz="2400" b="1" dirty="0" smtClean="0"/>
              <a:t> </a:t>
            </a:r>
            <a:r>
              <a:rPr lang="en-US" altLang="ja-JP" sz="2400" b="1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b="1" dirty="0" smtClean="0"/>
              <a:t>m)</a:t>
            </a:r>
            <a:endParaRPr kumimoji="1" lang="en-US" altLang="ja-JP" sz="2400" b="1" dirty="0" smtClean="0"/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476307" y="5232235"/>
            <a:ext cx="75328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lang="en-US" altLang="ja-JP" sz="24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apture section upgrade for higher intensity   </a:t>
            </a:r>
            <a:r>
              <a:rPr kumimoji="1" lang="en-US" altLang="ja-JP" sz="2400" b="1" dirty="0" smtClean="0">
                <a:solidFill>
                  <a:srgbClr val="000000"/>
                </a:solidFill>
              </a:rPr>
              <a:t>(1 -&gt; 4 </a:t>
            </a:r>
            <a:r>
              <a:rPr kumimoji="1" lang="en-US" altLang="ja-JP" sz="2400" b="1" dirty="0" err="1" smtClean="0">
                <a:solidFill>
                  <a:srgbClr val="000000"/>
                </a:solidFill>
              </a:rPr>
              <a:t>nC</a:t>
            </a:r>
            <a:r>
              <a:rPr kumimoji="1" lang="en-US" altLang="ja-JP" sz="2400" b="1" dirty="0" smtClean="0">
                <a:solidFill>
                  <a:srgbClr val="000000"/>
                </a:solidFill>
              </a:rPr>
              <a:t>)</a:t>
            </a:r>
            <a:endParaRPr lang="en-US" altLang="ja-JP" sz="2400" b="1" dirty="0" smtClean="0">
              <a:solidFill>
                <a:srgbClr val="000000"/>
              </a:solidFill>
            </a:endParaRPr>
          </a:p>
          <a:p>
            <a:pPr marL="800100" lvl="1" indent="-342900">
              <a:buFont typeface="Wingdings" charset="2"/>
              <a:buChar char="v"/>
            </a:pPr>
            <a:r>
              <a:rPr kumimoji="1" lang="en-US" altLang="ja-JP" sz="2400" b="1" dirty="0" smtClean="0">
                <a:solidFill>
                  <a:srgbClr val="008000"/>
                </a:solidFill>
              </a:rPr>
              <a:t>flux concentrator (e+ focusing pulsed solenoid)</a:t>
            </a:r>
          </a:p>
          <a:p>
            <a:pPr marL="800100" lvl="1" indent="-342900">
              <a:buFont typeface="Wingdings" charset="2"/>
              <a:buChar char="v"/>
            </a:pPr>
            <a:r>
              <a:rPr lang="en-US" altLang="ja-JP" sz="2400" b="1" dirty="0" smtClean="0">
                <a:solidFill>
                  <a:srgbClr val="008000"/>
                </a:solidFill>
              </a:rPr>
              <a:t>LAS [Large Aperture S-band accelerating structure]</a:t>
            </a:r>
            <a:endParaRPr kumimoji="1" lang="en-US" altLang="ja-JP" sz="2400" b="1" dirty="0" smtClean="0">
              <a:solidFill>
                <a:srgbClr val="008000"/>
              </a:solidFill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203543" y="4311726"/>
            <a:ext cx="504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Key </a:t>
            </a:r>
            <a:r>
              <a:rPr lang="en-US" altLang="ja-JP" sz="2400" b="1" smtClean="0"/>
              <a:t>issues in P</a:t>
            </a:r>
            <a:r>
              <a:rPr kumimoji="1" lang="en-US" altLang="ja-JP" sz="2400" b="1" smtClean="0"/>
              <a:t>ositron </a:t>
            </a:r>
            <a:r>
              <a:rPr kumimoji="1" lang="en-US" altLang="ja-JP" sz="2400" b="1" dirty="0" smtClean="0"/>
              <a:t>Source Upgrade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Arial" charset="0"/>
                <a:ea typeface="ＭＳ Ｐゴシック" charset="0"/>
                <a:cs typeface="Verdana" charset="0"/>
              </a:rPr>
              <a:t>SuperKEKB</a:t>
            </a:r>
            <a:r>
              <a:rPr lang="en-US" altLang="ja-JP" dirty="0" smtClean="0">
                <a:latin typeface="Arial" charset="0"/>
                <a:ea typeface="ＭＳ Ｐゴシック" charset="0"/>
                <a:cs typeface="Verdana" charset="0"/>
              </a:rPr>
              <a:t> positron station</a:t>
            </a:r>
            <a:endParaRPr lang="ja-JP" altLang="en-US" dirty="0">
              <a:latin typeface="Arial" charset="0"/>
              <a:ea typeface="ＭＳ Ｐゴシック" charset="0"/>
              <a:cs typeface="Verdana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altLang="ja-JP" smtClean="0"/>
              <a:t>Belle2GM (2014.06.18)     Injector Status [Positron Source Upgrade]  (Takuya Kamitani) </a:t>
            </a:r>
            <a:endParaRPr lang="en-US" altLang="ja-JP" dirty="0"/>
          </a:p>
        </p:txBody>
      </p:sp>
      <p:pic>
        <p:nvPicPr>
          <p:cNvPr id="2" name="図 1" descr="KEK-ULFO-0100-0000-2-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2495" r="6781" b="22575"/>
          <a:stretch/>
        </p:blipFill>
        <p:spPr>
          <a:xfrm rot="5400000">
            <a:off x="1437929" y="1065809"/>
            <a:ext cx="5240456" cy="524868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34996" y="3408200"/>
            <a:ext cx="1339134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positron</a:t>
            </a:r>
          </a:p>
          <a:p>
            <a:r>
              <a:rPr lang="en-US" altLang="ja-JP" sz="20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production</a:t>
            </a:r>
          </a:p>
          <a:p>
            <a:r>
              <a:rPr lang="en-US" altLang="ja-JP" sz="20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Target</a:t>
            </a:r>
            <a:endParaRPr kumimoji="1" lang="ja-JP" altLang="en-US" sz="20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143962" y="4187487"/>
            <a:ext cx="2636397" cy="5626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293810" y="4965395"/>
            <a:ext cx="1800493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000" b="1" dirty="0" smtClean="0">
                <a:solidFill>
                  <a:srgbClr val="FF6FCF"/>
                </a:solidFill>
                <a:latin typeface="Arial"/>
                <a:cs typeface="Arial"/>
              </a:rPr>
              <a:t>Flux </a:t>
            </a:r>
          </a:p>
          <a:p>
            <a:pPr>
              <a:lnSpc>
                <a:spcPct val="80000"/>
              </a:lnSpc>
            </a:pPr>
            <a:r>
              <a:rPr kumimoji="1" lang="en-US" altLang="ja-JP" sz="2000" b="1" dirty="0" smtClean="0">
                <a:solidFill>
                  <a:srgbClr val="FF6FCF"/>
                </a:solidFill>
                <a:latin typeface="Arial"/>
                <a:cs typeface="Arial"/>
              </a:rPr>
              <a:t>Concentrator</a:t>
            </a:r>
            <a:endParaRPr kumimoji="1" lang="ja-JP" altLang="en-US" sz="2000" b="1" dirty="0">
              <a:solidFill>
                <a:srgbClr val="FF6FCF"/>
              </a:solidFill>
              <a:latin typeface="Arial"/>
              <a:cs typeface="Arial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3892889" y="4364312"/>
            <a:ext cx="48227" cy="634963"/>
          </a:xfrm>
          <a:prstGeom prst="straightConnector1">
            <a:avLst/>
          </a:prstGeom>
          <a:ln>
            <a:solidFill>
              <a:srgbClr val="FF6FC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994682" y="5383031"/>
            <a:ext cx="996938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Bridge</a:t>
            </a:r>
          </a:p>
          <a:p>
            <a:pPr>
              <a:lnSpc>
                <a:spcPct val="80000"/>
              </a:lnSpc>
            </a:pP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Coils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1967506" y="4420574"/>
            <a:ext cx="896544" cy="11313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1999657" y="4814413"/>
            <a:ext cx="1386850" cy="72146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65884" y="2194225"/>
            <a:ext cx="96931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Arial"/>
                <a:cs typeface="Arial"/>
              </a:rPr>
              <a:t>primary </a:t>
            </a:r>
          </a:p>
          <a:p>
            <a:r>
              <a:rPr kumimoji="1" lang="en-US" altLang="ja-JP" sz="2000" b="1" dirty="0" smtClean="0">
                <a:solidFill>
                  <a:srgbClr val="0000FF"/>
                </a:solidFill>
                <a:latin typeface="Arial"/>
                <a:cs typeface="Arial"/>
              </a:rPr>
              <a:t>e- beam</a:t>
            </a:r>
            <a:endParaRPr kumimoji="1" lang="ja-JP" alt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1168075" y="2652325"/>
            <a:ext cx="2644436" cy="150301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3924722" y="4251476"/>
            <a:ext cx="3231513" cy="183286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150413" y="6116215"/>
            <a:ext cx="110494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Arial"/>
                <a:cs typeface="Arial"/>
              </a:rPr>
              <a:t>e+ beam</a:t>
            </a:r>
            <a:endParaRPr kumimoji="1" lang="ja-JP" alt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3937349" y="4012926"/>
            <a:ext cx="393610" cy="326793"/>
          </a:xfrm>
          <a:custGeom>
            <a:avLst/>
            <a:gdLst>
              <a:gd name="connsiteX0" fmla="*/ 0 w 393610"/>
              <a:gd name="connsiteY0" fmla="*/ 0 h 326793"/>
              <a:gd name="connsiteX1" fmla="*/ 7427 w 393610"/>
              <a:gd name="connsiteY1" fmla="*/ 215386 h 326793"/>
              <a:gd name="connsiteX2" fmla="*/ 378757 w 393610"/>
              <a:gd name="connsiteY2" fmla="*/ 326793 h 326793"/>
              <a:gd name="connsiteX3" fmla="*/ 393610 w 393610"/>
              <a:gd name="connsiteY3" fmla="*/ 200532 h 326793"/>
              <a:gd name="connsiteX4" fmla="*/ 0 w 393610"/>
              <a:gd name="connsiteY4" fmla="*/ 0 h 32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10" h="326793">
                <a:moveTo>
                  <a:pt x="0" y="0"/>
                </a:moveTo>
                <a:lnTo>
                  <a:pt x="7427" y="215386"/>
                </a:lnTo>
                <a:lnTo>
                  <a:pt x="378757" y="326793"/>
                </a:lnTo>
                <a:lnTo>
                  <a:pt x="393610" y="200532"/>
                </a:lnTo>
                <a:lnTo>
                  <a:pt x="0" y="0"/>
                </a:lnTo>
                <a:close/>
              </a:path>
            </a:pathLst>
          </a:custGeom>
          <a:noFill/>
          <a:ln w="127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3751684" y="4272875"/>
            <a:ext cx="460449" cy="311938"/>
          </a:xfrm>
          <a:custGeom>
            <a:avLst/>
            <a:gdLst>
              <a:gd name="connsiteX0" fmla="*/ 148532 w 460449"/>
              <a:gd name="connsiteY0" fmla="*/ 0 h 311938"/>
              <a:gd name="connsiteX1" fmla="*/ 0 w 460449"/>
              <a:gd name="connsiteY1" fmla="*/ 103979 h 311938"/>
              <a:gd name="connsiteX2" fmla="*/ 341624 w 460449"/>
              <a:gd name="connsiteY2" fmla="*/ 311938 h 311938"/>
              <a:gd name="connsiteX3" fmla="*/ 460449 w 460449"/>
              <a:gd name="connsiteY3" fmla="*/ 245094 h 311938"/>
              <a:gd name="connsiteX4" fmla="*/ 148532 w 460449"/>
              <a:gd name="connsiteY4" fmla="*/ 0 h 31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449" h="311938">
                <a:moveTo>
                  <a:pt x="148532" y="0"/>
                </a:moveTo>
                <a:lnTo>
                  <a:pt x="0" y="103979"/>
                </a:lnTo>
                <a:lnTo>
                  <a:pt x="341624" y="311938"/>
                </a:lnTo>
                <a:lnTo>
                  <a:pt x="460449" y="245094"/>
                </a:lnTo>
                <a:lnTo>
                  <a:pt x="148532" y="0"/>
                </a:lnTo>
                <a:close/>
              </a:path>
            </a:pathLst>
          </a:custGeom>
          <a:noFill/>
          <a:ln w="127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4" descr="CIMG5139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60" y="1721805"/>
            <a:ext cx="2325605" cy="310080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968307" y="1698432"/>
            <a:ext cx="1774309" cy="230832"/>
          </a:xfrm>
          <a:prstGeom prst="rect">
            <a:avLst/>
          </a:prstGeom>
          <a:noFill/>
        </p:spPr>
        <p:txBody>
          <a:bodyPr wrap="none" lIns="63500" tIns="0" rIns="6350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smtClean="0">
                <a:solidFill>
                  <a:srgbClr val="FF6FCF"/>
                </a:solidFill>
              </a:rPr>
              <a:t>flux </a:t>
            </a:r>
            <a:r>
              <a:rPr lang="en-US" altLang="ja-JP" dirty="0" smtClean="0">
                <a:solidFill>
                  <a:srgbClr val="FF6FCF"/>
                </a:solidFill>
              </a:rPr>
              <a:t>concentrator</a:t>
            </a:r>
            <a:endParaRPr kumimoji="1" lang="ja-JP" altLang="en-US" dirty="0">
              <a:solidFill>
                <a:srgbClr val="FF6FC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68088" y="2653302"/>
            <a:ext cx="753857" cy="3231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target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4" name="直線矢印コネクタ 13"/>
          <p:cNvCxnSpPr>
            <a:stCxn id="21" idx="1"/>
          </p:cNvCxnSpPr>
          <p:nvPr/>
        </p:nvCxnSpPr>
        <p:spPr>
          <a:xfrm flipH="1">
            <a:off x="7923696" y="2814885"/>
            <a:ext cx="344392" cy="1323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7245858" y="1908790"/>
            <a:ext cx="163616" cy="148028"/>
          </a:xfrm>
          <a:prstGeom prst="straightConnector1">
            <a:avLst/>
          </a:prstGeom>
          <a:ln>
            <a:solidFill>
              <a:srgbClr val="FF6FC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6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target-offset概念図v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149"/>
            <a:ext cx="8988552" cy="47000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e+/e- beam switching</a:t>
            </a:r>
            <a:r>
              <a:rPr kumimoji="1" lang="en-US" altLang="ja-JP" sz="3200" dirty="0" smtClean="0"/>
              <a:t> &amp; target hole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45823" y="3766316"/>
            <a:ext cx="147287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0000"/>
                </a:solidFill>
                <a:latin typeface="Arial"/>
                <a:cs typeface="Arial"/>
              </a:rPr>
              <a:t>Flux 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0000"/>
                </a:solidFill>
                <a:latin typeface="Arial"/>
                <a:cs typeface="Arial"/>
              </a:rPr>
              <a:t>Concentrator</a:t>
            </a:r>
            <a:endParaRPr kumimoji="1" lang="ja-JP" alt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5557" y="2755899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e+</a:t>
            </a:r>
            <a:endParaRPr kumimoji="1"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01451" y="3185661"/>
            <a:ext cx="140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injection e</a:t>
            </a:r>
            <a:r>
              <a:rPr lang="en-US" altLang="ja-JP" b="1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740" y="2244786"/>
            <a:ext cx="130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primary</a:t>
            </a:r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 e</a:t>
            </a:r>
            <a:r>
              <a:rPr lang="en-US" altLang="ja-JP" b="1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9493" y="1215132"/>
            <a:ext cx="12955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bridge coils</a:t>
            </a:r>
            <a:endParaRPr kumimoji="1" lang="ja-JP" altLang="en-US" b="1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973333" y="2616167"/>
            <a:ext cx="173680" cy="455934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459106" y="2514547"/>
            <a:ext cx="5700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b="1" dirty="0" smtClean="0">
                <a:solidFill>
                  <a:srgbClr val="800000"/>
                </a:solidFill>
                <a:latin typeface="Arial"/>
                <a:cs typeface="Arial"/>
              </a:rPr>
              <a:t>target</a:t>
            </a:r>
            <a:endParaRPr kumimoji="1" lang="ja-JP" altLang="en-US" sz="1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81747" y="3279274"/>
            <a:ext cx="536004" cy="402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600" b="1" dirty="0" smtClean="0">
                <a:latin typeface="Arial"/>
                <a:cs typeface="Arial"/>
              </a:rPr>
              <a:t>beam</a:t>
            </a:r>
          </a:p>
          <a:p>
            <a:pPr>
              <a:lnSpc>
                <a:spcPct val="80000"/>
              </a:lnSpc>
            </a:pPr>
            <a:r>
              <a:rPr lang="en-US" altLang="ja-JP" sz="1600" b="1" dirty="0" smtClean="0">
                <a:latin typeface="Arial"/>
                <a:cs typeface="Arial"/>
              </a:rPr>
              <a:t>hole</a:t>
            </a:r>
            <a:endParaRPr kumimoji="1" lang="ja-JP" altLang="en-US" sz="1600" b="1" dirty="0"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4528" y="4006955"/>
            <a:ext cx="9619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 smtClean="0">
                <a:solidFill>
                  <a:srgbClr val="FF00FF"/>
                </a:solidFill>
                <a:latin typeface="Arial"/>
                <a:cs typeface="Arial"/>
              </a:rPr>
              <a:t>pulse ST</a:t>
            </a:r>
            <a:endParaRPr kumimoji="1" lang="ja-JP" altLang="en-US" b="1" dirty="0"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64131" y="2184685"/>
            <a:ext cx="7693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 smtClean="0">
                <a:solidFill>
                  <a:srgbClr val="008000"/>
                </a:solidFill>
                <a:latin typeface="Arial"/>
                <a:cs typeface="Arial"/>
              </a:rPr>
              <a:t>DC QM</a:t>
            </a:r>
            <a:endParaRPr kumimoji="1" lang="ja-JP" alt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22454" y="4352845"/>
            <a:ext cx="10388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 smtClean="0">
                <a:solidFill>
                  <a:srgbClr val="00FFFF"/>
                </a:solidFill>
                <a:latin typeface="Arial"/>
                <a:cs typeface="Arial"/>
              </a:rPr>
              <a:t>pulse QM</a:t>
            </a:r>
            <a:endParaRPr kumimoji="1" lang="ja-JP" altLang="en-US" b="1" dirty="0">
              <a:solidFill>
                <a:srgbClr val="00FFFF"/>
              </a:solidFill>
              <a:latin typeface="Arial"/>
              <a:cs typeface="Arial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823166" y="3582859"/>
            <a:ext cx="56091" cy="492041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879257" y="3575019"/>
            <a:ext cx="531884" cy="499881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2441884" y="3846933"/>
            <a:ext cx="519429" cy="594811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669851" y="3833738"/>
            <a:ext cx="772033" cy="591068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70671" y="1154266"/>
            <a:ext cx="1342886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side view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36754" y="1248853"/>
            <a:ext cx="1352203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rear view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3317" y="5346672"/>
            <a:ext cx="891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charset="2"/>
              <a:buChar char="l"/>
            </a:pPr>
            <a:r>
              <a:rPr kumimoji="1" lang="en-US" altLang="ja-JP" sz="2400" b="1" dirty="0" smtClean="0">
                <a:solidFill>
                  <a:srgbClr val="0000FF"/>
                </a:solidFill>
                <a:latin typeface="Arial"/>
                <a:cs typeface="Arial"/>
              </a:rPr>
              <a:t>injection e- beam ON-axis for low </a:t>
            </a:r>
            <a:r>
              <a:rPr kumimoji="1" lang="en-US" altLang="ja-JP" sz="2400" b="1" dirty="0" err="1" smtClean="0">
                <a:solidFill>
                  <a:srgbClr val="0000FF"/>
                </a:solidFill>
                <a:latin typeface="Arial"/>
                <a:cs typeface="Arial"/>
              </a:rPr>
              <a:t>emittance</a:t>
            </a:r>
            <a:r>
              <a:rPr lang="en-US" altLang="ja-JP"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Arial"/>
                <a:cs typeface="Arial"/>
              </a:rPr>
              <a:t>preservation </a:t>
            </a:r>
            <a:endParaRPr lang="en-US" altLang="ja-JP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13649" y="2457893"/>
            <a:ext cx="86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target </a:t>
            </a:r>
          </a:p>
          <a:p>
            <a:r>
              <a:rPr kumimoji="1" lang="en-US" altLang="ja-JP" sz="1200" dirty="0" smtClean="0">
                <a:latin typeface="Arial"/>
                <a:cs typeface="Arial"/>
              </a:rPr>
              <a:t>offset</a:t>
            </a:r>
          </a:p>
          <a:p>
            <a:r>
              <a:rPr lang="en-US" altLang="ja-JP" sz="1200" dirty="0">
                <a:latin typeface="Arial"/>
                <a:cs typeface="Arial"/>
              </a:rPr>
              <a:t> </a:t>
            </a:r>
            <a:r>
              <a:rPr lang="en-US" altLang="ja-JP" sz="1200" dirty="0" smtClean="0">
                <a:latin typeface="Arial"/>
                <a:cs typeface="Arial"/>
              </a:rPr>
              <a:t>   3.5 mm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49489" y="3219893"/>
            <a:ext cx="80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2.0 mm</a:t>
            </a:r>
          </a:p>
          <a:p>
            <a:r>
              <a:rPr lang="en-US" altLang="ja-JP" sz="1200" dirty="0">
                <a:latin typeface="Arial"/>
                <a:cs typeface="Arial"/>
              </a:rPr>
              <a:t>FC </a:t>
            </a:r>
            <a:r>
              <a:rPr lang="en-US" altLang="ja-JP" sz="1200" dirty="0" smtClean="0">
                <a:latin typeface="Arial"/>
                <a:cs typeface="Arial"/>
              </a:rPr>
              <a:t>offset</a:t>
            </a:r>
            <a:endParaRPr lang="en-US" altLang="ja-JP" sz="1200" dirty="0">
              <a:latin typeface="Arial"/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972529" y="4144453"/>
            <a:ext cx="100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/>
                <a:cs typeface="Arial"/>
              </a:rPr>
              <a:t>7</a:t>
            </a:r>
            <a:r>
              <a:rPr lang="en-US" altLang="ja-JP" sz="1200" dirty="0" smtClean="0">
                <a:latin typeface="Arial"/>
                <a:cs typeface="Arial"/>
              </a:rPr>
              <a:t>.0 mm</a:t>
            </a:r>
          </a:p>
          <a:p>
            <a:r>
              <a:rPr lang="en-US" altLang="ja-JP" sz="1200" dirty="0">
                <a:latin typeface="Arial"/>
                <a:cs typeface="Arial"/>
              </a:rPr>
              <a:t>FC </a:t>
            </a:r>
            <a:r>
              <a:rPr lang="en-US" altLang="ja-JP" sz="1200" dirty="0" smtClean="0">
                <a:latin typeface="Arial"/>
                <a:cs typeface="Arial"/>
              </a:rPr>
              <a:t>aperture</a:t>
            </a:r>
            <a:endParaRPr lang="en-US" altLang="ja-JP" sz="1200" dirty="0">
              <a:latin typeface="Arial"/>
              <a:cs typeface="Arial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35377" y="2329829"/>
            <a:ext cx="6727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b="1" dirty="0" smtClean="0">
                <a:solidFill>
                  <a:srgbClr val="800000"/>
                </a:solidFill>
                <a:latin typeface="Arial"/>
                <a:cs typeface="Arial"/>
              </a:rPr>
              <a:t>spoiler</a:t>
            </a:r>
            <a:endParaRPr kumimoji="1" lang="ja-JP" altLang="en-US" sz="1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58734" y="171750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target </a:t>
            </a:r>
          </a:p>
          <a:p>
            <a:r>
              <a:rPr lang="en-US" altLang="ja-JP" sz="1200" dirty="0" smtClean="0">
                <a:latin typeface="Arial"/>
                <a:cs typeface="Arial"/>
              </a:rPr>
              <a:t>diameter</a:t>
            </a:r>
          </a:p>
          <a:p>
            <a:r>
              <a:rPr lang="en-US" altLang="ja-JP" sz="1200" dirty="0">
                <a:latin typeface="Arial"/>
                <a:cs typeface="Arial"/>
              </a:rPr>
              <a:t>4</a:t>
            </a:r>
            <a:r>
              <a:rPr lang="en-US" altLang="ja-JP" sz="1200" dirty="0" smtClean="0">
                <a:latin typeface="Arial"/>
                <a:cs typeface="Arial"/>
              </a:rPr>
              <a:t>.0 mm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99462" y="3508459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hole</a:t>
            </a:r>
          </a:p>
          <a:p>
            <a:r>
              <a:rPr lang="en-US" altLang="ja-JP" sz="1200" dirty="0" smtClean="0">
                <a:latin typeface="Arial"/>
                <a:cs typeface="Arial"/>
              </a:rPr>
              <a:t>diameter</a:t>
            </a:r>
          </a:p>
          <a:p>
            <a:r>
              <a:rPr lang="en-US" altLang="ja-JP" sz="1200" dirty="0" smtClean="0">
                <a:latin typeface="Arial"/>
                <a:cs typeface="Arial"/>
              </a:rPr>
              <a:t>2.0 mm</a:t>
            </a:r>
          </a:p>
        </p:txBody>
      </p:sp>
      <p:cxnSp>
        <p:nvCxnSpPr>
          <p:cNvPr id="35" name="直線コネクタ 34"/>
          <p:cNvCxnSpPr/>
          <p:nvPr/>
        </p:nvCxnSpPr>
        <p:spPr>
          <a:xfrm>
            <a:off x="6480231" y="2306010"/>
            <a:ext cx="708750" cy="563413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6452052" y="3190861"/>
            <a:ext cx="744769" cy="572318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964292" y="1367533"/>
            <a:ext cx="9490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 smtClean="0">
                <a:solidFill>
                  <a:srgbClr val="66CCFF"/>
                </a:solidFill>
                <a:latin typeface="Arial"/>
                <a:cs typeface="Arial"/>
              </a:rPr>
              <a:t>solenoid</a:t>
            </a:r>
            <a:endParaRPr kumimoji="1" lang="ja-JP" altLang="en-US" b="1" dirty="0">
              <a:solidFill>
                <a:srgbClr val="66CCFF"/>
              </a:solidFill>
              <a:latin typeface="Arial"/>
              <a:cs typeface="Arial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59023" y="2248066"/>
            <a:ext cx="7822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 err="1" smtClean="0">
                <a:latin typeface="Arial"/>
                <a:cs typeface="Arial"/>
              </a:rPr>
              <a:t>Accel</a:t>
            </a:r>
            <a:r>
              <a:rPr lang="en-US" altLang="ja-JP" sz="1400" b="1" dirty="0" smtClean="0">
                <a:latin typeface="Arial"/>
                <a:cs typeface="Arial"/>
              </a:rPr>
              <a:t>. </a:t>
            </a:r>
          </a:p>
          <a:p>
            <a:r>
              <a:rPr lang="en-US" altLang="ja-JP" sz="1400" b="1" dirty="0" smtClean="0">
                <a:latin typeface="Arial"/>
                <a:cs typeface="Arial"/>
              </a:rPr>
              <a:t>structure</a:t>
            </a:r>
            <a:endParaRPr kumimoji="1" lang="ja-JP" altLang="en-US" sz="1400" b="1" dirty="0"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4905" y="5831487"/>
            <a:ext cx="893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charset="2"/>
              <a:buChar char="l"/>
            </a:pPr>
            <a:r>
              <a:rPr lang="en-US" altLang="ja-JP" sz="2400" b="1" dirty="0" smtClean="0">
                <a:solidFill>
                  <a:srgbClr val="FF0000"/>
                </a:solidFill>
                <a:latin typeface="Arial"/>
                <a:cs typeface="Arial"/>
              </a:rPr>
              <a:t>primary e- beam OFF</a:t>
            </a:r>
            <a:r>
              <a:rPr lang="en-US" altLang="ja-JP" sz="2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/>
                <a:cs typeface="Arial"/>
              </a:rPr>
              <a:t>axis with </a:t>
            </a:r>
            <a:r>
              <a:rPr lang="en-US" altLang="ja-JP" sz="2400" b="1" dirty="0">
                <a:solidFill>
                  <a:srgbClr val="FF0000"/>
                </a:solidFill>
                <a:latin typeface="Arial"/>
                <a:cs typeface="Arial"/>
              </a:rPr>
              <a:t>positron yield degradation </a:t>
            </a:r>
            <a:endParaRPr lang="en-US" altLang="ja-JP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73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Positron production target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750" y="1081144"/>
            <a:ext cx="4319674" cy="2908810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target material selection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high Z material</a:t>
            </a:r>
          </a:p>
          <a:p>
            <a:pPr lvl="1"/>
            <a:r>
              <a:rPr kumimoji="1" lang="en-US" altLang="ja-JP" dirty="0" smtClean="0">
                <a:solidFill>
                  <a:srgbClr val="0000FF"/>
                </a:solidFill>
              </a:rPr>
              <a:t>high melting point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high tensile strength</a:t>
            </a:r>
          </a:p>
          <a:p>
            <a:r>
              <a:rPr lang="en-US" altLang="ja-JP" sz="2000" dirty="0"/>
              <a:t>=</a:t>
            </a:r>
            <a:r>
              <a:rPr kumimoji="1" lang="en-US" altLang="ja-JP" sz="2000" dirty="0" smtClean="0"/>
              <a:t>&gt;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tungsten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en-US" altLang="ja-JP" sz="2000" dirty="0" smtClean="0">
                <a:solidFill>
                  <a:srgbClr val="0000FF"/>
                </a:solidFill>
              </a:rPr>
              <a:t>		14 mm long = 4.0 X</a:t>
            </a:r>
            <a:r>
              <a:rPr kumimoji="1" lang="en-US" altLang="ja-JP" sz="2000" baseline="-25000" dirty="0" smtClean="0">
                <a:solidFill>
                  <a:srgbClr val="0000FF"/>
                </a:solidFill>
              </a:rPr>
              <a:t>0</a:t>
            </a:r>
            <a:br>
              <a:rPr kumimoji="1" lang="en-US" altLang="ja-JP" sz="2000" baseline="-25000" dirty="0" smtClean="0">
                <a:solidFill>
                  <a:srgbClr val="0000FF"/>
                </a:solidFill>
              </a:rPr>
            </a:br>
            <a:r>
              <a:rPr kumimoji="1" lang="en-US" altLang="ja-JP" sz="2000" dirty="0" smtClean="0">
                <a:solidFill>
                  <a:srgbClr val="0000FF"/>
                </a:solidFill>
              </a:rPr>
              <a:t>		  4 mm diameter</a:t>
            </a:r>
          </a:p>
          <a:p>
            <a:r>
              <a:rPr lang="en-US" altLang="ja-JP" sz="2000" dirty="0" smtClean="0">
                <a:solidFill>
                  <a:srgbClr val="008000"/>
                </a:solidFill>
              </a:rPr>
              <a:t>beam hole</a:t>
            </a:r>
            <a:r>
              <a:rPr lang="en-US" altLang="ja-JP" sz="2000" dirty="0" smtClean="0"/>
              <a:t> for injection e-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 descr="CIMG5117_tri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92" y="2122303"/>
            <a:ext cx="4053840" cy="304038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964016" y="1048376"/>
            <a:ext cx="101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tungsten</a:t>
            </a:r>
          </a:p>
          <a:p>
            <a:r>
              <a:rPr lang="en-US" altLang="ja-JP" dirty="0" smtClean="0"/>
              <a:t>target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35545" y="1038835"/>
            <a:ext cx="71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beam</a:t>
            </a:r>
          </a:p>
          <a:p>
            <a:r>
              <a:rPr lang="en-US" altLang="ja-JP" dirty="0" smtClean="0">
                <a:solidFill>
                  <a:srgbClr val="008000"/>
                </a:solidFill>
              </a:rPr>
              <a:t>hole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946968" y="1738758"/>
            <a:ext cx="366527" cy="1193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9" idx="2"/>
          </p:cNvCxnSpPr>
          <p:nvPr/>
        </p:nvCxnSpPr>
        <p:spPr>
          <a:xfrm>
            <a:off x="6093426" y="1685166"/>
            <a:ext cx="555206" cy="1255366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900206" y="4013440"/>
            <a:ext cx="14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cooling water </a:t>
            </a: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pipe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pic>
        <p:nvPicPr>
          <p:cNvPr id="13" name="Picture 8" descr="C:\Users\Lei Zang\AppData\Roaming\Ansys\v140\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2" y="4151183"/>
            <a:ext cx="3031245" cy="24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矢印コネクタ 9"/>
          <p:cNvCxnSpPr/>
          <p:nvPr/>
        </p:nvCxnSpPr>
        <p:spPr>
          <a:xfrm flipV="1">
            <a:off x="480529" y="5311355"/>
            <a:ext cx="2256772" cy="42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11551" y="4779362"/>
            <a:ext cx="953469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smtClean="0"/>
              <a:t>primary </a:t>
            </a:r>
          </a:p>
          <a:p>
            <a:pPr>
              <a:lnSpc>
                <a:spcPct val="80000"/>
              </a:lnSpc>
            </a:pPr>
            <a:r>
              <a:rPr lang="en-US" altLang="ja-JP" dirty="0" smtClean="0"/>
              <a:t>e- beam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099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spoiler for target protection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rot="18900000">
            <a:off x="6347823" y="1560915"/>
            <a:ext cx="142094" cy="1598498"/>
          </a:xfrm>
          <a:prstGeom prst="rect">
            <a:avLst/>
          </a:prstGeom>
          <a:solidFill>
            <a:srgbClr val="8000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26429" y="1560915"/>
            <a:ext cx="454351" cy="1598498"/>
          </a:xfrm>
          <a:prstGeom prst="rect">
            <a:avLst/>
          </a:prstGeom>
          <a:solidFill>
            <a:srgbClr val="FFCC66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630750" y="2278465"/>
            <a:ext cx="450849" cy="1584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630750" y="1820058"/>
            <a:ext cx="450849" cy="318357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727691" y="1991508"/>
            <a:ext cx="1222368" cy="2839"/>
          </a:xfrm>
          <a:prstGeom prst="line">
            <a:avLst/>
          </a:prstGeom>
          <a:ln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927841" y="1987999"/>
            <a:ext cx="1687934" cy="1392"/>
          </a:xfrm>
          <a:prstGeom prst="line">
            <a:avLst/>
          </a:prstGeom>
          <a:ln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918209" y="1997858"/>
            <a:ext cx="1706033" cy="97367"/>
          </a:xfrm>
          <a:prstGeom prst="line">
            <a:avLst/>
          </a:prstGeom>
          <a:ln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5943609" y="1883558"/>
            <a:ext cx="1676400" cy="97368"/>
          </a:xfrm>
          <a:prstGeom prst="line">
            <a:avLst/>
          </a:prstGeom>
          <a:ln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0" idx="1"/>
          </p:cNvCxnSpPr>
          <p:nvPr/>
        </p:nvCxnSpPr>
        <p:spPr>
          <a:xfrm flipV="1">
            <a:off x="7630750" y="1972459"/>
            <a:ext cx="1276350" cy="6778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628632" y="2093108"/>
            <a:ext cx="1278310" cy="35983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7625464" y="1832758"/>
            <a:ext cx="1285868" cy="40942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063471" y="1468549"/>
            <a:ext cx="19770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dirty="0" smtClean="0">
                <a:solidFill>
                  <a:srgbClr val="00FFFF"/>
                </a:solidFill>
              </a:rPr>
              <a:t>screen</a:t>
            </a:r>
            <a:r>
              <a:rPr lang="en-US" altLang="ja-JP" dirty="0" smtClean="0"/>
              <a:t> &amp;</a:t>
            </a:r>
            <a:r>
              <a:rPr lang="en-US" altLang="ja-JP" dirty="0"/>
              <a:t> </a:t>
            </a:r>
            <a:r>
              <a:rPr kumimoji="1" lang="en-US" altLang="ja-JP" dirty="0" err="1" smtClean="0">
                <a:solidFill>
                  <a:srgbClr val="8000FF"/>
                </a:solidFill>
              </a:rPr>
              <a:t>scatterer</a:t>
            </a:r>
            <a:endParaRPr kumimoji="1" lang="ja-JP" altLang="en-US" dirty="0">
              <a:solidFill>
                <a:srgbClr val="8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41356" y="1198243"/>
            <a:ext cx="75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800000"/>
                </a:solidFill>
              </a:rPr>
              <a:t>target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78666" y="2300854"/>
            <a:ext cx="59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hole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70008" y="2327080"/>
            <a:ext cx="99821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smtClean="0">
                <a:solidFill>
                  <a:srgbClr val="0000FF"/>
                </a:solidFill>
              </a:rPr>
              <a:t>injection </a:t>
            </a:r>
          </a:p>
          <a:p>
            <a:pPr>
              <a:lnSpc>
                <a:spcPct val="80000"/>
              </a:lnSpc>
            </a:pPr>
            <a:r>
              <a:rPr kumimoji="1" lang="en-US" altLang="ja-JP" dirty="0" smtClean="0">
                <a:solidFill>
                  <a:srgbClr val="0000FF"/>
                </a:solidFill>
              </a:rPr>
              <a:t>e- beam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29534" y="1893787"/>
            <a:ext cx="115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primary e-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98697" y="14102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</a:t>
            </a:r>
            <a:r>
              <a:rPr lang="en-US" altLang="ja-JP" dirty="0">
                <a:solidFill>
                  <a:srgbClr val="FF0000"/>
                </a:solidFill>
              </a:rPr>
              <a:t>+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5802916" y="1848985"/>
            <a:ext cx="1130308" cy="1130308"/>
          </a:xfrm>
          <a:prstGeom prst="line">
            <a:avLst/>
          </a:prstGeom>
          <a:ln w="3810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6198448" y="2291165"/>
            <a:ext cx="425075" cy="1584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4753091" y="2349225"/>
            <a:ext cx="4170784" cy="26122"/>
          </a:xfrm>
          <a:prstGeom prst="line">
            <a:avLst/>
          </a:prstGeom>
          <a:ln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879439" y="2288296"/>
            <a:ext cx="59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hole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5870699" y="2087704"/>
            <a:ext cx="120949" cy="907093"/>
          </a:xfrm>
          <a:prstGeom prst="downArrow">
            <a:avLst/>
          </a:prstGeom>
          <a:solidFill>
            <a:schemeClr val="accent6">
              <a:lumMod val="5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34843" y="2969670"/>
            <a:ext cx="996750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spot size</a:t>
            </a:r>
          </a:p>
          <a:p>
            <a:pPr>
              <a:lnSpc>
                <a:spcPct val="80000"/>
              </a:lnSpc>
            </a:pPr>
            <a:r>
              <a:rPr kumimoji="1"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camera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132999" y="1081143"/>
            <a:ext cx="4534251" cy="2805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00FF"/>
              </a:buClr>
              <a:buSzPct val="90000"/>
              <a:buFont typeface="Wingdings" charset="2"/>
              <a:buChar char="n"/>
              <a:defRPr kumimoji="1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3888" indent="-271463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SzPct val="80000"/>
              <a:buFont typeface="Wingdings" charset="2"/>
              <a:buChar char="u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9013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charset="2"/>
              <a:buChar char="l"/>
              <a:defRPr kumimoji="1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solidFill>
                  <a:srgbClr val="0000FF"/>
                </a:solidFill>
              </a:rPr>
              <a:t>beam spoiler </a:t>
            </a:r>
            <a:r>
              <a:rPr lang="en-US" altLang="ja-JP" sz="2000" dirty="0">
                <a:solidFill>
                  <a:srgbClr val="0000FF"/>
                </a:solidFill>
              </a:rPr>
              <a:t>to enlarge beam spot </a:t>
            </a:r>
            <a:r>
              <a:rPr lang="en-US" altLang="ja-JP" sz="2000" dirty="0" smtClean="0">
                <a:solidFill>
                  <a:srgbClr val="0000FF"/>
                </a:solidFill>
              </a:rPr>
              <a:t>on </a:t>
            </a:r>
            <a:r>
              <a:rPr lang="en-US" altLang="ja-JP" sz="2000" dirty="0">
                <a:solidFill>
                  <a:srgbClr val="0000FF"/>
                </a:solidFill>
              </a:rPr>
              <a:t>target </a:t>
            </a:r>
            <a:r>
              <a:rPr lang="en-US" altLang="ja-JP" sz="2000" dirty="0">
                <a:solidFill>
                  <a:srgbClr val="000000"/>
                </a:solidFill>
              </a:rPr>
              <a:t>to be</a:t>
            </a:r>
            <a:r>
              <a:rPr lang="en-US" altLang="ja-JP" sz="2000" dirty="0"/>
              <a:t> </a:t>
            </a:r>
            <a:r>
              <a:rPr lang="en-US" altLang="ja-JP" sz="2000" dirty="0" err="1">
                <a:latin typeface="Symbol" charset="2"/>
                <a:cs typeface="Symbol" charset="2"/>
              </a:rPr>
              <a:t>s</a:t>
            </a:r>
            <a:r>
              <a:rPr lang="en-US" altLang="ja-JP" sz="2000" baseline="-25000" dirty="0" err="1"/>
              <a:t>x</a:t>
            </a:r>
            <a:r>
              <a:rPr lang="en-US" altLang="ja-JP" sz="2000" baseline="-25000" dirty="0"/>
              <a:t> ,</a:t>
            </a:r>
            <a:r>
              <a:rPr lang="en-US" altLang="ja-JP" sz="2000" dirty="0" err="1">
                <a:latin typeface="Symbol" charset="2"/>
                <a:cs typeface="Symbol" charset="2"/>
              </a:rPr>
              <a:t>s</a:t>
            </a:r>
            <a:r>
              <a:rPr lang="en-US" altLang="ja-JP" sz="2000" baseline="-25000" dirty="0" err="1"/>
              <a:t>y</a:t>
            </a:r>
            <a:r>
              <a:rPr lang="en-US" altLang="ja-JP" sz="2000" dirty="0"/>
              <a:t>&gt; 0.7 mm to</a:t>
            </a:r>
            <a:r>
              <a:rPr lang="en-US" altLang="ja-JP" sz="2000" dirty="0">
                <a:solidFill>
                  <a:srgbClr val="FF0000"/>
                </a:solidFill>
              </a:rPr>
              <a:t> avoid target </a:t>
            </a:r>
            <a:r>
              <a:rPr lang="en-US" altLang="ja-JP" sz="2000" dirty="0" smtClean="0">
                <a:solidFill>
                  <a:srgbClr val="FF0000"/>
                </a:solidFill>
              </a:rPr>
              <a:t>destruction</a:t>
            </a:r>
          </a:p>
          <a:p>
            <a:r>
              <a:rPr lang="en-US" altLang="ja-JP" sz="2000" dirty="0" smtClean="0">
                <a:solidFill>
                  <a:srgbClr val="00FFFF"/>
                </a:solidFill>
              </a:rPr>
              <a:t>spot size monitoring screen </a:t>
            </a:r>
            <a:r>
              <a:rPr lang="en-US" altLang="ja-JP" sz="2000" dirty="0">
                <a:solidFill>
                  <a:srgbClr val="00FFFF"/>
                </a:solidFill>
              </a:rPr>
              <a:t>Al</a:t>
            </a:r>
            <a:r>
              <a:rPr lang="en-US" altLang="ja-JP" sz="2000" baseline="-25000" dirty="0">
                <a:solidFill>
                  <a:srgbClr val="00FFFF"/>
                </a:solidFill>
              </a:rPr>
              <a:t>2</a:t>
            </a:r>
            <a:r>
              <a:rPr lang="en-US" altLang="ja-JP" sz="2000" dirty="0">
                <a:solidFill>
                  <a:srgbClr val="00FFFF"/>
                </a:solidFill>
              </a:rPr>
              <a:t>O</a:t>
            </a:r>
            <a:r>
              <a:rPr lang="en-US" altLang="ja-JP" sz="2000" baseline="-25000" dirty="0">
                <a:solidFill>
                  <a:srgbClr val="00FFFF"/>
                </a:solidFill>
              </a:rPr>
              <a:t>3</a:t>
            </a:r>
            <a:r>
              <a:rPr lang="en-US" altLang="ja-JP" sz="2000" dirty="0" smtClean="0">
                <a:solidFill>
                  <a:srgbClr val="00FFFF"/>
                </a:solidFill>
              </a:rPr>
              <a:t/>
            </a:r>
            <a:br>
              <a:rPr lang="en-US" altLang="ja-JP" sz="2000" dirty="0" smtClean="0">
                <a:solidFill>
                  <a:srgbClr val="00FFFF"/>
                </a:solidFill>
              </a:rPr>
            </a:br>
            <a:r>
              <a:rPr lang="en-US" altLang="ja-JP" sz="2000" dirty="0" smtClean="0">
                <a:solidFill>
                  <a:srgbClr val="00FFFF"/>
                </a:solidFill>
              </a:rPr>
              <a:t>(0.14 mm thick)</a:t>
            </a:r>
            <a:br>
              <a:rPr lang="en-US" altLang="ja-JP" sz="2000" dirty="0" smtClean="0">
                <a:solidFill>
                  <a:srgbClr val="00FFFF"/>
                </a:solidFill>
              </a:rPr>
            </a:br>
            <a:r>
              <a:rPr lang="en-US" altLang="ja-JP" sz="2000" dirty="0" smtClean="0"/>
              <a:t>+ </a:t>
            </a:r>
            <a:r>
              <a:rPr lang="en-US" altLang="ja-JP" sz="2000" dirty="0" smtClean="0">
                <a:solidFill>
                  <a:srgbClr val="8000FF"/>
                </a:solidFill>
              </a:rPr>
              <a:t>scattering Al foil (0.25 mm thick)</a:t>
            </a:r>
            <a:br>
              <a:rPr lang="en-US" altLang="ja-JP" sz="2000" dirty="0" smtClean="0">
                <a:solidFill>
                  <a:srgbClr val="8000FF"/>
                </a:solidFill>
              </a:rPr>
            </a:br>
            <a:r>
              <a:rPr lang="en-US" altLang="ja-JP" sz="2000" dirty="0" smtClean="0">
                <a:solidFill>
                  <a:srgbClr val="000000"/>
                </a:solidFill>
              </a:rPr>
              <a:t>[total material thickness = </a:t>
            </a:r>
            <a:r>
              <a:rPr lang="en-US" altLang="ja-JP" sz="2000" dirty="0" smtClean="0">
                <a:solidFill>
                  <a:srgbClr val="FF0000"/>
                </a:solidFill>
              </a:rPr>
              <a:t>0.05 X</a:t>
            </a:r>
            <a:r>
              <a:rPr lang="en-US" altLang="ja-JP" sz="2000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dirty="0" smtClean="0">
                <a:solidFill>
                  <a:srgbClr val="000000"/>
                </a:solidFill>
              </a:rPr>
              <a:t>]</a:t>
            </a:r>
          </a:p>
          <a:p>
            <a:r>
              <a:rPr lang="en-US" altLang="ja-JP" sz="2000" dirty="0" smtClean="0">
                <a:solidFill>
                  <a:srgbClr val="008000"/>
                </a:solidFill>
              </a:rPr>
              <a:t>beam hole</a:t>
            </a:r>
            <a:r>
              <a:rPr lang="en-US" altLang="ja-JP" sz="2000" dirty="0" smtClean="0">
                <a:solidFill>
                  <a:srgbClr val="000000"/>
                </a:solidFill>
              </a:rPr>
              <a:t> for injection e-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5921375" y="1254126"/>
            <a:ext cx="1666875" cy="793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135688" y="904875"/>
            <a:ext cx="132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3m distance</a:t>
            </a:r>
            <a:endParaRPr kumimoji="1" lang="ja-JP" altLang="en-US" dirty="0"/>
          </a:p>
        </p:txBody>
      </p:sp>
      <p:pic>
        <p:nvPicPr>
          <p:cNvPr id="31" name="コンテンツ プレースホルダー 30" descr="IMG_1845_trimm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5085" r="7159" b="2406"/>
          <a:stretch/>
        </p:blipFill>
        <p:spPr>
          <a:xfrm>
            <a:off x="1790016" y="4007834"/>
            <a:ext cx="2881074" cy="2341969"/>
          </a:xfrm>
        </p:spPr>
      </p:pic>
      <p:pic>
        <p:nvPicPr>
          <p:cNvPr id="34" name="図 33" descr="IMG_1847_trim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r="13779"/>
          <a:stretch/>
        </p:blipFill>
        <p:spPr>
          <a:xfrm>
            <a:off x="5046142" y="4014440"/>
            <a:ext cx="2599786" cy="2321145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3903941" y="4150811"/>
            <a:ext cx="69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Front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039702" y="4124223"/>
            <a:ext cx="61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Rear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0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AE1-FE64-174C-B216-6A2E680273E2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txBody>
          <a:bodyPr/>
          <a:lstStyle/>
          <a:p>
            <a:r>
              <a:rPr lang="en-US" altLang="ja-JP" dirty="0" smtClean="0"/>
              <a:t>flux concentration concept</a:t>
            </a:r>
            <a:endParaRPr lang="ru-RU" altLang="ja-JP" sz="2400" b="1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26627" name="Picture 3" descr="CONS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258"/>
          <a:stretch>
            <a:fillRect/>
          </a:stretch>
        </p:blipFill>
        <p:spPr>
          <a:xfrm>
            <a:off x="461963" y="1119188"/>
            <a:ext cx="8369300" cy="32718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4792663" y="1795463"/>
            <a:ext cx="3733800" cy="1828800"/>
            <a:chOff x="3024" y="1248"/>
            <a:chExt cx="2352" cy="1152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024" y="1248"/>
              <a:ext cx="235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3024" y="1392"/>
              <a:ext cx="235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3024" y="1536"/>
              <a:ext cx="235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3024" y="1680"/>
              <a:ext cx="235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024" y="1824"/>
              <a:ext cx="235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3024" y="1968"/>
              <a:ext cx="235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3024" y="2112"/>
              <a:ext cx="235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3024" y="2256"/>
              <a:ext cx="235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3024" y="2400"/>
              <a:ext cx="235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6651" name="Group 27"/>
          <p:cNvGrpSpPr>
            <a:grpSpLocks/>
          </p:cNvGrpSpPr>
          <p:nvPr/>
        </p:nvGrpSpPr>
        <p:grpSpPr bwMode="auto">
          <a:xfrm>
            <a:off x="4783138" y="1795463"/>
            <a:ext cx="3743325" cy="1828800"/>
            <a:chOff x="3018" y="1248"/>
            <a:chExt cx="2358" cy="1152"/>
          </a:xfrm>
        </p:grpSpPr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 flipV="1">
              <a:off x="3026" y="1248"/>
              <a:ext cx="2350" cy="4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V="1">
              <a:off x="3020" y="1392"/>
              <a:ext cx="2356" cy="3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 flipV="1">
              <a:off x="3020" y="1536"/>
              <a:ext cx="2356" cy="2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V="1">
              <a:off x="3018" y="1680"/>
              <a:ext cx="2358" cy="12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3024" y="1824"/>
              <a:ext cx="23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3024" y="1849"/>
              <a:ext cx="2352" cy="11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3024" y="1869"/>
              <a:ext cx="2352" cy="2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>
              <a:off x="3018" y="1897"/>
              <a:ext cx="2358" cy="3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>
              <a:off x="3019" y="1917"/>
              <a:ext cx="2357" cy="4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03200" y="4479925"/>
            <a:ext cx="8683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027113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674813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322513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970213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427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884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3418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799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342900" indent="-342900">
              <a:buFont typeface="Wingdings" charset="2"/>
              <a:buChar char="l"/>
            </a:pPr>
            <a:r>
              <a:rPr lang="en-US" altLang="ja-JP" sz="2000" dirty="0" smtClean="0">
                <a:latin typeface="Arial"/>
                <a:cs typeface="Arial"/>
              </a:rPr>
              <a:t>DC current in primary coil produce </a:t>
            </a:r>
            <a:r>
              <a:rPr lang="en-US" altLang="ja-JP" sz="2000" dirty="0" smtClean="0">
                <a:solidFill>
                  <a:srgbClr val="00FFFF"/>
                </a:solidFill>
                <a:latin typeface="Arial"/>
                <a:cs typeface="Arial"/>
              </a:rPr>
              <a:t>uniform </a:t>
            </a:r>
            <a:r>
              <a:rPr lang="en-US" altLang="ja-JP" sz="2000" dirty="0" err="1" smtClean="0">
                <a:solidFill>
                  <a:srgbClr val="00FFFF"/>
                </a:solidFill>
                <a:latin typeface="Arial"/>
                <a:cs typeface="Arial"/>
              </a:rPr>
              <a:t>solenoidal</a:t>
            </a:r>
            <a:r>
              <a:rPr lang="en-US" altLang="ja-JP" sz="2000" dirty="0" smtClean="0">
                <a:solidFill>
                  <a:srgbClr val="00FFFF"/>
                </a:solidFill>
                <a:latin typeface="Arial"/>
                <a:cs typeface="Arial"/>
              </a:rPr>
              <a:t> field</a:t>
            </a:r>
            <a:endParaRPr lang="en-US" altLang="ja-JP" sz="2000" dirty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 smtClean="0">
                <a:latin typeface="Arial"/>
                <a:cs typeface="Arial"/>
              </a:rPr>
              <a:t>Pulsed current &amp; Conductor with slit </a:t>
            </a:r>
            <a:br>
              <a:rPr lang="en-US" altLang="ja-JP" sz="2000" dirty="0" smtClean="0">
                <a:latin typeface="Arial"/>
                <a:cs typeface="Arial"/>
              </a:rPr>
            </a:br>
            <a:r>
              <a:rPr lang="en-US" altLang="ja-JP" sz="2000" dirty="0" smtClean="0">
                <a:latin typeface="Arial"/>
                <a:cs typeface="Arial"/>
              </a:rPr>
              <a:t>=&gt; </a:t>
            </a:r>
            <a:r>
              <a:rPr lang="en-US" altLang="ja-JP" sz="2000" dirty="0">
                <a:latin typeface="Arial"/>
                <a:cs typeface="Arial"/>
              </a:rPr>
              <a:t>eddy </a:t>
            </a:r>
            <a:r>
              <a:rPr lang="en-US" altLang="ja-JP" sz="2000" dirty="0" smtClean="0">
                <a:latin typeface="Arial"/>
                <a:cs typeface="Arial"/>
              </a:rPr>
              <a:t>current flows inner surface</a:t>
            </a:r>
            <a:br>
              <a:rPr lang="en-US" altLang="ja-JP" sz="2000" dirty="0" smtClean="0">
                <a:latin typeface="Arial"/>
                <a:cs typeface="Arial"/>
              </a:rPr>
            </a:br>
            <a:r>
              <a:rPr lang="en-US" altLang="ja-JP" sz="2000" dirty="0" smtClean="0">
                <a:latin typeface="Arial"/>
                <a:cs typeface="Arial"/>
              </a:rPr>
              <a:t>to generate high magnetic flux density (</a:t>
            </a:r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flux concentration !</a:t>
            </a:r>
            <a:r>
              <a:rPr lang="en-US" altLang="ja-JP" sz="2000" dirty="0" smtClean="0">
                <a:latin typeface="Arial"/>
                <a:cs typeface="Arial"/>
              </a:rPr>
              <a:t>)</a:t>
            </a:r>
            <a:endParaRPr lang="en-US" altLang="ja-JP" sz="2000" dirty="0">
              <a:latin typeface="Arial"/>
              <a:cs typeface="Arial"/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7272338" y="892175"/>
            <a:ext cx="12982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latin typeface="ＭＳ Ｐゴシック" charset="0"/>
                <a:ea typeface="ＭＳ Ｐゴシック" charset="0"/>
                <a:cs typeface="ＭＳ Ｐゴシック" charset="0"/>
              </a:rPr>
              <a:t>primary coil</a:t>
            </a:r>
            <a:endParaRPr lang="ja-JP" altLang="en-US" dirty="0">
              <a:latin typeface="ＭＳ Ｐゴシック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4905375" y="3598863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ＭＳ Ｐゴシック" charset="0"/>
                <a:ea typeface="ＭＳ Ｐゴシック" charset="0"/>
                <a:cs typeface="ＭＳ Ｐゴシック" charset="0"/>
              </a:rPr>
              <a:t>conductor</a:t>
            </a:r>
            <a:endParaRPr lang="ja-JP" altLang="en-US" sz="1800" dirty="0">
              <a:latin typeface="ＭＳ Ｐゴシック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1703388" y="3170238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ＭＳ Ｐゴシック" charset="0"/>
                <a:ea typeface="ＭＳ Ｐゴシック" charset="0"/>
                <a:cs typeface="ＭＳ Ｐゴシック" charset="0"/>
              </a:rPr>
              <a:t>conductor</a:t>
            </a:r>
            <a:endParaRPr lang="ja-JP" altLang="en-US" sz="1800" dirty="0">
              <a:latin typeface="ＭＳ Ｐゴシック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2073275" y="1106488"/>
            <a:ext cx="12982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latin typeface="ＭＳ Ｐゴシック" charset="0"/>
                <a:ea typeface="ＭＳ Ｐゴシック" charset="0"/>
                <a:cs typeface="ＭＳ Ｐゴシック" charset="0"/>
              </a:rPr>
              <a:t>primary coil</a:t>
            </a:r>
            <a:endParaRPr lang="ja-JP" altLang="en-US" sz="1800" dirty="0">
              <a:latin typeface="ＭＳ Ｐゴシック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356546" y="4112936"/>
            <a:ext cx="12982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latin typeface="ＭＳ Ｐゴシック" charset="0"/>
                <a:ea typeface="ＭＳ Ｐゴシック" charset="0"/>
                <a:cs typeface="ＭＳ Ｐゴシック" charset="0"/>
              </a:rPr>
              <a:t>primary coil</a:t>
            </a:r>
            <a:endParaRPr lang="ja-JP" altLang="en-US" dirty="0">
              <a:latin typeface="ＭＳ Ｐゴシック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48020" y="5855455"/>
            <a:ext cx="5649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6600"/>
                </a:solidFill>
                <a:latin typeface="Arial"/>
                <a:cs typeface="Arial"/>
              </a:rPr>
              <a:t>but with non-axial symmetric transverse field !</a:t>
            </a:r>
          </a:p>
          <a:p>
            <a:r>
              <a:rPr lang="en-US" altLang="ja-JP" sz="2000" dirty="0">
                <a:solidFill>
                  <a:srgbClr val="FF6600"/>
                </a:solidFill>
                <a:latin typeface="Arial"/>
                <a:cs typeface="Arial"/>
              </a:rPr>
              <a:t>	</a:t>
            </a:r>
            <a:r>
              <a:rPr lang="en-US" altLang="ja-JP" sz="2000" dirty="0" smtClean="0">
                <a:solidFill>
                  <a:srgbClr val="FF6600"/>
                </a:solidFill>
                <a:latin typeface="Arial"/>
                <a:cs typeface="Arial"/>
              </a:rPr>
              <a:t>=&gt; transverse kick to positrons ! beam loss !</a:t>
            </a:r>
            <a:endParaRPr kumimoji="1" lang="ja-JP" altLang="en-US" sz="2000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e+ yield degradation by target offset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749" y="1081143"/>
            <a:ext cx="4534251" cy="2187727"/>
          </a:xfrm>
        </p:spPr>
        <p:txBody>
          <a:bodyPr/>
          <a:lstStyle/>
          <a:p>
            <a:r>
              <a:rPr kumimoji="1" lang="en-US" altLang="ja-JP" sz="2000" dirty="0" smtClean="0"/>
              <a:t>e+ yield degrades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~50 % 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by offset e+ generation</a:t>
            </a:r>
          </a:p>
          <a:p>
            <a:r>
              <a:rPr lang="en-US" altLang="ja-JP" sz="2000" dirty="0" smtClean="0"/>
              <a:t>it can be</a:t>
            </a:r>
            <a:r>
              <a:rPr lang="en-US" altLang="ja-JP" sz="2000" dirty="0" smtClean="0">
                <a:solidFill>
                  <a:srgbClr val="0000FF"/>
                </a:solidFill>
              </a:rPr>
              <a:t> improved to 78 %</a:t>
            </a:r>
            <a:r>
              <a:rPr lang="en-US" altLang="ja-JP" sz="2000" dirty="0" smtClean="0"/>
              <a:t> by</a:t>
            </a:r>
          </a:p>
          <a:p>
            <a:pPr lvl="1"/>
            <a:r>
              <a:rPr lang="en-US" altLang="ja-JP" dirty="0"/>
              <a:t>utilizing </a:t>
            </a:r>
            <a:r>
              <a:rPr lang="en-US" altLang="ja-JP" dirty="0" smtClean="0"/>
              <a:t>transverse </a:t>
            </a:r>
            <a:r>
              <a:rPr kumimoji="1" lang="en-US" altLang="ja-JP" dirty="0" smtClean="0"/>
              <a:t>kick by proper orientation of FC slit</a:t>
            </a:r>
          </a:p>
          <a:p>
            <a:pPr lvl="1"/>
            <a:r>
              <a:rPr lang="en-US" altLang="ja-JP" dirty="0" smtClean="0"/>
              <a:t>e- incident position optimization</a:t>
            </a:r>
          </a:p>
          <a:p>
            <a:endParaRPr kumimoji="1" lang="en-US" altLang="ja-JP" sz="2000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ja-JP" smtClean="0"/>
              <a:t>Belle2GM (2014.06.18)     Injector Status [Positron Source Upgrade]  (Takuya Kamitani) </a:t>
            </a:r>
            <a:endParaRPr lang="ja-JP" alt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794362"/>
              </p:ext>
            </p:extLst>
          </p:nvPr>
        </p:nvGraphicFramePr>
        <p:xfrm>
          <a:off x="4680269" y="3535595"/>
          <a:ext cx="4403670" cy="3075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Graph" r:id="rId3" imgW="4158720" imgH="2905200" progId="Origin50.Graph">
                  <p:embed/>
                </p:oleObj>
              </mc:Choice>
              <mc:Fallback>
                <p:oleObj name="Graph" r:id="rId3" imgW="4158720" imgH="2905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0269" y="3535595"/>
                        <a:ext cx="4403670" cy="3075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7937865" y="3945183"/>
            <a:ext cx="543839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  <a:latin typeface="Arial"/>
                <a:cs typeface="Arial"/>
              </a:rPr>
              <a:t>Bx</a:t>
            </a:r>
            <a:endParaRPr kumimoji="1" lang="ja-JP" alt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58582" y="5466197"/>
            <a:ext cx="159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FF"/>
                </a:solidFill>
              </a:rPr>
              <a:t>Bx</a:t>
            </a:r>
            <a:r>
              <a:rPr kumimoji="1" lang="en-US" altLang="ja-JP" dirty="0" smtClean="0">
                <a:solidFill>
                  <a:srgbClr val="0000FF"/>
                </a:solidFill>
              </a:rPr>
              <a:t>-max = </a:t>
            </a:r>
            <a:br>
              <a:rPr kumimoji="1" lang="en-US" altLang="ja-JP" dirty="0" smtClean="0">
                <a:solidFill>
                  <a:srgbClr val="0000FF"/>
                </a:solidFill>
              </a:rPr>
            </a:br>
            <a:r>
              <a:rPr kumimoji="1" lang="en-US" altLang="ja-JP" dirty="0" smtClean="0">
                <a:solidFill>
                  <a:srgbClr val="0000FF"/>
                </a:solidFill>
              </a:rPr>
              <a:t>0.15 T @ 12 kA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13" name="コンテンツ プレースホルダー 5" descr="field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-162"/>
          <a:stretch/>
        </p:blipFill>
        <p:spPr>
          <a:xfrm>
            <a:off x="5372198" y="1721899"/>
            <a:ext cx="3519494" cy="189289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622372" y="3257178"/>
            <a:ext cx="2179904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FC </a:t>
            </a:r>
            <a:r>
              <a:rPr lang="en-US" altLang="ja-JP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field </a:t>
            </a:r>
            <a:r>
              <a:rPr kumimoji="1" lang="en-US" altLang="ja-JP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map (</a:t>
            </a:r>
            <a:r>
              <a:rPr kumimoji="1" lang="en-US" altLang="ja-JP" sz="2000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Bx</a:t>
            </a:r>
            <a:r>
              <a:rPr kumimoji="1" lang="en-US" altLang="ja-JP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605126" y="2181191"/>
            <a:ext cx="889000" cy="829235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 descr="Ye+_dependence_offs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4" y="3346174"/>
            <a:ext cx="4522783" cy="3229460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2297049" y="4008783"/>
            <a:ext cx="419652" cy="320261"/>
          </a:xfrm>
          <a:prstGeom prst="ellipse">
            <a:avLst/>
          </a:prstGeom>
          <a:noFill/>
          <a:ln w="28575" cmpd="sng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851965" y="4735444"/>
            <a:ext cx="419652" cy="51020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2882349" y="4119218"/>
            <a:ext cx="1082260" cy="530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21" idx="2"/>
          </p:cNvCxnSpPr>
          <p:nvPr/>
        </p:nvCxnSpPr>
        <p:spPr>
          <a:xfrm flipH="1">
            <a:off x="4086088" y="6027884"/>
            <a:ext cx="0" cy="22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732696" y="5411305"/>
            <a:ext cx="774120" cy="616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 dirty="0" smtClean="0">
                <a:solidFill>
                  <a:srgbClr val="FF0000"/>
                </a:solidFill>
              </a:rPr>
              <a:t>target</a:t>
            </a:r>
          </a:p>
          <a:p>
            <a:pPr>
              <a:lnSpc>
                <a:spcPct val="80000"/>
              </a:lnSpc>
            </a:pPr>
            <a:r>
              <a:rPr lang="en-US" altLang="ja-JP" sz="1400" dirty="0" smtClean="0">
                <a:solidFill>
                  <a:srgbClr val="FF0000"/>
                </a:solidFill>
              </a:rPr>
              <a:t>center</a:t>
            </a:r>
          </a:p>
          <a:p>
            <a:pPr>
              <a:lnSpc>
                <a:spcPct val="80000"/>
              </a:lnSpc>
            </a:pPr>
            <a:r>
              <a:rPr kumimoji="1" lang="en-US" altLang="ja-JP" sz="1400" dirty="0" smtClean="0">
                <a:solidFill>
                  <a:srgbClr val="FF0000"/>
                </a:solidFill>
              </a:rPr>
              <a:t>position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8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capture-section-layout-fromVW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625"/>
            <a:ext cx="9144000" cy="6965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Verdana" charset="0"/>
                <a:ea typeface="ＭＳ Ｐゴシック" charset="0"/>
                <a:cs typeface="Verdana" charset="0"/>
              </a:rPr>
              <a:t>Positron Capture </a:t>
            </a:r>
            <a:r>
              <a:rPr lang="en-US" altLang="ja-JP" dirty="0" smtClean="0">
                <a:latin typeface="Verdana" charset="0"/>
                <a:ea typeface="ＭＳ Ｐゴシック" charset="0"/>
                <a:cs typeface="Verdana" charset="0"/>
              </a:rPr>
              <a:t>Section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022788" y="1305638"/>
            <a:ext cx="574920" cy="729346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KLY</a:t>
            </a:r>
          </a:p>
          <a:p>
            <a:pPr algn="ctr"/>
            <a:r>
              <a:rPr lang="en-US" altLang="ja-JP" dirty="0" smtClean="0"/>
              <a:t>1-5</a:t>
            </a:r>
            <a:endParaRPr kumimoji="1" lang="ja-JP" altLang="en-US" dirty="0"/>
          </a:p>
        </p:txBody>
      </p:sp>
      <p:sp>
        <p:nvSpPr>
          <p:cNvPr id="7" name="円柱 6"/>
          <p:cNvSpPr/>
          <p:nvPr/>
        </p:nvSpPr>
        <p:spPr>
          <a:xfrm rot="10800000">
            <a:off x="1156120" y="1400024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柱 8"/>
          <p:cNvSpPr/>
          <p:nvPr/>
        </p:nvSpPr>
        <p:spPr>
          <a:xfrm rot="10800000">
            <a:off x="1149772" y="1832830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>
            <a:stCxn id="5" idx="0"/>
          </p:cNvCxnSpPr>
          <p:nvPr/>
        </p:nvCxnSpPr>
        <p:spPr>
          <a:xfrm flipV="1">
            <a:off x="2310248" y="1112693"/>
            <a:ext cx="0" cy="192945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1026378" y="1142608"/>
            <a:ext cx="1283871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035989" y="1112693"/>
            <a:ext cx="0" cy="6562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026378" y="1765229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026378" y="1832830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ひし形 33"/>
          <p:cNvSpPr/>
          <p:nvPr/>
        </p:nvSpPr>
        <p:spPr>
          <a:xfrm>
            <a:off x="1104051" y="1765229"/>
            <a:ext cx="104134" cy="6760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/>
          <p:cNvCxnSpPr/>
          <p:nvPr/>
        </p:nvCxnSpPr>
        <p:spPr>
          <a:xfrm>
            <a:off x="1039138" y="1508541"/>
            <a:ext cx="0" cy="117925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図形グループ 16"/>
          <p:cNvGrpSpPr/>
          <p:nvPr/>
        </p:nvGrpSpPr>
        <p:grpSpPr>
          <a:xfrm>
            <a:off x="3026833" y="2678169"/>
            <a:ext cx="1367368" cy="408816"/>
            <a:chOff x="3026833" y="3594100"/>
            <a:chExt cx="1367368" cy="408816"/>
          </a:xfrm>
        </p:grpSpPr>
        <p:cxnSp>
          <p:nvCxnSpPr>
            <p:cNvPr id="53" name="直線コネクタ 52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直線コネクタ 60"/>
          <p:cNvCxnSpPr/>
          <p:nvPr/>
        </p:nvCxnSpPr>
        <p:spPr>
          <a:xfrm flipH="1">
            <a:off x="3707776" y="2432150"/>
            <a:ext cx="3430" cy="274935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3687130" y="2457528"/>
            <a:ext cx="2664000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6341583" y="2448643"/>
            <a:ext cx="456" cy="258442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角丸四角形 67"/>
          <p:cNvSpPr/>
          <p:nvPr/>
        </p:nvSpPr>
        <p:spPr>
          <a:xfrm>
            <a:off x="5994250" y="1264415"/>
            <a:ext cx="574920" cy="729346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KLY</a:t>
            </a:r>
          </a:p>
          <a:p>
            <a:pPr algn="ctr"/>
            <a:r>
              <a:rPr lang="en-US" altLang="ja-JP" dirty="0" smtClean="0"/>
              <a:t>1-6</a:t>
            </a:r>
            <a:endParaRPr kumimoji="1" lang="ja-JP" altLang="en-US" dirty="0"/>
          </a:p>
        </p:txBody>
      </p:sp>
      <p:sp>
        <p:nvSpPr>
          <p:cNvPr id="69" name="円柱 68"/>
          <p:cNvSpPr/>
          <p:nvPr/>
        </p:nvSpPr>
        <p:spPr>
          <a:xfrm rot="10800000">
            <a:off x="5127582" y="1358801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柱 69"/>
          <p:cNvSpPr/>
          <p:nvPr/>
        </p:nvSpPr>
        <p:spPr>
          <a:xfrm rot="10800000">
            <a:off x="5121234" y="1791607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>
            <a:stCxn id="68" idx="0"/>
          </p:cNvCxnSpPr>
          <p:nvPr/>
        </p:nvCxnSpPr>
        <p:spPr>
          <a:xfrm flipV="1">
            <a:off x="6281710" y="1071470"/>
            <a:ext cx="0" cy="192945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4997840" y="1101385"/>
            <a:ext cx="1283871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5007451" y="1071470"/>
            <a:ext cx="0" cy="6562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4997840" y="1724006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4997840" y="1791607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ひし形 75"/>
          <p:cNvSpPr/>
          <p:nvPr/>
        </p:nvSpPr>
        <p:spPr>
          <a:xfrm>
            <a:off x="5075513" y="1724006"/>
            <a:ext cx="104134" cy="6760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 flipH="1">
            <a:off x="5013396" y="1788941"/>
            <a:ext cx="856" cy="663769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175179" y="3056885"/>
            <a:ext cx="102188" cy="160571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018503" y="11012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SLED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998210" y="10563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SLED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97334" y="3299639"/>
            <a:ext cx="2659101" cy="761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LAS 14 MV/m </a:t>
            </a:r>
          </a:p>
          <a:p>
            <a:pPr>
              <a:lnSpc>
                <a:spcPct val="90000"/>
              </a:lnSpc>
            </a:pPr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deceleration &amp; phase slip</a:t>
            </a:r>
            <a:b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  &amp; acceleration</a:t>
            </a:r>
            <a:endParaRPr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597200" y="3278857"/>
            <a:ext cx="164698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LAS</a:t>
            </a:r>
            <a:r>
              <a:rPr lang="en-US" altLang="ja-JP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10 MV/m</a:t>
            </a:r>
          </a:p>
          <a:p>
            <a:pPr>
              <a:lnSpc>
                <a:spcPct val="90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acceleration</a:t>
            </a:r>
            <a:endParaRPr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3049753" y="3570021"/>
            <a:ext cx="498296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389337" y="3564891"/>
            <a:ext cx="2660416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175179" y="2968190"/>
            <a:ext cx="7797699" cy="319612"/>
          </a:xfrm>
          <a:prstGeom prst="roundRect">
            <a:avLst/>
          </a:prstGeom>
          <a:noFill/>
          <a:ln w="38100" cmpd="sng">
            <a:solidFill>
              <a:srgbClr val="FF00F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924082" y="3204073"/>
            <a:ext cx="12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FF"/>
                </a:solidFill>
                <a:latin typeface="Arial"/>
                <a:cs typeface="Arial"/>
              </a:rPr>
              <a:t>Solenoids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92385" y="1901788"/>
            <a:ext cx="825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FFFF"/>
                </a:solidFill>
                <a:latin typeface="Arial"/>
                <a:cs typeface="Arial"/>
              </a:rPr>
              <a:t>target</a:t>
            </a:r>
          </a:p>
          <a:p>
            <a:r>
              <a:rPr lang="en-US" altLang="ja-JP" b="1" dirty="0" smtClean="0">
                <a:solidFill>
                  <a:srgbClr val="00FFFF"/>
                </a:solidFill>
                <a:latin typeface="Arial"/>
                <a:cs typeface="Arial"/>
              </a:rPr>
              <a:t>+FC</a:t>
            </a:r>
          </a:p>
        </p:txBody>
      </p:sp>
      <p:cxnSp>
        <p:nvCxnSpPr>
          <p:cNvPr id="65" name="直線コネクタ 64"/>
          <p:cNvCxnSpPr/>
          <p:nvPr/>
        </p:nvCxnSpPr>
        <p:spPr>
          <a:xfrm flipH="1">
            <a:off x="223092" y="2456946"/>
            <a:ext cx="49063" cy="539250"/>
          </a:xfrm>
          <a:prstGeom prst="line">
            <a:avLst/>
          </a:prstGeom>
          <a:ln w="1270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1" lang="en-US" altLang="ja-JP" smtClean="0"/>
              <a:t>Belle2GM (2014.06.18)     Injector Status [Positron Source Upgrade]  (Takuya Kamitani) </a:t>
            </a:r>
            <a:endParaRPr kumimoji="1" lang="ja-JP" altLang="en-US" dirty="0"/>
          </a:p>
        </p:txBody>
      </p:sp>
      <p:grpSp>
        <p:nvGrpSpPr>
          <p:cNvPr id="84" name="図形グループ 83"/>
          <p:cNvGrpSpPr/>
          <p:nvPr/>
        </p:nvGrpSpPr>
        <p:grpSpPr>
          <a:xfrm>
            <a:off x="5647267" y="2678389"/>
            <a:ext cx="1367368" cy="408816"/>
            <a:chOff x="3026833" y="3594100"/>
            <a:chExt cx="1367368" cy="408816"/>
          </a:xfrm>
        </p:grpSpPr>
        <p:cxnSp>
          <p:nvCxnSpPr>
            <p:cNvPr id="85" name="直線コネクタ 84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図形グループ 87"/>
          <p:cNvGrpSpPr/>
          <p:nvPr/>
        </p:nvGrpSpPr>
        <p:grpSpPr>
          <a:xfrm>
            <a:off x="399951" y="2682132"/>
            <a:ext cx="1367368" cy="408816"/>
            <a:chOff x="3026833" y="3594100"/>
            <a:chExt cx="1367368" cy="408816"/>
          </a:xfrm>
        </p:grpSpPr>
        <p:cxnSp>
          <p:nvCxnSpPr>
            <p:cNvPr id="89" name="直線コネクタ 88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正方形/長方形 38"/>
          <p:cNvSpPr/>
          <p:nvPr/>
        </p:nvSpPr>
        <p:spPr>
          <a:xfrm>
            <a:off x="4343400" y="3106313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3035300" y="3106313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5651500" y="310631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6959600" y="310631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1718733" y="310631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385233" y="310631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463685" y="1963290"/>
            <a:ext cx="268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LAS : Large Aperture </a:t>
            </a:r>
            <a:b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</a:br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       S-band structure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05" name="直線コネクタ 104"/>
          <p:cNvCxnSpPr>
            <a:endCxn id="94" idx="0"/>
          </p:cNvCxnSpPr>
          <p:nvPr/>
        </p:nvCxnSpPr>
        <p:spPr>
          <a:xfrm flipH="1">
            <a:off x="7488767" y="2535997"/>
            <a:ext cx="162026" cy="570317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97" name="コンテンツ プレースホルダー 6" descr="IMG_0326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r="-93"/>
          <a:stretch/>
        </p:blipFill>
        <p:spPr>
          <a:xfrm>
            <a:off x="751014" y="4194707"/>
            <a:ext cx="2980993" cy="2235745"/>
          </a:xfrm>
        </p:spPr>
      </p:pic>
      <p:pic>
        <p:nvPicPr>
          <p:cNvPr id="98" name="図 8" descr="IMG_029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08" y="4201238"/>
            <a:ext cx="2980847" cy="22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235717" y="5788690"/>
            <a:ext cx="1223412" cy="691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FF00"/>
                </a:solidFill>
              </a:rPr>
              <a:t>LAS 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FF00"/>
                </a:solidFill>
              </a:rPr>
              <a:t>accelerating</a:t>
            </a:r>
          </a:p>
          <a:p>
            <a:pPr>
              <a:lnSpc>
                <a:spcPct val="80000"/>
              </a:lnSpc>
            </a:pPr>
            <a:r>
              <a:rPr lang="en-US" altLang="ja-JP" sz="1600" b="1" dirty="0" smtClean="0">
                <a:solidFill>
                  <a:srgbClr val="FFFF00"/>
                </a:solidFill>
              </a:rPr>
              <a:t>structure</a:t>
            </a:r>
            <a:endParaRPr kumimoji="1" lang="ja-JP" altLang="en-US" sz="1600" b="1" dirty="0">
              <a:solidFill>
                <a:srgbClr val="FFFF00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323067" y="4515343"/>
            <a:ext cx="1195760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FF00"/>
                </a:solidFill>
              </a:rPr>
              <a:t>DC solenoid</a:t>
            </a:r>
            <a:endParaRPr kumimoji="1" lang="ja-JP" altLang="en-US" sz="1600" b="1" dirty="0">
              <a:solidFill>
                <a:srgbClr val="FFFF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5453872" y="5344604"/>
            <a:ext cx="23373" cy="4830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 flipH="1">
            <a:off x="6198407" y="4775864"/>
            <a:ext cx="276118" cy="19914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33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13789</TotalTime>
  <Words>835</Words>
  <Application>Microsoft Macintosh PowerPoint</Application>
  <PresentationFormat>画面に合わせる (4:3)</PresentationFormat>
  <Paragraphs>244</Paragraphs>
  <Slides>14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ホワイト</vt:lpstr>
      <vt:lpstr>Graph</vt:lpstr>
      <vt:lpstr>Injector Status [Positron Source Upgrade]</vt:lpstr>
      <vt:lpstr>SuperKEKB Injector</vt:lpstr>
      <vt:lpstr>SuperKEKB positron station</vt:lpstr>
      <vt:lpstr>e+/e- beam switching &amp; target hole</vt:lpstr>
      <vt:lpstr>Positron production target</vt:lpstr>
      <vt:lpstr>Beam spoiler for target protection</vt:lpstr>
      <vt:lpstr>flux concentration concept</vt:lpstr>
      <vt:lpstr>e+ yield degradation by target offset</vt:lpstr>
      <vt:lpstr>Positron Capture Section</vt:lpstr>
      <vt:lpstr>positron capture animation</vt:lpstr>
      <vt:lpstr>e+/e- separator chicane</vt:lpstr>
      <vt:lpstr>The first positron beam after the upgrade</vt:lpstr>
      <vt:lpstr>observed positron intensity</vt:lpstr>
      <vt:lpstr>Summary</vt:lpstr>
    </vt:vector>
  </TitlesOfParts>
  <Company>高エネルギー加速器研究機構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紙谷 琢哉</cp:lastModifiedBy>
  <cp:revision>545</cp:revision>
  <cp:lastPrinted>2013-02-28T10:43:12Z</cp:lastPrinted>
  <dcterms:created xsi:type="dcterms:W3CDTF">2012-02-15T09:21:27Z</dcterms:created>
  <dcterms:modified xsi:type="dcterms:W3CDTF">2014-06-18T00:51:14Z</dcterms:modified>
</cp:coreProperties>
</file>