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59" r:id="rId4"/>
    <p:sldId id="989" r:id="rId5"/>
    <p:sldId id="1000" r:id="rId6"/>
    <p:sldId id="1001" r:id="rId7"/>
    <p:sldId id="988" r:id="rId8"/>
    <p:sldId id="1033" r:id="rId9"/>
    <p:sldId id="1031" r:id="rId10"/>
    <p:sldId id="1030" r:id="rId11"/>
    <p:sldId id="1002" r:id="rId12"/>
    <p:sldId id="1034" r:id="rId13"/>
    <p:sldId id="1035" r:id="rId14"/>
    <p:sldId id="990" r:id="rId15"/>
    <p:sldId id="1004" r:id="rId16"/>
    <p:sldId id="1024" r:id="rId17"/>
    <p:sldId id="1005" r:id="rId18"/>
    <p:sldId id="1026" r:id="rId19"/>
    <p:sldId id="1006" r:id="rId20"/>
    <p:sldId id="1022" r:id="rId21"/>
    <p:sldId id="1036" r:id="rId22"/>
    <p:sldId id="1037" r:id="rId23"/>
    <p:sldId id="1032" r:id="rId24"/>
    <p:sldId id="1023" r:id="rId25"/>
    <p:sldId id="1020" r:id="rId26"/>
    <p:sldId id="1038" r:id="rId27"/>
    <p:sldId id="1007" r:id="rId28"/>
    <p:sldId id="1027" r:id="rId29"/>
    <p:sldId id="1009" r:id="rId30"/>
    <p:sldId id="1012" r:id="rId31"/>
    <p:sldId id="1021" r:id="rId32"/>
    <p:sldId id="1039" r:id="rId33"/>
    <p:sldId id="1025" r:id="rId34"/>
    <p:sldId id="1028" r:id="rId35"/>
    <p:sldId id="1029" r:id="rId36"/>
    <p:sldId id="257" r:id="rId37"/>
  </p:sldIdLst>
  <p:sldSz cx="9144000" cy="6858000" type="screen4x3"/>
  <p:notesSz cx="9934575" cy="6802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tsugu" initials="s" lastIdx="1" clrIdx="0">
    <p:extLst>
      <p:ext uri="{19B8F6BF-5375-455C-9EA6-DF929625EA0E}">
        <p15:presenceInfo xmlns:p15="http://schemas.microsoft.com/office/powerpoint/2012/main" userId="suetsug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CC"/>
    <a:srgbClr val="FFCCFF"/>
    <a:srgbClr val="0000FF"/>
    <a:srgbClr val="C5E0B4"/>
    <a:srgbClr val="E2F0D9"/>
    <a:srgbClr val="000000"/>
    <a:srgbClr val="FF0000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4824" cy="341074"/>
          </a:xfrm>
          <a:prstGeom prst="rect">
            <a:avLst/>
          </a:prstGeom>
        </p:spPr>
        <p:txBody>
          <a:bodyPr vert="horz" lIns="91371" tIns="45686" rIns="91371" bIns="456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6579" y="2"/>
            <a:ext cx="4306410" cy="341074"/>
          </a:xfrm>
          <a:prstGeom prst="rect">
            <a:avLst/>
          </a:prstGeom>
        </p:spPr>
        <p:txBody>
          <a:bodyPr vert="horz" lIns="91371" tIns="45686" rIns="91371" bIns="45686" rtlCol="0"/>
          <a:lstStyle>
            <a:lvl1pPr algn="r">
              <a:defRPr sz="1200"/>
            </a:lvl1pPr>
          </a:lstStyle>
          <a:p>
            <a:fld id="{A4C1C048-2620-4F90-BB2E-72129B6CC90B}" type="datetimeFigureOut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50900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1" tIns="45686" rIns="91371" bIns="4568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299" y="3274307"/>
            <a:ext cx="7947977" cy="2677826"/>
          </a:xfrm>
          <a:prstGeom prst="rect">
            <a:avLst/>
          </a:prstGeom>
        </p:spPr>
        <p:txBody>
          <a:bodyPr vert="horz" lIns="91371" tIns="45686" rIns="91371" bIns="4568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1367"/>
            <a:ext cx="4304824" cy="341073"/>
          </a:xfrm>
          <a:prstGeom prst="rect">
            <a:avLst/>
          </a:prstGeom>
        </p:spPr>
        <p:txBody>
          <a:bodyPr vert="horz" lIns="91371" tIns="45686" rIns="91371" bIns="456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6579" y="6461367"/>
            <a:ext cx="4306410" cy="341073"/>
          </a:xfrm>
          <a:prstGeom prst="rect">
            <a:avLst/>
          </a:prstGeom>
        </p:spPr>
        <p:txBody>
          <a:bodyPr vert="horz" lIns="91371" tIns="45686" rIns="91371" bIns="45686" rtlCol="0" anchor="b"/>
          <a:lstStyle>
            <a:lvl1pPr algn="r">
              <a:defRPr sz="1200"/>
            </a:lvl1pPr>
          </a:lstStyle>
          <a:p>
            <a:fld id="{2EAEEEA7-06D5-45EA-A3B6-2699D23790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18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C267653-659C-4D03-B263-9DDEDA626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15"/>
          <a:stretch/>
        </p:blipFill>
        <p:spPr>
          <a:xfrm>
            <a:off x="1" y="132204"/>
            <a:ext cx="1082568" cy="649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FC472EC-FE4D-4BE6-B88A-C961C93963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618" y="121188"/>
            <a:ext cx="1360381" cy="67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1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08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42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98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59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1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40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5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86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4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30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2020/2/3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B2GM 2020/2/3 KEK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271C3-13CC-498A-B206-668EEF54B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18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50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50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150.pn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150.png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559297-60F9-4651-9CAA-D62978E6C3DC}"/>
              </a:ext>
            </a:extLst>
          </p:cNvPr>
          <p:cNvSpPr txBox="1"/>
          <p:nvPr/>
        </p:nvSpPr>
        <p:spPr>
          <a:xfrm>
            <a:off x="0" y="1806498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projections:</a:t>
            </a:r>
          </a:p>
          <a:p>
            <a:pPr algn="ctr"/>
            <a:r>
              <a:rPr kumimoji="1" lang="en-US" altLang="ja-JP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near-term and middle-term - </a:t>
            </a:r>
            <a:endParaRPr kumimoji="1" lang="en-US" altLang="ja-JP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8FC6DD-0372-49DA-9488-B69CCCF44BE3}"/>
              </a:ext>
            </a:extLst>
          </p:cNvPr>
          <p:cNvSpPr txBox="1"/>
          <p:nvPr/>
        </p:nvSpPr>
        <p:spPr>
          <a:xfrm>
            <a:off x="3299758" y="3563504"/>
            <a:ext cx="209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Y. Suetsugu</a:t>
            </a:r>
            <a:endParaRPr kumimoji="1" lang="ja-JP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79DA91-8121-4B79-AC3D-3E6EBC50C191}"/>
              </a:ext>
            </a:extLst>
          </p:cNvPr>
          <p:cNvSpPr txBox="1"/>
          <p:nvPr/>
        </p:nvSpPr>
        <p:spPr>
          <a:xfrm>
            <a:off x="2140419" y="4428163"/>
            <a:ext cx="4713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Accelerator Laboratory, KEK</a:t>
            </a:r>
            <a:endParaRPr kumimoji="1" lang="ja-JP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11FEBCF-0D9B-4CD5-830F-6548A195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FBA00CD-C1B0-48EC-B31E-62FFFB12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9ECA3D-FDE5-4D01-A0D0-4BC43972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74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9F1F14-567A-47FD-9E57-B38B9F26FCB7}"/>
              </a:ext>
            </a:extLst>
          </p:cNvPr>
          <p:cNvSpPr txBox="1"/>
          <p:nvPr/>
        </p:nvSpPr>
        <p:spPr>
          <a:xfrm>
            <a:off x="494573" y="1014318"/>
            <a:ext cx="8649427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Here the luminosity projection was re-evaluated based on the 2019c results.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797397"/>
            <a:ext cx="872819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Base (conservative) plan</a:t>
            </a:r>
          </a:p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2020a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run starts from 2020/3/2. 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LER starts 2020/2/25 for vac. scrubbing and tuning.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7305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2020a and b runs are basically dedicated to physics run. (~100 days for physics run)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0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is kept at 1 mm.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from injection beams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improved. (stable injection, low emittance)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roven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beam-beam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in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2019c.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6) Similar background level (storage beam) as 2019c.</a:t>
            </a:r>
          </a:p>
          <a:p>
            <a:pPr marL="631825" indent="-27305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7) Expecting vacuum scrubbing of LER(Decrease in </a:t>
            </a:r>
            <a:r>
              <a:rPr kumimoji="1"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ja-JP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1"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ja-JP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is proportional to 1/BD).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beam currents.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8) Efficiency of integrated luminosity is 70% of peak luminosity.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9) 1576 bunches</a:t>
            </a:r>
            <a:endParaRPr kumimoji="1" lang="en-US" altLang="ja-JP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C11026-0691-4563-8915-54399CC4439F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5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0D1954-7AF0-46F2-8B4A-3CA3CE3A2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128"/>
            <a:ext cx="2443405" cy="22320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D92A1D0F-8A34-41EA-8D4F-B77539B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5BF62D5-4140-497C-ABCB-3B4E23901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4" y="4034835"/>
            <a:ext cx="2416332" cy="2232000"/>
          </a:xfrm>
          <a:prstGeom prst="rect">
            <a:avLst/>
          </a:prstGeom>
        </p:spPr>
      </p:pic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EA87C8D6-5700-4068-B851-FECFE9981268}"/>
              </a:ext>
            </a:extLst>
          </p:cNvPr>
          <p:cNvSpPr/>
          <p:nvPr/>
        </p:nvSpPr>
        <p:spPr>
          <a:xfrm>
            <a:off x="872762" y="1585087"/>
            <a:ext cx="576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290435F9-F9EC-4C4B-890D-CDEE391EF235}"/>
              </a:ext>
            </a:extLst>
          </p:cNvPr>
          <p:cNvSpPr/>
          <p:nvPr/>
        </p:nvSpPr>
        <p:spPr>
          <a:xfrm>
            <a:off x="883898" y="3072499"/>
            <a:ext cx="1202524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Belle HV 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/>
              <p:nvPr/>
            </p:nvSpPr>
            <p:spPr>
              <a:xfrm>
                <a:off x="1445108" y="1576182"/>
                <a:ext cx="593624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400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rad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08" y="1576182"/>
                <a:ext cx="593624" cy="260905"/>
              </a:xfrm>
              <a:prstGeom prst="rect">
                <a:avLst/>
              </a:prstGeom>
              <a:blipFill>
                <a:blip r:embed="rId4"/>
                <a:stretch>
                  <a:fillRect l="-18557" t="-9524" r="-11340" b="-40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5E8FC6BF-E012-42FB-BEE4-8BF89D2444D8}"/>
              </a:ext>
            </a:extLst>
          </p:cNvPr>
          <p:cNvSpPr txBox="1"/>
          <p:nvPr/>
        </p:nvSpPr>
        <p:spPr>
          <a:xfrm>
            <a:off x="7504771" y="908560"/>
            <a:ext cx="1474634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baseline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Cal., 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ssumption</a:t>
            </a:r>
          </a:p>
          <a:p>
            <a:r>
              <a:rPr lang="en-US" altLang="ja-JP" sz="1200" baseline="1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 in 2019c</a:t>
            </a:r>
            <a:endParaRPr kumimoji="1" lang="ja-JP" alt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56E5CAE-DD88-4CD7-BDC3-3B065C7728A0}"/>
              </a:ext>
            </a:extLst>
          </p:cNvPr>
          <p:cNvSpPr txBox="1"/>
          <p:nvPr/>
        </p:nvSpPr>
        <p:spPr>
          <a:xfrm>
            <a:off x="918455" y="2230484"/>
            <a:ext cx="7938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~0.8A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650F9DD-CE99-45AB-8CCB-56DDD962ADC9}"/>
              </a:ext>
            </a:extLst>
          </p:cNvPr>
          <p:cNvSpPr txBox="1"/>
          <p:nvPr/>
        </p:nvSpPr>
        <p:spPr>
          <a:xfrm>
            <a:off x="515602" y="919671"/>
            <a:ext cx="643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Base (conservative) plan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779DBB1-52E0-47B9-9DF1-BB380255F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473" y="1564128"/>
            <a:ext cx="2464593" cy="2232000"/>
          </a:xfrm>
          <a:prstGeom prst="rect">
            <a:avLst/>
          </a:prstGeom>
        </p:spPr>
      </p:pic>
      <p:sp>
        <p:nvSpPr>
          <p:cNvPr id="100" name="四角形: 角を丸くする 99">
            <a:extLst>
              <a:ext uri="{FF2B5EF4-FFF2-40B4-BE49-F238E27FC236}">
                <a16:creationId xmlns:a16="http://schemas.microsoft.com/office/drawing/2014/main" id="{78562E25-C767-46CA-8167-53BEFD286CF6}"/>
              </a:ext>
            </a:extLst>
          </p:cNvPr>
          <p:cNvSpPr/>
          <p:nvPr/>
        </p:nvSpPr>
        <p:spPr>
          <a:xfrm>
            <a:off x="2707775" y="1585087"/>
            <a:ext cx="1548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dose [Ah]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46665956-AC85-4A7E-A691-0611D504F517}"/>
              </a:ext>
            </a:extLst>
          </p:cNvPr>
          <p:cNvSpPr txBox="1"/>
          <p:nvPr/>
        </p:nvSpPr>
        <p:spPr>
          <a:xfrm>
            <a:off x="2955541" y="1886097"/>
            <a:ext cx="11015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~1.8 </a:t>
            </a:r>
            <a:r>
              <a:rPr lang="en-US" altLang="ja-JP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264C20-D81D-4F42-9CF0-D4D1865DC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824" y="1564128"/>
            <a:ext cx="2499241" cy="2232000"/>
          </a:xfrm>
          <a:prstGeom prst="rect">
            <a:avLst/>
          </a:prstGeom>
        </p:spPr>
      </p:pic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5B077673-D997-4729-8F90-278C9B582AA1}"/>
              </a:ext>
            </a:extLst>
          </p:cNvPr>
          <p:cNvSpPr/>
          <p:nvPr/>
        </p:nvSpPr>
        <p:spPr>
          <a:xfrm>
            <a:off x="4627756" y="1477087"/>
            <a:ext cx="2107580" cy="360000"/>
          </a:xfrm>
          <a:prstGeom prst="roundRect">
            <a:avLst>
              <a:gd name="adj" fmla="val 251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[Pa A]</a:t>
            </a:r>
          </a:p>
          <a:p>
            <a:pPr algn="ctr"/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from storage beam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08B3588E-0616-41AD-B036-DF4A0A35C2B7}"/>
              </a:ext>
            </a:extLst>
          </p:cNvPr>
          <p:cNvCxnSpPr>
            <a:cxnSpLocks/>
          </p:cNvCxnSpPr>
          <p:nvPr/>
        </p:nvCxnSpPr>
        <p:spPr>
          <a:xfrm>
            <a:off x="4858563" y="2399725"/>
            <a:ext cx="1866433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24F203FA-8F40-4D18-BD08-AB0F6719625D}"/>
              </a:ext>
            </a:extLst>
          </p:cNvPr>
          <p:cNvSpPr/>
          <p:nvPr/>
        </p:nvSpPr>
        <p:spPr>
          <a:xfrm>
            <a:off x="5405574" y="1975962"/>
            <a:ext cx="1202524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Belle HV 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66E37D3-B06E-49F0-BDA4-E39197842904}"/>
              </a:ext>
            </a:extLst>
          </p:cNvPr>
          <p:cNvSpPr txBox="1"/>
          <p:nvPr/>
        </p:nvSpPr>
        <p:spPr>
          <a:xfrm>
            <a:off x="5202479" y="2969329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2019c)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ADEBE39E-2060-4B89-92DA-1F0AA05867DD}"/>
              </a:ext>
            </a:extLst>
          </p:cNvPr>
          <p:cNvCxnSpPr>
            <a:cxnSpLocks/>
          </p:cNvCxnSpPr>
          <p:nvPr/>
        </p:nvCxnSpPr>
        <p:spPr>
          <a:xfrm flipV="1">
            <a:off x="5486400" y="2464023"/>
            <a:ext cx="259780" cy="48681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7411B91C-0FC1-4F60-95E0-882B7165BA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0140" y="4034835"/>
            <a:ext cx="2533958" cy="2232000"/>
          </a:xfrm>
          <a:prstGeom prst="rect">
            <a:avLst/>
          </a:prstGeom>
        </p:spPr>
      </p:pic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09830AD3-A258-4B4B-8150-1D099866E663}"/>
              </a:ext>
            </a:extLst>
          </p:cNvPr>
          <p:cNvSpPr/>
          <p:nvPr/>
        </p:nvSpPr>
        <p:spPr>
          <a:xfrm>
            <a:off x="837877" y="4091243"/>
            <a:ext cx="929928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4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[mm]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A130C2D-E749-423A-B0E8-1703DD51B80D}"/>
              </a:ext>
            </a:extLst>
          </p:cNvPr>
          <p:cNvSpPr txBox="1"/>
          <p:nvPr/>
        </p:nvSpPr>
        <p:spPr>
          <a:xfrm>
            <a:off x="849589" y="5309544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1mm 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四角形: 角を丸くする 110">
            <a:extLst>
              <a:ext uri="{FF2B5EF4-FFF2-40B4-BE49-F238E27FC236}">
                <a16:creationId xmlns:a16="http://schemas.microsoft.com/office/drawing/2014/main" id="{B14ABA54-9B85-4C3B-B648-17D31224CF5A}"/>
              </a:ext>
            </a:extLst>
          </p:cNvPr>
          <p:cNvSpPr/>
          <p:nvPr/>
        </p:nvSpPr>
        <p:spPr>
          <a:xfrm>
            <a:off x="2731643" y="4091243"/>
            <a:ext cx="1659053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[x10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1CF607B-8B09-484A-BD08-69CBBBBE1A2A}"/>
              </a:ext>
            </a:extLst>
          </p:cNvPr>
          <p:cNvSpPr txBox="1"/>
          <p:nvPr/>
        </p:nvSpPr>
        <p:spPr>
          <a:xfrm>
            <a:off x="2669882" y="4884523"/>
            <a:ext cx="16113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2.2E34cm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F4BCFDF-5861-4B6E-8409-38DF2E4C9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3935" y="4034835"/>
            <a:ext cx="2477069" cy="2232000"/>
          </a:xfrm>
          <a:prstGeom prst="rect">
            <a:avLst/>
          </a:prstGeom>
        </p:spPr>
      </p:pic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id="{62BD2186-0A97-419A-86C0-9DBA724D6AAC}"/>
              </a:ext>
            </a:extLst>
          </p:cNvPr>
          <p:cNvSpPr/>
          <p:nvPr/>
        </p:nvSpPr>
        <p:spPr>
          <a:xfrm>
            <a:off x="5115595" y="4091243"/>
            <a:ext cx="1152365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Int.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[fb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0E2117D-C0DE-496F-A76E-B4ADE5551631}"/>
              </a:ext>
            </a:extLst>
          </p:cNvPr>
          <p:cNvSpPr txBox="1"/>
          <p:nvPr/>
        </p:nvSpPr>
        <p:spPr>
          <a:xfrm>
            <a:off x="5473307" y="4853463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~100 fb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1B2890F-B29E-4A7D-A572-FD11065AA8AA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0C12021-F069-4505-814D-1FC7C4FA8F42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CA0236-C3A1-4993-8CCE-EF842596B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3172" y="1601199"/>
            <a:ext cx="2410828" cy="2124000"/>
          </a:xfrm>
          <a:prstGeom prst="rect">
            <a:avLst/>
          </a:prstGeom>
        </p:spPr>
      </p:pic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B6848BDB-C4BE-4DDE-A9C2-CC6A6B3D0B8A}"/>
              </a:ext>
            </a:extLst>
          </p:cNvPr>
          <p:cNvCxnSpPr>
            <a:cxnSpLocks/>
          </p:cNvCxnSpPr>
          <p:nvPr/>
        </p:nvCxnSpPr>
        <p:spPr>
          <a:xfrm flipH="1" flipV="1">
            <a:off x="8129674" y="3033227"/>
            <a:ext cx="607002" cy="64912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四角形: 角を丸くする 93">
            <a:extLst>
              <a:ext uri="{FF2B5EF4-FFF2-40B4-BE49-F238E27FC236}">
                <a16:creationId xmlns:a16="http://schemas.microsoft.com/office/drawing/2014/main" id="{DC9340E6-0ECF-439B-B8A4-C1324913D1C3}"/>
              </a:ext>
            </a:extLst>
          </p:cNvPr>
          <p:cNvSpPr/>
          <p:nvPr/>
        </p:nvSpPr>
        <p:spPr>
          <a:xfrm>
            <a:off x="6894508" y="1405087"/>
            <a:ext cx="2149131" cy="432000"/>
          </a:xfrm>
          <a:prstGeom prst="roundRect">
            <a:avLst>
              <a:gd name="adj" fmla="val 2082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2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[x10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vs 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</a:t>
            </a:r>
            <a:r>
              <a:rPr lang="en-US" altLang="ja-JP" sz="12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B7B4912-2266-4358-8976-334CBFAAF50D}"/>
              </a:ext>
            </a:extLst>
          </p:cNvPr>
          <p:cNvSpPr txBox="1"/>
          <p:nvPr/>
        </p:nvSpPr>
        <p:spPr>
          <a:xfrm>
            <a:off x="8054471" y="224126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FCFDBED-962F-4400-8253-8B3AE7084E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4034835"/>
            <a:ext cx="2362200" cy="2304000"/>
          </a:xfrm>
          <a:prstGeom prst="rect">
            <a:avLst/>
          </a:prstGeom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A45DC710-D533-48C5-A21D-14D805296E4A}"/>
              </a:ext>
            </a:extLst>
          </p:cNvPr>
          <p:cNvSpPr txBox="1"/>
          <p:nvPr/>
        </p:nvSpPr>
        <p:spPr>
          <a:xfrm>
            <a:off x="7921513" y="535274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071BB4B5-6088-4631-A687-EC861E491A52}"/>
              </a:ext>
            </a:extLst>
          </p:cNvPr>
          <p:cNvCxnSpPr>
            <a:cxnSpLocks/>
          </p:cNvCxnSpPr>
          <p:nvPr/>
        </p:nvCxnSpPr>
        <p:spPr>
          <a:xfrm flipH="1">
            <a:off x="8387491" y="4139556"/>
            <a:ext cx="465564" cy="76543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513BE6E6-93E4-47AA-8C24-18FD2F255FCF}"/>
              </a:ext>
            </a:extLst>
          </p:cNvPr>
          <p:cNvCxnSpPr>
            <a:cxnSpLocks/>
          </p:cNvCxnSpPr>
          <p:nvPr/>
        </p:nvCxnSpPr>
        <p:spPr>
          <a:xfrm flipV="1">
            <a:off x="8678223" y="4982221"/>
            <a:ext cx="175846" cy="45719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5B1D4C96-4EA3-45BA-BBED-0C254DC5F0C4}"/>
              </a:ext>
            </a:extLst>
          </p:cNvPr>
          <p:cNvSpPr/>
          <p:nvPr/>
        </p:nvSpPr>
        <p:spPr>
          <a:xfrm>
            <a:off x="7057338" y="4117597"/>
            <a:ext cx="1692000" cy="199292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B-B param. (HER)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8E3080C-64DD-40AE-851F-BCA3721D9B6D}"/>
              </a:ext>
            </a:extLst>
          </p:cNvPr>
          <p:cNvSpPr txBox="1"/>
          <p:nvPr/>
        </p:nvSpPr>
        <p:spPr>
          <a:xfrm>
            <a:off x="7400837" y="4481830"/>
            <a:ext cx="7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~0.02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FB6BF90B-A73B-4865-8D37-6F25D3F0E317}"/>
              </a:ext>
            </a:extLst>
          </p:cNvPr>
          <p:cNvSpPr/>
          <p:nvPr/>
        </p:nvSpPr>
        <p:spPr>
          <a:xfrm>
            <a:off x="7927178" y="3770450"/>
            <a:ext cx="1152000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1" lang="en-US" altLang="ja-JP" sz="1600" i="1" dirty="0">
                <a:latin typeface="Symbol" panose="05050102010706020507" pitchFamily="18" charset="2"/>
              </a:rPr>
              <a:t>b</a:t>
            </a:r>
            <a:r>
              <a:rPr kumimoji="1" lang="en-US" altLang="ja-JP" sz="1600" baseline="-25000" dirty="0"/>
              <a:t>y</a:t>
            </a:r>
            <a:r>
              <a:rPr kumimoji="1" lang="en-US" altLang="ja-JP" sz="1600" baseline="30000" dirty="0"/>
              <a:t>*</a:t>
            </a:r>
            <a:r>
              <a:rPr kumimoji="1" lang="en-US" altLang="ja-JP" sz="1600" dirty="0"/>
              <a:t>=1mm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3199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43D8355E-1591-4D9C-ABEA-2071FC94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EC8B58-E871-44A0-8799-355062D1B4A0}"/>
              </a:ext>
            </a:extLst>
          </p:cNvPr>
          <p:cNvSpPr txBox="1"/>
          <p:nvPr/>
        </p:nvSpPr>
        <p:spPr>
          <a:xfrm>
            <a:off x="531628" y="1032877"/>
            <a:ext cx="832529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improvements during winter shutdown and their expected effects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BA3EF0-734A-4770-84C3-77325D606232}"/>
              </a:ext>
            </a:extLst>
          </p:cNvPr>
          <p:cNvSpPr txBox="1"/>
          <p:nvPr/>
        </p:nvSpPr>
        <p:spPr>
          <a:xfrm>
            <a:off x="727531" y="1927438"/>
            <a:ext cx="43153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Additional V-type beam collimator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6BE9D1-56E4-412A-BD29-5408DBE2B5A4}"/>
              </a:ext>
            </a:extLst>
          </p:cNvPr>
          <p:cNvSpPr txBox="1"/>
          <p:nvPr/>
        </p:nvSpPr>
        <p:spPr>
          <a:xfrm>
            <a:off x="6061146" y="2853675"/>
            <a:ext cx="203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Increase in beam currents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0D1409-0575-4ADD-8F56-3BC74A1CE46A}"/>
              </a:ext>
            </a:extLst>
          </p:cNvPr>
          <p:cNvSpPr txBox="1"/>
          <p:nvPr/>
        </p:nvSpPr>
        <p:spPr>
          <a:xfrm>
            <a:off x="5990762" y="1900258"/>
            <a:ext cx="1832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BG reduction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9E31013-00BA-4886-9871-945816F353C4}"/>
              </a:ext>
            </a:extLst>
          </p:cNvPr>
          <p:cNvCxnSpPr>
            <a:cxnSpLocks/>
          </p:cNvCxnSpPr>
          <p:nvPr/>
        </p:nvCxnSpPr>
        <p:spPr>
          <a:xfrm>
            <a:off x="4598200" y="2152405"/>
            <a:ext cx="1296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E5C6688-2F5B-4016-B432-AAE5E787F43E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4A580BB-DB95-43C8-84F6-6D551B12F321}"/>
              </a:ext>
            </a:extLst>
          </p:cNvPr>
          <p:cNvCxnSpPr>
            <a:cxnSpLocks/>
          </p:cNvCxnSpPr>
          <p:nvPr/>
        </p:nvCxnSpPr>
        <p:spPr>
          <a:xfrm flipV="1">
            <a:off x="6392829" y="2316495"/>
            <a:ext cx="0" cy="44847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89BE1A-B9F5-4E15-8850-7239A40CB376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43D8355E-1591-4D9C-ABEA-2071FC94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EC8B58-E871-44A0-8799-355062D1B4A0}"/>
              </a:ext>
            </a:extLst>
          </p:cNvPr>
          <p:cNvSpPr txBox="1"/>
          <p:nvPr/>
        </p:nvSpPr>
        <p:spPr>
          <a:xfrm>
            <a:off x="531628" y="1032877"/>
            <a:ext cx="832529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improvements during winter shutdown and their expected effects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BA3EF0-734A-4770-84C3-77325D606232}"/>
              </a:ext>
            </a:extLst>
          </p:cNvPr>
          <p:cNvSpPr txBox="1"/>
          <p:nvPr/>
        </p:nvSpPr>
        <p:spPr>
          <a:xfrm>
            <a:off x="727531" y="2750397"/>
            <a:ext cx="4315333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Replacement and activation of RF-gun cathode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Establishment of 2-bunch injections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6BE9D1-56E4-412A-BD29-5408DBE2B5A4}"/>
              </a:ext>
            </a:extLst>
          </p:cNvPr>
          <p:cNvSpPr txBox="1"/>
          <p:nvPr/>
        </p:nvSpPr>
        <p:spPr>
          <a:xfrm>
            <a:off x="6061146" y="2853675"/>
            <a:ext cx="203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Increase in beam currents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0D1409-0575-4ADD-8F56-3BC74A1CE46A}"/>
              </a:ext>
            </a:extLst>
          </p:cNvPr>
          <p:cNvSpPr txBox="1"/>
          <p:nvPr/>
        </p:nvSpPr>
        <p:spPr>
          <a:xfrm>
            <a:off x="5990762" y="1900258"/>
            <a:ext cx="1832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BG reduction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9E31013-00BA-4886-9871-945816F353C4}"/>
              </a:ext>
            </a:extLst>
          </p:cNvPr>
          <p:cNvCxnSpPr>
            <a:cxnSpLocks/>
          </p:cNvCxnSpPr>
          <p:nvPr/>
        </p:nvCxnSpPr>
        <p:spPr>
          <a:xfrm>
            <a:off x="4598200" y="2152405"/>
            <a:ext cx="1296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4D9819B-3B17-42FC-A5B2-065510AC33F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018314" y="2993571"/>
            <a:ext cx="1042832" cy="2448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5D2BC59-9E1B-408F-AAEF-15D4ED17D163}"/>
              </a:ext>
            </a:extLst>
          </p:cNvPr>
          <p:cNvCxnSpPr>
            <a:cxnSpLocks/>
          </p:cNvCxnSpPr>
          <p:nvPr/>
        </p:nvCxnSpPr>
        <p:spPr>
          <a:xfrm flipV="1">
            <a:off x="4724401" y="3385457"/>
            <a:ext cx="1349828" cy="46177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E5C6688-2F5B-4016-B432-AAE5E787F43E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4A580BB-DB95-43C8-84F6-6D551B12F321}"/>
              </a:ext>
            </a:extLst>
          </p:cNvPr>
          <p:cNvCxnSpPr>
            <a:cxnSpLocks/>
          </p:cNvCxnSpPr>
          <p:nvPr/>
        </p:nvCxnSpPr>
        <p:spPr>
          <a:xfrm flipV="1">
            <a:off x="6392829" y="2316495"/>
            <a:ext cx="0" cy="44847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89BE1A-B9F5-4E15-8850-7239A40CB376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879454-07C6-49CB-9F99-E97376B58A07}"/>
              </a:ext>
            </a:extLst>
          </p:cNvPr>
          <p:cNvSpPr txBox="1"/>
          <p:nvPr/>
        </p:nvSpPr>
        <p:spPr>
          <a:xfrm>
            <a:off x="727531" y="1927438"/>
            <a:ext cx="43153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Additional V-type beam collimator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43D8355E-1591-4D9C-ABEA-2071FC94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EC8B58-E871-44A0-8799-355062D1B4A0}"/>
              </a:ext>
            </a:extLst>
          </p:cNvPr>
          <p:cNvSpPr txBox="1"/>
          <p:nvPr/>
        </p:nvSpPr>
        <p:spPr>
          <a:xfrm>
            <a:off x="531628" y="1032877"/>
            <a:ext cx="832529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improvements during winter shutdown and their expected effects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BA3EF0-734A-4770-84C3-77325D606232}"/>
              </a:ext>
            </a:extLst>
          </p:cNvPr>
          <p:cNvSpPr txBox="1"/>
          <p:nvPr/>
        </p:nvSpPr>
        <p:spPr>
          <a:xfrm>
            <a:off x="727531" y="4331007"/>
            <a:ext cx="43153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Preparation of Crab waist scheme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6BE9D1-56E4-412A-BD29-5408DBE2B5A4}"/>
              </a:ext>
            </a:extLst>
          </p:cNvPr>
          <p:cNvSpPr txBox="1"/>
          <p:nvPr/>
        </p:nvSpPr>
        <p:spPr>
          <a:xfrm>
            <a:off x="6061146" y="2853675"/>
            <a:ext cx="203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Increase in beam currents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0D1409-0575-4ADD-8F56-3BC74A1CE46A}"/>
              </a:ext>
            </a:extLst>
          </p:cNvPr>
          <p:cNvSpPr txBox="1"/>
          <p:nvPr/>
        </p:nvSpPr>
        <p:spPr>
          <a:xfrm>
            <a:off x="5990762" y="1900258"/>
            <a:ext cx="1832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BG reduction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07D810-96F7-4AC5-89F0-7FCF40EDA758}"/>
              </a:ext>
            </a:extLst>
          </p:cNvPr>
          <p:cNvSpPr txBox="1"/>
          <p:nvPr/>
        </p:nvSpPr>
        <p:spPr>
          <a:xfrm>
            <a:off x="6054559" y="3823732"/>
            <a:ext cx="30894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Beam-beam parameter improvement</a:t>
            </a:r>
          </a:p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(Beam Tail 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, BG , Currents , 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Lumi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)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9E31013-00BA-4886-9871-945816F353C4}"/>
              </a:ext>
            </a:extLst>
          </p:cNvPr>
          <p:cNvCxnSpPr>
            <a:cxnSpLocks/>
          </p:cNvCxnSpPr>
          <p:nvPr/>
        </p:nvCxnSpPr>
        <p:spPr>
          <a:xfrm>
            <a:off x="4598200" y="2152405"/>
            <a:ext cx="1296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4D9819B-3B17-42FC-A5B2-065510AC33F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018314" y="2993571"/>
            <a:ext cx="1042832" cy="2448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9AE459A-9874-43FC-AB03-7F1D73397E1E}"/>
              </a:ext>
            </a:extLst>
          </p:cNvPr>
          <p:cNvCxnSpPr>
            <a:cxnSpLocks/>
          </p:cNvCxnSpPr>
          <p:nvPr/>
        </p:nvCxnSpPr>
        <p:spPr>
          <a:xfrm flipV="1">
            <a:off x="4746172" y="4354286"/>
            <a:ext cx="1230085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5D2BC59-9E1B-408F-AAEF-15D4ED17D163}"/>
              </a:ext>
            </a:extLst>
          </p:cNvPr>
          <p:cNvCxnSpPr>
            <a:cxnSpLocks/>
          </p:cNvCxnSpPr>
          <p:nvPr/>
        </p:nvCxnSpPr>
        <p:spPr>
          <a:xfrm flipV="1">
            <a:off x="4724401" y="3385457"/>
            <a:ext cx="1349828" cy="46177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E5C6688-2F5B-4016-B432-AAE5E787F43E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4A580BB-DB95-43C8-84F6-6D551B12F321}"/>
              </a:ext>
            </a:extLst>
          </p:cNvPr>
          <p:cNvCxnSpPr>
            <a:cxnSpLocks/>
          </p:cNvCxnSpPr>
          <p:nvPr/>
        </p:nvCxnSpPr>
        <p:spPr>
          <a:xfrm flipV="1">
            <a:off x="6392829" y="2316495"/>
            <a:ext cx="0" cy="44847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0AFD311-CDB8-44B2-A88A-E9A7A8056C1D}"/>
              </a:ext>
            </a:extLst>
          </p:cNvPr>
          <p:cNvSpPr txBox="1"/>
          <p:nvPr/>
        </p:nvSpPr>
        <p:spPr>
          <a:xfrm>
            <a:off x="572516" y="5280961"/>
            <a:ext cx="832529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in BG, optics and beam dynamics issues are also expected by machine studies during beam operation.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89BE1A-B9F5-4E15-8850-7239A40CB376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520E9B-F935-4B80-A95F-DD76494CFE60}"/>
              </a:ext>
            </a:extLst>
          </p:cNvPr>
          <p:cNvSpPr txBox="1"/>
          <p:nvPr/>
        </p:nvSpPr>
        <p:spPr>
          <a:xfrm>
            <a:off x="727531" y="2750397"/>
            <a:ext cx="4315333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Replacement and activation of RF-gun cathode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Establishment of 2-bunch injections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87AF6DC-66AF-404E-AA97-B2B5422D967C}"/>
              </a:ext>
            </a:extLst>
          </p:cNvPr>
          <p:cNvSpPr txBox="1"/>
          <p:nvPr/>
        </p:nvSpPr>
        <p:spPr>
          <a:xfrm>
            <a:off x="727531" y="1927438"/>
            <a:ext cx="43153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Additional V-type beam collimator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E366AD-6707-450E-8AF0-956F0494B2B0}"/>
              </a:ext>
            </a:extLst>
          </p:cNvPr>
          <p:cNvSpPr txBox="1"/>
          <p:nvPr/>
        </p:nvSpPr>
        <p:spPr>
          <a:xfrm>
            <a:off x="415805" y="1053631"/>
            <a:ext cx="87281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Possible (expected) plan</a:t>
            </a:r>
          </a:p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2020a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run starts from 2020/3/2. 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		LER starts 2020/2/25 for vac. scrubbing and tuning.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71463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2020a and b runs are basically dedicated to physics run. (100 days for physics run)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0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is kept at 1 mm.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from injection beams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improved. (stable injection, low emittance)</a:t>
            </a:r>
          </a:p>
          <a:p>
            <a:pPr marL="631825" indent="-27305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beam-beam effect as 2019c, but still expecting some improvement by 30~50%.</a:t>
            </a:r>
            <a:endParaRPr kumimoji="1" lang="en-US" altLang="ja-JP" sz="22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F06D20-0B6C-44F5-B088-4A317F7499E7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C2CA5059-0AAF-4F2C-AA86-5F91FC5A199E}"/>
              </a:ext>
            </a:extLst>
          </p:cNvPr>
          <p:cNvSpPr/>
          <p:nvPr/>
        </p:nvSpPr>
        <p:spPr>
          <a:xfrm>
            <a:off x="4627016" y="4736757"/>
            <a:ext cx="250372" cy="674914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B0840D-EC75-4033-9D55-851D0A91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64" y="4183379"/>
            <a:ext cx="1997884" cy="19725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578DAE-71C4-4877-9EA2-BD2E12CEE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579" y="4357199"/>
            <a:ext cx="2017878" cy="197095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8828975-0516-44C4-BBD0-10C845B97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010" y="4304127"/>
            <a:ext cx="2055515" cy="207709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C86DE00-5D5B-4A29-941A-3E70D5A3A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245" y="4179897"/>
            <a:ext cx="2000506" cy="19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3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E366AD-6707-450E-8AF0-956F0494B2B0}"/>
              </a:ext>
            </a:extLst>
          </p:cNvPr>
          <p:cNvSpPr txBox="1"/>
          <p:nvPr/>
        </p:nvSpPr>
        <p:spPr>
          <a:xfrm>
            <a:off x="415805" y="1053631"/>
            <a:ext cx="872819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Possible (expected) plan</a:t>
            </a:r>
          </a:p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2020a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run starts from 2020/3/2. 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		LER starts 2020/2/25 for vac. scrubbing and tuning.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71463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2020a and b runs are basically dedicated to physics run. (100 days for physics run)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0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is kept at 1 mm.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from injection beams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improved. (stable injection, low emittance)</a:t>
            </a:r>
          </a:p>
          <a:p>
            <a:pPr marL="631825" indent="-27305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beam-beam effect as 2019c, but still expecting some improvement by 30~50%.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6) Similar background level (storage beam) as 2019c.</a:t>
            </a:r>
          </a:p>
          <a:p>
            <a:pPr marL="631825" indent="-27305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7) Expecting vacuum scrubbing of LER(Decrease in </a:t>
            </a:r>
            <a:r>
              <a:rPr kumimoji="1"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ja-JP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1"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ja-JP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is proportional to 1/BD).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increase in beam currents.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F06D20-0B6C-44F5-B088-4A317F7499E7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AF7C17-9DD6-465C-98D7-E0709AF6411C}"/>
              </a:ext>
            </a:extLst>
          </p:cNvPr>
          <p:cNvSpPr txBox="1"/>
          <p:nvPr/>
        </p:nvSpPr>
        <p:spPr>
          <a:xfrm>
            <a:off x="415806" y="4937771"/>
            <a:ext cx="4415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71463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8) Efficiency of integrated luminosity is 70% of peak luminosity.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9) 1576 bunches</a:t>
            </a:r>
            <a:endParaRPr kumimoji="1" lang="en-US" altLang="ja-JP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07FEA5-533A-47B9-B0B3-85286545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588" y="4853263"/>
            <a:ext cx="1952412" cy="17828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ECA7D40-BC03-4399-92CE-2D4CF169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737" y="4887686"/>
            <a:ext cx="1933415" cy="1779127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30E487AA-1723-4629-8A7A-4F9027E4054A}"/>
              </a:ext>
            </a:extLst>
          </p:cNvPr>
          <p:cNvSpPr/>
          <p:nvPr/>
        </p:nvSpPr>
        <p:spPr>
          <a:xfrm>
            <a:off x="6851232" y="5379308"/>
            <a:ext cx="250372" cy="674914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CF2B774-3B66-4054-98D8-C33E2F9BD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2682"/>
            <a:ext cx="2469540" cy="2232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5835AC6-A51C-4AD7-BAD9-92633BFB4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0867"/>
            <a:ext cx="2457248" cy="22320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B2GM 2020/2/3 KEK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D92A1D0F-8A34-41EA-8D4F-B77539B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EA87C8D6-5700-4068-B851-FECFE9981268}"/>
              </a:ext>
            </a:extLst>
          </p:cNvPr>
          <p:cNvSpPr/>
          <p:nvPr/>
        </p:nvSpPr>
        <p:spPr>
          <a:xfrm>
            <a:off x="872762" y="1585087"/>
            <a:ext cx="576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290435F9-F9EC-4C4B-890D-CDEE391EF235}"/>
              </a:ext>
            </a:extLst>
          </p:cNvPr>
          <p:cNvSpPr/>
          <p:nvPr/>
        </p:nvSpPr>
        <p:spPr>
          <a:xfrm>
            <a:off x="883898" y="3072499"/>
            <a:ext cx="1202524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Belle HV 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/>
              <p:nvPr/>
            </p:nvSpPr>
            <p:spPr>
              <a:xfrm>
                <a:off x="1445108" y="1576182"/>
                <a:ext cx="593624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400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rad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08" y="1576182"/>
                <a:ext cx="593624" cy="260905"/>
              </a:xfrm>
              <a:prstGeom prst="rect">
                <a:avLst/>
              </a:prstGeom>
              <a:blipFill>
                <a:blip r:embed="rId4"/>
                <a:stretch>
                  <a:fillRect l="-18557" t="-9524" r="-11340" b="-40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5E8FC6BF-E012-42FB-BEE4-8BF89D2444D8}"/>
              </a:ext>
            </a:extLst>
          </p:cNvPr>
          <p:cNvSpPr txBox="1"/>
          <p:nvPr/>
        </p:nvSpPr>
        <p:spPr>
          <a:xfrm>
            <a:off x="7504771" y="897931"/>
            <a:ext cx="1474634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baseline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Cal., 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ssumption</a:t>
            </a:r>
          </a:p>
          <a:p>
            <a:r>
              <a:rPr lang="en-US" altLang="ja-JP" sz="1200" baseline="1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 in 2019c</a:t>
            </a:r>
            <a:endParaRPr kumimoji="1" lang="ja-JP" alt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56E5CAE-DD88-4CD7-BDC3-3B065C7728A0}"/>
              </a:ext>
            </a:extLst>
          </p:cNvPr>
          <p:cNvSpPr txBox="1"/>
          <p:nvPr/>
        </p:nvSpPr>
        <p:spPr>
          <a:xfrm>
            <a:off x="1077944" y="2134791"/>
            <a:ext cx="7938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~0.9A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09830AD3-A258-4B4B-8150-1D099866E663}"/>
              </a:ext>
            </a:extLst>
          </p:cNvPr>
          <p:cNvSpPr/>
          <p:nvPr/>
        </p:nvSpPr>
        <p:spPr>
          <a:xfrm>
            <a:off x="837877" y="4103600"/>
            <a:ext cx="929928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4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[mm]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A130C2D-E749-423A-B0E8-1703DD51B80D}"/>
              </a:ext>
            </a:extLst>
          </p:cNvPr>
          <p:cNvSpPr txBox="1"/>
          <p:nvPr/>
        </p:nvSpPr>
        <p:spPr>
          <a:xfrm>
            <a:off x="849589" y="5309544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1mm 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582391E-835F-48B6-8FE8-6E9A9B95A2B0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9D335FE-52C4-4D92-83E0-F80B45A0C05B}"/>
              </a:ext>
            </a:extLst>
          </p:cNvPr>
          <p:cNvSpPr txBox="1"/>
          <p:nvPr/>
        </p:nvSpPr>
        <p:spPr>
          <a:xfrm>
            <a:off x="515602" y="919671"/>
            <a:ext cx="643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Possible (expected) plan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9740229-67FE-401D-8833-942077052C29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FB6BF90B-A73B-4865-8D37-6F25D3F0E317}"/>
              </a:ext>
            </a:extLst>
          </p:cNvPr>
          <p:cNvSpPr/>
          <p:nvPr/>
        </p:nvSpPr>
        <p:spPr>
          <a:xfrm>
            <a:off x="7927178" y="3770450"/>
            <a:ext cx="1152000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1" lang="en-US" altLang="ja-JP" sz="1600" i="1" dirty="0">
                <a:latin typeface="Symbol" panose="05050102010706020507" pitchFamily="18" charset="2"/>
              </a:rPr>
              <a:t>b</a:t>
            </a:r>
            <a:r>
              <a:rPr kumimoji="1" lang="en-US" altLang="ja-JP" sz="1600" baseline="-25000" dirty="0"/>
              <a:t>y</a:t>
            </a:r>
            <a:r>
              <a:rPr kumimoji="1" lang="en-US" altLang="ja-JP" sz="1600" baseline="30000" dirty="0"/>
              <a:t>*</a:t>
            </a:r>
            <a:r>
              <a:rPr kumimoji="1" lang="en-US" altLang="ja-JP" sz="1600" dirty="0"/>
              <a:t>=1mm</a:t>
            </a:r>
            <a:endParaRPr kumimoji="1" lang="ja-JP" altLang="en-US" sz="1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4CB96E-C44D-46CA-9610-EDA39F3E1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876" y="1560867"/>
            <a:ext cx="2465443" cy="2232000"/>
          </a:xfrm>
          <a:prstGeom prst="rect">
            <a:avLst/>
          </a:prstGeom>
        </p:spPr>
      </p:pic>
      <p:sp>
        <p:nvSpPr>
          <p:cNvPr id="100" name="四角形: 角を丸くする 99">
            <a:extLst>
              <a:ext uri="{FF2B5EF4-FFF2-40B4-BE49-F238E27FC236}">
                <a16:creationId xmlns:a16="http://schemas.microsoft.com/office/drawing/2014/main" id="{78562E25-C767-46CA-8167-53BEFD286CF6}"/>
              </a:ext>
            </a:extLst>
          </p:cNvPr>
          <p:cNvSpPr/>
          <p:nvPr/>
        </p:nvSpPr>
        <p:spPr>
          <a:xfrm>
            <a:off x="2707775" y="1585087"/>
            <a:ext cx="1548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dose [Ah]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46665956-AC85-4A7E-A691-0611D504F517}"/>
              </a:ext>
            </a:extLst>
          </p:cNvPr>
          <p:cNvSpPr txBox="1"/>
          <p:nvPr/>
        </p:nvSpPr>
        <p:spPr>
          <a:xfrm>
            <a:off x="2955541" y="1886097"/>
            <a:ext cx="11015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~1.8 </a:t>
            </a:r>
            <a:r>
              <a:rPr lang="en-US" altLang="ja-JP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67E34FE-7DAE-4CC9-9FD3-6CDF194E0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684" y="1560867"/>
            <a:ext cx="2544373" cy="2232000"/>
          </a:xfrm>
          <a:prstGeom prst="rect">
            <a:avLst/>
          </a:prstGeom>
        </p:spPr>
      </p:pic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5B077673-D997-4729-8F90-278C9B582AA1}"/>
              </a:ext>
            </a:extLst>
          </p:cNvPr>
          <p:cNvSpPr/>
          <p:nvPr/>
        </p:nvSpPr>
        <p:spPr>
          <a:xfrm>
            <a:off x="4627756" y="1477087"/>
            <a:ext cx="2107580" cy="360000"/>
          </a:xfrm>
          <a:prstGeom prst="roundRect">
            <a:avLst>
              <a:gd name="adj" fmla="val 251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[Pa A]</a:t>
            </a:r>
          </a:p>
          <a:p>
            <a:pPr algn="ctr"/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from storage beam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08B3588E-0616-41AD-B036-DF4A0A35C2B7}"/>
              </a:ext>
            </a:extLst>
          </p:cNvPr>
          <p:cNvCxnSpPr>
            <a:cxnSpLocks/>
          </p:cNvCxnSpPr>
          <p:nvPr/>
        </p:nvCxnSpPr>
        <p:spPr>
          <a:xfrm>
            <a:off x="4911728" y="2357193"/>
            <a:ext cx="183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66E37D3-B06E-49F0-BDA4-E39197842904}"/>
              </a:ext>
            </a:extLst>
          </p:cNvPr>
          <p:cNvSpPr txBox="1"/>
          <p:nvPr/>
        </p:nvSpPr>
        <p:spPr>
          <a:xfrm>
            <a:off x="5583479" y="2936672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2019c)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ADEBE39E-2060-4B89-92DA-1F0AA05867DD}"/>
              </a:ext>
            </a:extLst>
          </p:cNvPr>
          <p:cNvCxnSpPr>
            <a:cxnSpLocks/>
          </p:cNvCxnSpPr>
          <p:nvPr/>
        </p:nvCxnSpPr>
        <p:spPr>
          <a:xfrm flipV="1">
            <a:off x="5867400" y="2431366"/>
            <a:ext cx="259780" cy="48681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5C1F413A-05C7-4260-AD5C-9DFD3DEA4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457" y="1620510"/>
            <a:ext cx="2329543" cy="2088000"/>
          </a:xfrm>
          <a:prstGeom prst="rect">
            <a:avLst/>
          </a:prstGeom>
        </p:spPr>
      </p:pic>
      <p:sp>
        <p:nvSpPr>
          <p:cNvPr id="94" name="四角形: 角を丸くする 93">
            <a:extLst>
              <a:ext uri="{FF2B5EF4-FFF2-40B4-BE49-F238E27FC236}">
                <a16:creationId xmlns:a16="http://schemas.microsoft.com/office/drawing/2014/main" id="{DC9340E6-0ECF-439B-B8A4-C1324913D1C3}"/>
              </a:ext>
            </a:extLst>
          </p:cNvPr>
          <p:cNvSpPr/>
          <p:nvPr/>
        </p:nvSpPr>
        <p:spPr>
          <a:xfrm>
            <a:off x="6894508" y="1405087"/>
            <a:ext cx="2149131" cy="432000"/>
          </a:xfrm>
          <a:prstGeom prst="roundRect">
            <a:avLst>
              <a:gd name="adj" fmla="val 2082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2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[x10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vs 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</a:t>
            </a:r>
            <a:r>
              <a:rPr lang="en-US" altLang="ja-JP" sz="12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B6848BDB-C4BE-4DDE-A9C2-CC6A6B3D0B8A}"/>
              </a:ext>
            </a:extLst>
          </p:cNvPr>
          <p:cNvCxnSpPr>
            <a:cxnSpLocks/>
          </p:cNvCxnSpPr>
          <p:nvPr/>
        </p:nvCxnSpPr>
        <p:spPr>
          <a:xfrm flipH="1" flipV="1">
            <a:off x="8129674" y="3033227"/>
            <a:ext cx="607002" cy="64912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B7B4912-2266-4358-8976-334CBFAAF50D}"/>
              </a:ext>
            </a:extLst>
          </p:cNvPr>
          <p:cNvSpPr txBox="1"/>
          <p:nvPr/>
        </p:nvSpPr>
        <p:spPr>
          <a:xfrm>
            <a:off x="8223555" y="282605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F98219B-161F-448C-90CD-FE80F2713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1005" y="4062682"/>
            <a:ext cx="2473637" cy="2232000"/>
          </a:xfrm>
          <a:prstGeom prst="rect">
            <a:avLst/>
          </a:prstGeom>
        </p:spPr>
      </p:pic>
      <p:sp>
        <p:nvSpPr>
          <p:cNvPr id="111" name="四角形: 角を丸くする 110">
            <a:extLst>
              <a:ext uri="{FF2B5EF4-FFF2-40B4-BE49-F238E27FC236}">
                <a16:creationId xmlns:a16="http://schemas.microsoft.com/office/drawing/2014/main" id="{B14ABA54-9B85-4C3B-B648-17D31224CF5A}"/>
              </a:ext>
            </a:extLst>
          </p:cNvPr>
          <p:cNvSpPr/>
          <p:nvPr/>
        </p:nvSpPr>
        <p:spPr>
          <a:xfrm>
            <a:off x="2731643" y="4103600"/>
            <a:ext cx="1659053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[x10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FE76CA4-0A44-4CA6-97B3-7848F53AEC7E}"/>
              </a:ext>
            </a:extLst>
          </p:cNvPr>
          <p:cNvSpPr txBox="1"/>
          <p:nvPr/>
        </p:nvSpPr>
        <p:spPr>
          <a:xfrm>
            <a:off x="2659250" y="4501751"/>
            <a:ext cx="16113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3.5E34cm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DD0C3C2-175A-4875-92F9-9605E09991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6511" y="4062682"/>
            <a:ext cx="2469540" cy="2232000"/>
          </a:xfrm>
          <a:prstGeom prst="rect">
            <a:avLst/>
          </a:prstGeom>
        </p:spPr>
      </p:pic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id="{62BD2186-0A97-419A-86C0-9DBA724D6AAC}"/>
              </a:ext>
            </a:extLst>
          </p:cNvPr>
          <p:cNvSpPr/>
          <p:nvPr/>
        </p:nvSpPr>
        <p:spPr>
          <a:xfrm>
            <a:off x="5115595" y="4103600"/>
            <a:ext cx="1152365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Int.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[fb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0E2117D-C0DE-496F-A76E-B4ADE5551631}"/>
              </a:ext>
            </a:extLst>
          </p:cNvPr>
          <p:cNvSpPr txBox="1"/>
          <p:nvPr/>
        </p:nvSpPr>
        <p:spPr>
          <a:xfrm>
            <a:off x="5379132" y="4555752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~150 fb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BF75B99-A0C1-4504-85F2-D6EA372E36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0404" y="4088467"/>
            <a:ext cx="2322710" cy="2304000"/>
          </a:xfrm>
          <a:prstGeom prst="rect">
            <a:avLst/>
          </a:prstGeom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A45DC710-D533-48C5-A21D-14D805296E4A}"/>
              </a:ext>
            </a:extLst>
          </p:cNvPr>
          <p:cNvSpPr txBox="1"/>
          <p:nvPr/>
        </p:nvSpPr>
        <p:spPr>
          <a:xfrm>
            <a:off x="7921513" y="535274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071BB4B5-6088-4631-A687-EC861E491A52}"/>
              </a:ext>
            </a:extLst>
          </p:cNvPr>
          <p:cNvCxnSpPr>
            <a:cxnSpLocks/>
          </p:cNvCxnSpPr>
          <p:nvPr/>
        </p:nvCxnSpPr>
        <p:spPr>
          <a:xfrm flipH="1">
            <a:off x="8430021" y="4160822"/>
            <a:ext cx="465564" cy="76543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513BE6E6-93E4-47AA-8C24-18FD2F255FCF}"/>
              </a:ext>
            </a:extLst>
          </p:cNvPr>
          <p:cNvCxnSpPr>
            <a:cxnSpLocks/>
          </p:cNvCxnSpPr>
          <p:nvPr/>
        </p:nvCxnSpPr>
        <p:spPr>
          <a:xfrm flipV="1">
            <a:off x="8678223" y="4982221"/>
            <a:ext cx="175846" cy="45719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5B1D4C96-4EA3-45BA-BBED-0C254DC5F0C4}"/>
              </a:ext>
            </a:extLst>
          </p:cNvPr>
          <p:cNvSpPr/>
          <p:nvPr/>
        </p:nvSpPr>
        <p:spPr>
          <a:xfrm>
            <a:off x="7057338" y="4129954"/>
            <a:ext cx="1692000" cy="199292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B-B param. (HER)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62F2329-10E6-467F-83C3-8D7AAB25FEBA}"/>
              </a:ext>
            </a:extLst>
          </p:cNvPr>
          <p:cNvSpPr txBox="1"/>
          <p:nvPr/>
        </p:nvSpPr>
        <p:spPr>
          <a:xfrm>
            <a:off x="7400837" y="4481830"/>
            <a:ext cx="7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~0.03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92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B2GM 2020/2/3 KEK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D92A1D0F-8A34-41EA-8D4F-B77539B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582391E-835F-48B6-8FE8-6E9A9B95A2B0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9D335FE-52C4-4D92-83E0-F80B45A0C05B}"/>
              </a:ext>
            </a:extLst>
          </p:cNvPr>
          <p:cNvSpPr txBox="1"/>
          <p:nvPr/>
        </p:nvSpPr>
        <p:spPr>
          <a:xfrm>
            <a:off x="3056709" y="1285431"/>
            <a:ext cx="330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summary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9740229-67FE-401D-8833-942077052C29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表 2">
            <a:extLst>
              <a:ext uri="{FF2B5EF4-FFF2-40B4-BE49-F238E27FC236}">
                <a16:creationId xmlns:a16="http://schemas.microsoft.com/office/drawing/2014/main" id="{A8B0E183-246B-4EF2-B8DE-F2C7F744A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83106"/>
              </p:ext>
            </p:extLst>
          </p:nvPr>
        </p:nvGraphicFramePr>
        <p:xfrm>
          <a:off x="903221" y="1838470"/>
          <a:ext cx="7253417" cy="1850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2765">
                  <a:extLst>
                    <a:ext uri="{9D8B030D-6E8A-4147-A177-3AD203B41FA5}">
                      <a16:colId xmlns:a16="http://schemas.microsoft.com/office/drawing/2014/main" val="3060383830"/>
                    </a:ext>
                  </a:extLst>
                </a:gridCol>
                <a:gridCol w="1005163">
                  <a:extLst>
                    <a:ext uri="{9D8B030D-6E8A-4147-A177-3AD203B41FA5}">
                      <a16:colId xmlns:a16="http://schemas.microsoft.com/office/drawing/2014/main" val="1120791950"/>
                    </a:ext>
                  </a:extLst>
                </a:gridCol>
                <a:gridCol w="1005163">
                  <a:extLst>
                    <a:ext uri="{9D8B030D-6E8A-4147-A177-3AD203B41FA5}">
                      <a16:colId xmlns:a16="http://schemas.microsoft.com/office/drawing/2014/main" val="3143264403"/>
                    </a:ext>
                  </a:extLst>
                </a:gridCol>
                <a:gridCol w="1005163">
                  <a:extLst>
                    <a:ext uri="{9D8B030D-6E8A-4147-A177-3AD203B41FA5}">
                      <a16:colId xmlns:a16="http://schemas.microsoft.com/office/drawing/2014/main" val="3646800330"/>
                    </a:ext>
                  </a:extLst>
                </a:gridCol>
                <a:gridCol w="1005163">
                  <a:extLst>
                    <a:ext uri="{9D8B030D-6E8A-4147-A177-3AD203B41FA5}">
                      <a16:colId xmlns:a16="http://schemas.microsoft.com/office/drawing/2014/main" val="1116238564"/>
                    </a:ext>
                  </a:extLst>
                </a:gridCol>
              </a:tblGrid>
              <a:tr h="302143">
                <a:tc rowSpan="2">
                  <a:txBody>
                    <a:bodyPr/>
                    <a:lstStyle/>
                    <a:p>
                      <a:endParaRPr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Until 2020/7/1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20868"/>
                  </a:ext>
                </a:extLst>
              </a:tr>
              <a:tr h="513643">
                <a:tc vMerge="1">
                  <a:txBody>
                    <a:bodyPr/>
                    <a:lstStyle/>
                    <a:p>
                      <a:endParaRPr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Int. </a:t>
                      </a:r>
                      <a:r>
                        <a:rPr kumimoji="1" lang="en-US" altLang="ja-JP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[fb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1" lang="en-US" altLang="ja-JP" sz="14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[E34]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[mm]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51005"/>
                  </a:ext>
                </a:extLst>
              </a:tr>
              <a:tr h="513643">
                <a:tc>
                  <a:txBody>
                    <a:bodyPr/>
                    <a:lstStyle/>
                    <a:p>
                      <a:r>
                        <a:rPr kumimoji="1" lang="en-US" altLang="ja-JP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(conservative) plan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55589"/>
                  </a:ext>
                </a:extLst>
              </a:tr>
              <a:tr h="513643">
                <a:tc>
                  <a:txBody>
                    <a:bodyPr/>
                    <a:lstStyle/>
                    <a:p>
                      <a:r>
                        <a:rPr kumimoji="1" lang="en-US" altLang="ja-JP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(expected) plan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47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46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000241"/>
            <a:ext cx="8579605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</a:t>
            </a:r>
          </a:p>
          <a:p>
            <a:pPr marL="70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FY2020 Budget for SuperKEKB project </a:t>
            </a:r>
            <a:endParaRPr kumimoji="1" lang="en-US" altLang="ja-JP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term-2 (~2021/March=FY2020)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EB37A6-8BBB-4321-A9DA-D741467E65E6}"/>
              </a:ext>
            </a:extLst>
          </p:cNvPr>
          <p:cNvSpPr txBox="1"/>
          <p:nvPr/>
        </p:nvSpPr>
        <p:spPr>
          <a:xfrm>
            <a:off x="451247" y="4403673"/>
            <a:ext cx="857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Here we considered two cases;</a:t>
            </a:r>
          </a:p>
          <a:p>
            <a:pPr marL="360000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(1) Case N1: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months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operation in FY2020</a:t>
            </a:r>
          </a:p>
          <a:p>
            <a:pPr marL="360000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(2) Case N2: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 months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operation in FY2020</a:t>
            </a:r>
            <a:endParaRPr kumimoji="1" lang="en-US" altLang="ja-JP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B4CC32-DA0E-4311-8788-1CDDD22724AD}"/>
              </a:ext>
            </a:extLst>
          </p:cNvPr>
          <p:cNvSpPr txBox="1"/>
          <p:nvPr/>
        </p:nvSpPr>
        <p:spPr>
          <a:xfrm>
            <a:off x="1143254" y="1818167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As reported by </a:t>
            </a:r>
            <a:r>
              <a:rPr kumimoji="1"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Ushiroda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-san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8DF47C-B068-4C99-87BA-A0652E64C4A2}"/>
              </a:ext>
            </a:extLst>
          </p:cNvPr>
          <p:cNvSpPr txBox="1"/>
          <p:nvPr/>
        </p:nvSpPr>
        <p:spPr>
          <a:xfrm>
            <a:off x="1208062" y="2204737"/>
            <a:ext cx="7184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‒"/>
            </a:pPr>
            <a:r>
              <a:rPr kumimoji="1"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the average unit cost of electricity to be kept, we can operate for </a:t>
            </a:r>
            <a:r>
              <a:rPr kumimoji="1" lang="en-US" altLang="ja-JP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 months </a:t>
            </a:r>
            <a:r>
              <a:rPr kumimoji="1"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FY2020 project budget alone.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kumimoji="1"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aim to </a:t>
            </a:r>
            <a:r>
              <a:rPr kumimoji="1" lang="en-US" altLang="ja-JP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1.1 months (= 6.5 months in total)</a:t>
            </a:r>
          </a:p>
          <a:p>
            <a:pPr marL="358775"/>
            <a:r>
              <a:rPr kumimoji="1" lang="en-US" altLang="ja-JP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(cost cut here and there, hope for world peace and stable electricity cost, and extra budget from DG).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A417E6-BD19-4E4B-978A-08F0D18A404D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8FC6DD-0372-49DA-9488-B69CCCF44BE3}"/>
              </a:ext>
            </a:extLst>
          </p:cNvPr>
          <p:cNvSpPr txBox="1"/>
          <p:nvPr/>
        </p:nvSpPr>
        <p:spPr>
          <a:xfrm>
            <a:off x="537882" y="1458305"/>
            <a:ext cx="852805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results of Phase-3 2019c run at a glance</a:t>
            </a:r>
          </a:p>
          <a:p>
            <a:pPr lvl="1"/>
            <a:r>
              <a:rPr lang="en-US" altLang="ja-JP" sz="28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Details were covered by Ohnishi-san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term (~2020/June, ~2021/March=FY2020)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term (~2023/March=FY2022)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Summaries</a:t>
            </a:r>
            <a:endParaRPr kumimoji="1" lang="ja-JP" alt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B81A72-3B7F-4F68-9ED1-048704F3DC49}"/>
              </a:ext>
            </a:extLst>
          </p:cNvPr>
          <p:cNvSpPr txBox="1"/>
          <p:nvPr/>
        </p:nvSpPr>
        <p:spPr>
          <a:xfrm>
            <a:off x="3242062" y="63549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1" lang="ja-JP" alt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816A521-A69A-493A-ADF3-0C542BD9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C291890-343E-4868-B8A8-6C11D5FF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CEF679-3FE7-4C70-A714-D2FC8974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119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B2GM 2020/2/3 KEK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000241"/>
            <a:ext cx="8728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months operation. 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4/1~7/1 (3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10/13~12/25 (~2.4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2/22~3/31 (~1.1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5.4 months operation. 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4/1~7/1 (3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10/13~12/25 (~2.4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term-2 (~2021/March=FY2020)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DB36F5-77D6-4693-9C39-28049319CC71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C51C063-64E5-43C0-9010-AE9EF5F8A73E}"/>
              </a:ext>
            </a:extLst>
          </p:cNvPr>
          <p:cNvSpPr/>
          <p:nvPr/>
        </p:nvSpPr>
        <p:spPr>
          <a:xfrm>
            <a:off x="2092675" y="3642963"/>
            <a:ext cx="2544640" cy="1224000"/>
          </a:xfrm>
          <a:prstGeom prst="rect">
            <a:avLst/>
          </a:prstGeom>
          <a:solidFill>
            <a:srgbClr val="C5E0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332656D-FF8E-47A5-B364-1DB2F6603D21}"/>
              </a:ext>
            </a:extLst>
          </p:cNvPr>
          <p:cNvCxnSpPr>
            <a:cxnSpLocks/>
          </p:cNvCxnSpPr>
          <p:nvPr/>
        </p:nvCxnSpPr>
        <p:spPr>
          <a:xfrm>
            <a:off x="2119601" y="4628427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03A6775-E1C9-4C97-B811-ECA24149774C}"/>
              </a:ext>
            </a:extLst>
          </p:cNvPr>
          <p:cNvCxnSpPr>
            <a:cxnSpLocks/>
          </p:cNvCxnSpPr>
          <p:nvPr/>
        </p:nvCxnSpPr>
        <p:spPr>
          <a:xfrm>
            <a:off x="3357338" y="4628427"/>
            <a:ext cx="432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43310403-7866-42F8-83E0-2F92B86C6943}"/>
              </a:ext>
            </a:extLst>
          </p:cNvPr>
          <p:cNvCxnSpPr>
            <a:cxnSpLocks/>
          </p:cNvCxnSpPr>
          <p:nvPr/>
        </p:nvCxnSpPr>
        <p:spPr>
          <a:xfrm>
            <a:off x="4349932" y="4628427"/>
            <a:ext cx="300445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BA50D4D-571B-485A-BAB7-0AFC7E80FC57}"/>
              </a:ext>
            </a:extLst>
          </p:cNvPr>
          <p:cNvSpPr txBox="1"/>
          <p:nvPr/>
        </p:nvSpPr>
        <p:spPr>
          <a:xfrm>
            <a:off x="2094888" y="4243663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3AA9F76-8D62-4BA7-AB3E-8BA44D6BB8CE}"/>
              </a:ext>
            </a:extLst>
          </p:cNvPr>
          <p:cNvSpPr txBox="1"/>
          <p:nvPr/>
        </p:nvSpPr>
        <p:spPr>
          <a:xfrm>
            <a:off x="3206992" y="4243663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6523468-27DA-4C48-B8DF-48233FEB27FB}"/>
              </a:ext>
            </a:extLst>
          </p:cNvPr>
          <p:cNvSpPr txBox="1"/>
          <p:nvPr/>
        </p:nvSpPr>
        <p:spPr>
          <a:xfrm>
            <a:off x="4068701" y="4243663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FB0E910-9A56-4495-B4CE-465A9690B318}"/>
              </a:ext>
            </a:extLst>
          </p:cNvPr>
          <p:cNvPicPr>
            <a:picLocks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6601" r="63402"/>
          <a:stretch/>
        </p:blipFill>
        <p:spPr>
          <a:xfrm>
            <a:off x="1979551" y="3598270"/>
            <a:ext cx="2723078" cy="79200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F3984AD-59BA-424C-882D-FBFFA48E19A2}"/>
              </a:ext>
            </a:extLst>
          </p:cNvPr>
          <p:cNvSpPr txBox="1"/>
          <p:nvPr/>
        </p:nvSpPr>
        <p:spPr>
          <a:xfrm>
            <a:off x="3844008" y="3655426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(6.5mo)</a:t>
            </a:r>
            <a:endParaRPr kumimoji="1"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9D2C4C6-056F-4917-9E88-198E43B7BB88}"/>
              </a:ext>
            </a:extLst>
          </p:cNvPr>
          <p:cNvSpPr txBox="1"/>
          <p:nvPr/>
        </p:nvSpPr>
        <p:spPr>
          <a:xfrm>
            <a:off x="4353463" y="46351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4081785-1D29-476E-8541-FB820F47B00F}"/>
              </a:ext>
            </a:extLst>
          </p:cNvPr>
          <p:cNvSpPr txBox="1"/>
          <p:nvPr/>
        </p:nvSpPr>
        <p:spPr>
          <a:xfrm>
            <a:off x="2215508" y="463513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9C0A239-2D70-40DC-B6D0-2E1C758D0960}"/>
              </a:ext>
            </a:extLst>
          </p:cNvPr>
          <p:cNvSpPr txBox="1"/>
          <p:nvPr/>
        </p:nvSpPr>
        <p:spPr>
          <a:xfrm>
            <a:off x="3434707" y="463513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6ABA0FA-F5C0-4C62-A3AF-8346121C70C9}"/>
              </a:ext>
            </a:extLst>
          </p:cNvPr>
          <p:cNvSpPr/>
          <p:nvPr/>
        </p:nvSpPr>
        <p:spPr>
          <a:xfrm>
            <a:off x="6372940" y="3651672"/>
            <a:ext cx="2544640" cy="1224000"/>
          </a:xfrm>
          <a:prstGeom prst="rect">
            <a:avLst/>
          </a:prstGeom>
          <a:solidFill>
            <a:srgbClr val="C5E0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475D17C-2986-421D-B24C-DCCCF1A2DA19}"/>
              </a:ext>
            </a:extLst>
          </p:cNvPr>
          <p:cNvCxnSpPr>
            <a:cxnSpLocks/>
          </p:cNvCxnSpPr>
          <p:nvPr/>
        </p:nvCxnSpPr>
        <p:spPr>
          <a:xfrm>
            <a:off x="6399866" y="4597947"/>
            <a:ext cx="6120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C6AE189-44E3-4022-AFC0-4BCCBE84172A}"/>
              </a:ext>
            </a:extLst>
          </p:cNvPr>
          <p:cNvCxnSpPr>
            <a:cxnSpLocks/>
          </p:cNvCxnSpPr>
          <p:nvPr/>
        </p:nvCxnSpPr>
        <p:spPr>
          <a:xfrm>
            <a:off x="7755170" y="4597947"/>
            <a:ext cx="504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6A74EDE-F5D2-4AE2-ADE6-9FCCDB366E11}"/>
              </a:ext>
            </a:extLst>
          </p:cNvPr>
          <p:cNvSpPr txBox="1"/>
          <p:nvPr/>
        </p:nvSpPr>
        <p:spPr>
          <a:xfrm>
            <a:off x="6375153" y="4213183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30810F3-9A46-476A-B0D7-234281A372D8}"/>
              </a:ext>
            </a:extLst>
          </p:cNvPr>
          <p:cNvSpPr txBox="1"/>
          <p:nvPr/>
        </p:nvSpPr>
        <p:spPr>
          <a:xfrm>
            <a:off x="7604824" y="4213183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8CA0DD10-6F6B-40BE-AF07-1393BDACBBD7}"/>
              </a:ext>
            </a:extLst>
          </p:cNvPr>
          <p:cNvPicPr>
            <a:picLocks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6601" r="63402"/>
          <a:stretch/>
        </p:blipFill>
        <p:spPr>
          <a:xfrm>
            <a:off x="6259816" y="3598270"/>
            <a:ext cx="2723078" cy="792000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604767C-4045-4283-8150-4004B1E0D458}"/>
              </a:ext>
            </a:extLst>
          </p:cNvPr>
          <p:cNvSpPr txBox="1"/>
          <p:nvPr/>
        </p:nvSpPr>
        <p:spPr>
          <a:xfrm>
            <a:off x="8124273" y="363800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(5.4mo)</a:t>
            </a:r>
            <a:endParaRPr kumimoji="1"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BBDA116-C0D4-4893-9142-037FFF0D7EB7}"/>
              </a:ext>
            </a:extLst>
          </p:cNvPr>
          <p:cNvSpPr txBox="1"/>
          <p:nvPr/>
        </p:nvSpPr>
        <p:spPr>
          <a:xfrm>
            <a:off x="6495773" y="460465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90B7D01-7365-44E7-86F0-836C091A96B7}"/>
              </a:ext>
            </a:extLst>
          </p:cNvPr>
          <p:cNvSpPr txBox="1"/>
          <p:nvPr/>
        </p:nvSpPr>
        <p:spPr>
          <a:xfrm>
            <a:off x="7871728" y="460465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9F3A780-DD00-490D-A467-EFC45ABE0769}"/>
              </a:ext>
            </a:extLst>
          </p:cNvPr>
          <p:cNvSpPr txBox="1"/>
          <p:nvPr/>
        </p:nvSpPr>
        <p:spPr>
          <a:xfrm>
            <a:off x="8334516" y="39406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05BB466-1482-450E-9392-6B73ABB45768}"/>
              </a:ext>
            </a:extLst>
          </p:cNvPr>
          <p:cNvSpPr txBox="1"/>
          <p:nvPr/>
        </p:nvSpPr>
        <p:spPr>
          <a:xfrm>
            <a:off x="4045543" y="39362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8994611-9D20-43DA-ACB2-FF914F437B74}"/>
              </a:ext>
            </a:extLst>
          </p:cNvPr>
          <p:cNvSpPr txBox="1"/>
          <p:nvPr/>
        </p:nvSpPr>
        <p:spPr>
          <a:xfrm>
            <a:off x="679274" y="3618411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Case N1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00BD170-D6E4-40A0-B293-95D9A86D1449}"/>
              </a:ext>
            </a:extLst>
          </p:cNvPr>
          <p:cNvSpPr txBox="1"/>
          <p:nvPr/>
        </p:nvSpPr>
        <p:spPr>
          <a:xfrm>
            <a:off x="5037912" y="3548742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Case N2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1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000241"/>
            <a:ext cx="8728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months operation. 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4/1~7/1 (3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10/13~12/25 (~2.4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2/22~3/31 (~1.1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5,4 months operation. 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4/1~7/1 (3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10/13~12/25 (~2.4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term-2 (~2021/March=FY2020)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DB36F5-77D6-4693-9C39-28049319CC71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ABD145-B2D9-419E-99ED-A135AC8C228E}"/>
              </a:ext>
            </a:extLst>
          </p:cNvPr>
          <p:cNvSpPr txBox="1"/>
          <p:nvPr/>
        </p:nvSpPr>
        <p:spPr>
          <a:xfrm>
            <a:off x="415805" y="2471989"/>
            <a:ext cx="8728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2020c is dedicated to squeeze </a:t>
            </a:r>
            <a:r>
              <a:rPr kumimoji="1"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(as in the case of 2019c)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kumimoji="1" lang="en-US" altLang="ja-JP" sz="2000" i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1.0 mm </a:t>
            </a:r>
            <a:r>
              <a:rPr kumimoji="1" lang="en-US" altLang="ja-JP" sz="2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0.7 mm </a:t>
            </a:r>
            <a:r>
              <a:rPr kumimoji="1" lang="en-US" altLang="ja-JP" sz="2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mm 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 month</a:t>
            </a:r>
          </a:p>
          <a:p>
            <a:pPr marL="631825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2021a is dedicated to physics run (Case N1)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フッター プレースホルダー 1">
            <a:extLst>
              <a:ext uri="{FF2B5EF4-FFF2-40B4-BE49-F238E27FC236}">
                <a16:creationId xmlns:a16="http://schemas.microsoft.com/office/drawing/2014/main" id="{D84BB3FD-48A5-474C-B291-F0B8DD3A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kumimoji="1" lang="en-US" altLang="ja-JP" dirty="0"/>
              <a:t>B2GM 2020/2/3 KEK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E0D6BF5-6435-4E45-A02F-CD37DB75BC17}"/>
              </a:ext>
            </a:extLst>
          </p:cNvPr>
          <p:cNvSpPr/>
          <p:nvPr/>
        </p:nvSpPr>
        <p:spPr>
          <a:xfrm>
            <a:off x="2092675" y="3642963"/>
            <a:ext cx="2544640" cy="1224000"/>
          </a:xfrm>
          <a:prstGeom prst="rect">
            <a:avLst/>
          </a:prstGeom>
          <a:solidFill>
            <a:srgbClr val="C5E0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1D446A7-7EA4-41AA-812A-683A8410C9BD}"/>
              </a:ext>
            </a:extLst>
          </p:cNvPr>
          <p:cNvCxnSpPr>
            <a:cxnSpLocks/>
          </p:cNvCxnSpPr>
          <p:nvPr/>
        </p:nvCxnSpPr>
        <p:spPr>
          <a:xfrm>
            <a:off x="2119601" y="4628427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C320AED-CEA8-4219-923D-A18ACA3FD10F}"/>
              </a:ext>
            </a:extLst>
          </p:cNvPr>
          <p:cNvCxnSpPr>
            <a:cxnSpLocks/>
          </p:cNvCxnSpPr>
          <p:nvPr/>
        </p:nvCxnSpPr>
        <p:spPr>
          <a:xfrm>
            <a:off x="3357338" y="4628427"/>
            <a:ext cx="432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DFD9FD4-E442-408E-8754-4E51252E076C}"/>
              </a:ext>
            </a:extLst>
          </p:cNvPr>
          <p:cNvCxnSpPr>
            <a:cxnSpLocks/>
          </p:cNvCxnSpPr>
          <p:nvPr/>
        </p:nvCxnSpPr>
        <p:spPr>
          <a:xfrm>
            <a:off x="4349932" y="4628427"/>
            <a:ext cx="300445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A0F721E-A2A7-42F2-BC36-2D7AAF3604E5}"/>
              </a:ext>
            </a:extLst>
          </p:cNvPr>
          <p:cNvSpPr txBox="1"/>
          <p:nvPr/>
        </p:nvSpPr>
        <p:spPr>
          <a:xfrm>
            <a:off x="2094888" y="4243663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BBD2F1C-E27E-4FC9-A27B-DCB8DFA8D4EB}"/>
              </a:ext>
            </a:extLst>
          </p:cNvPr>
          <p:cNvSpPr txBox="1"/>
          <p:nvPr/>
        </p:nvSpPr>
        <p:spPr>
          <a:xfrm>
            <a:off x="3206992" y="4243663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00DCCDF-A08C-4A13-8CEB-65836DA1FC32}"/>
              </a:ext>
            </a:extLst>
          </p:cNvPr>
          <p:cNvSpPr txBox="1"/>
          <p:nvPr/>
        </p:nvSpPr>
        <p:spPr>
          <a:xfrm>
            <a:off x="4068701" y="4243663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F77F36D-5CDD-494D-BE5A-F25A9E9A0557}"/>
              </a:ext>
            </a:extLst>
          </p:cNvPr>
          <p:cNvPicPr>
            <a:picLocks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6601" r="63402"/>
          <a:stretch/>
        </p:blipFill>
        <p:spPr>
          <a:xfrm>
            <a:off x="1979551" y="3598270"/>
            <a:ext cx="2723078" cy="79200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3061658-DDEF-47EA-B11B-F9126FAEE0DA}"/>
              </a:ext>
            </a:extLst>
          </p:cNvPr>
          <p:cNvSpPr txBox="1"/>
          <p:nvPr/>
        </p:nvSpPr>
        <p:spPr>
          <a:xfrm>
            <a:off x="3844008" y="3655426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(6.5mo)</a:t>
            </a:r>
            <a:endParaRPr kumimoji="1"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C5CF3FB-CD4B-4B24-8CF1-D46D6D0E2532}"/>
              </a:ext>
            </a:extLst>
          </p:cNvPr>
          <p:cNvSpPr txBox="1"/>
          <p:nvPr/>
        </p:nvSpPr>
        <p:spPr>
          <a:xfrm>
            <a:off x="4353463" y="46351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3503E2B-4AC8-49A0-A876-7F65F5968458}"/>
              </a:ext>
            </a:extLst>
          </p:cNvPr>
          <p:cNvSpPr txBox="1"/>
          <p:nvPr/>
        </p:nvSpPr>
        <p:spPr>
          <a:xfrm>
            <a:off x="2215508" y="463513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C7688E3-DA83-4E05-A578-82D4D4214B3C}"/>
              </a:ext>
            </a:extLst>
          </p:cNvPr>
          <p:cNvSpPr txBox="1"/>
          <p:nvPr/>
        </p:nvSpPr>
        <p:spPr>
          <a:xfrm>
            <a:off x="3434707" y="463513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98E0B90-9BA3-4358-9C56-F33E8AED1385}"/>
              </a:ext>
            </a:extLst>
          </p:cNvPr>
          <p:cNvSpPr/>
          <p:nvPr/>
        </p:nvSpPr>
        <p:spPr>
          <a:xfrm>
            <a:off x="6372940" y="3651672"/>
            <a:ext cx="2544640" cy="1224000"/>
          </a:xfrm>
          <a:prstGeom prst="rect">
            <a:avLst/>
          </a:prstGeom>
          <a:solidFill>
            <a:srgbClr val="C5E0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CC0D8FB2-D821-49BD-A08B-0569234C7089}"/>
              </a:ext>
            </a:extLst>
          </p:cNvPr>
          <p:cNvCxnSpPr>
            <a:cxnSpLocks/>
          </p:cNvCxnSpPr>
          <p:nvPr/>
        </p:nvCxnSpPr>
        <p:spPr>
          <a:xfrm>
            <a:off x="6399866" y="4597947"/>
            <a:ext cx="6120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BE511DB4-687E-445D-9E37-5F6E2F0C1F58}"/>
              </a:ext>
            </a:extLst>
          </p:cNvPr>
          <p:cNvCxnSpPr>
            <a:cxnSpLocks/>
          </p:cNvCxnSpPr>
          <p:nvPr/>
        </p:nvCxnSpPr>
        <p:spPr>
          <a:xfrm>
            <a:off x="7755170" y="4597947"/>
            <a:ext cx="504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6ED0F49-E3B4-48F2-A202-DE311A594E91}"/>
              </a:ext>
            </a:extLst>
          </p:cNvPr>
          <p:cNvSpPr txBox="1"/>
          <p:nvPr/>
        </p:nvSpPr>
        <p:spPr>
          <a:xfrm>
            <a:off x="6375153" y="4213183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A80D8D1-BBDD-4824-B1C9-BF679D68696B}"/>
              </a:ext>
            </a:extLst>
          </p:cNvPr>
          <p:cNvSpPr txBox="1"/>
          <p:nvPr/>
        </p:nvSpPr>
        <p:spPr>
          <a:xfrm>
            <a:off x="7604824" y="4213183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F3D69EFF-D7F5-4240-94EF-9EFF2ECB7504}"/>
              </a:ext>
            </a:extLst>
          </p:cNvPr>
          <p:cNvPicPr>
            <a:picLocks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6601" r="63402"/>
          <a:stretch/>
        </p:blipFill>
        <p:spPr>
          <a:xfrm>
            <a:off x="6259816" y="3598270"/>
            <a:ext cx="2723078" cy="792000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E2DB2D2-B12E-4A6C-A6C9-DDC62D84862D}"/>
              </a:ext>
            </a:extLst>
          </p:cNvPr>
          <p:cNvSpPr txBox="1"/>
          <p:nvPr/>
        </p:nvSpPr>
        <p:spPr>
          <a:xfrm>
            <a:off x="8124273" y="363800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(5.4mo)</a:t>
            </a:r>
            <a:endParaRPr kumimoji="1"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2EC37F1-4CFE-4784-9644-F42D28BC8AFF}"/>
              </a:ext>
            </a:extLst>
          </p:cNvPr>
          <p:cNvSpPr txBox="1"/>
          <p:nvPr/>
        </p:nvSpPr>
        <p:spPr>
          <a:xfrm>
            <a:off x="6495773" y="460465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1BB14F4-7489-41C1-99AA-FCA8393BECA3}"/>
              </a:ext>
            </a:extLst>
          </p:cNvPr>
          <p:cNvSpPr txBox="1"/>
          <p:nvPr/>
        </p:nvSpPr>
        <p:spPr>
          <a:xfrm>
            <a:off x="7871728" y="460465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8670F0C-98D8-458B-850E-119C7FFEEABD}"/>
              </a:ext>
            </a:extLst>
          </p:cNvPr>
          <p:cNvSpPr txBox="1"/>
          <p:nvPr/>
        </p:nvSpPr>
        <p:spPr>
          <a:xfrm>
            <a:off x="8334516" y="39406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0648242-A41C-4AAB-9F9D-7E3F0DD80D3D}"/>
              </a:ext>
            </a:extLst>
          </p:cNvPr>
          <p:cNvSpPr txBox="1"/>
          <p:nvPr/>
        </p:nvSpPr>
        <p:spPr>
          <a:xfrm>
            <a:off x="4045543" y="39362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20C814-41ED-407B-AC7A-56D59DF274ED}"/>
              </a:ext>
            </a:extLst>
          </p:cNvPr>
          <p:cNvSpPr txBox="1"/>
          <p:nvPr/>
        </p:nvSpPr>
        <p:spPr>
          <a:xfrm>
            <a:off x="679274" y="3618411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Case N1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6C09B11-D3ED-48AF-BF18-5AB23FAF02CC}"/>
              </a:ext>
            </a:extLst>
          </p:cNvPr>
          <p:cNvSpPr txBox="1"/>
          <p:nvPr/>
        </p:nvSpPr>
        <p:spPr>
          <a:xfrm>
            <a:off x="5037912" y="3548742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Case N2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C20C42-C67C-4D22-90FE-1ACDD26F6EB3}"/>
              </a:ext>
            </a:extLst>
          </p:cNvPr>
          <p:cNvSpPr txBox="1"/>
          <p:nvPr/>
        </p:nvSpPr>
        <p:spPr>
          <a:xfrm>
            <a:off x="2965269" y="4963886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kumimoji="1" lang="en-US" altLang="ja-JP" sz="1600" baseline="-25000" dirty="0">
                <a:solidFill>
                  <a:srgbClr val="FF0000"/>
                </a:solidFill>
              </a:rPr>
              <a:t>y</a:t>
            </a:r>
            <a:r>
              <a:rPr kumimoji="1" lang="en-US" altLang="ja-JP" sz="1600" baseline="30000" dirty="0">
                <a:solidFill>
                  <a:srgbClr val="FF0000"/>
                </a:solidFill>
              </a:rPr>
              <a:t>*</a:t>
            </a:r>
            <a:r>
              <a:rPr kumimoji="1" lang="en-US" altLang="ja-JP" sz="1600" dirty="0">
                <a:solidFill>
                  <a:srgbClr val="FF0000"/>
                </a:solidFill>
              </a:rPr>
              <a:t>-&gt;0.5mm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5A65BC5-9F0D-4FC1-BA32-8F15B1807706}"/>
              </a:ext>
            </a:extLst>
          </p:cNvPr>
          <p:cNvSpPr txBox="1"/>
          <p:nvPr/>
        </p:nvSpPr>
        <p:spPr>
          <a:xfrm>
            <a:off x="7389224" y="4894218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kumimoji="1" lang="en-US" altLang="ja-JP" sz="1600" baseline="-25000" dirty="0">
                <a:solidFill>
                  <a:srgbClr val="FF0000"/>
                </a:solidFill>
              </a:rPr>
              <a:t>y</a:t>
            </a:r>
            <a:r>
              <a:rPr kumimoji="1" lang="en-US" altLang="ja-JP" sz="1600" baseline="30000" dirty="0">
                <a:solidFill>
                  <a:srgbClr val="FF0000"/>
                </a:solidFill>
              </a:rPr>
              <a:t>*</a:t>
            </a:r>
            <a:r>
              <a:rPr kumimoji="1" lang="en-US" altLang="ja-JP" sz="1600" dirty="0">
                <a:solidFill>
                  <a:srgbClr val="FF0000"/>
                </a:solidFill>
              </a:rPr>
              <a:t>-&gt;0.5mm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A452218-ADD3-4FCD-B72C-A2CA3D8E7E38}"/>
              </a:ext>
            </a:extLst>
          </p:cNvPr>
          <p:cNvSpPr txBox="1"/>
          <p:nvPr/>
        </p:nvSpPr>
        <p:spPr>
          <a:xfrm>
            <a:off x="3914503" y="5220789"/>
            <a:ext cx="1009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solidFill>
                  <a:srgbClr val="FF0000"/>
                </a:solidFill>
              </a:rPr>
              <a:t>Pysics</a:t>
            </a:r>
            <a:r>
              <a:rPr kumimoji="1" lang="en-US" altLang="ja-JP" sz="1600" dirty="0">
                <a:solidFill>
                  <a:srgbClr val="FF0000"/>
                </a:solidFill>
              </a:rPr>
              <a:t> run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75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000241"/>
            <a:ext cx="8728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months operation. 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4/1~7/1 (3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10/13~12/25 (~2.4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2/22~3/31 (~1.1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5,4 months operation. 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4/1~7/1 (3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10/13~12/25 (~2.4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term-2 (~2021/March=FY2020)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 descr="地図のスクリーンショットの画面&#10;&#10;自動的に生成された説明">
            <a:extLst>
              <a:ext uri="{FF2B5EF4-FFF2-40B4-BE49-F238E27FC236}">
                <a16:creationId xmlns:a16="http://schemas.microsoft.com/office/drawing/2014/main" id="{F9186D21-15B1-46CE-BAB6-0FF15D83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48"/>
          <a:stretch/>
        </p:blipFill>
        <p:spPr>
          <a:xfrm>
            <a:off x="2489415" y="3788231"/>
            <a:ext cx="4466557" cy="3025419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ACC22E7-48DB-4D37-BCD7-3DA85D909E81}"/>
              </a:ext>
            </a:extLst>
          </p:cNvPr>
          <p:cNvSpPr/>
          <p:nvPr/>
        </p:nvSpPr>
        <p:spPr>
          <a:xfrm>
            <a:off x="3241175" y="3686031"/>
            <a:ext cx="2390150" cy="254032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luminosity vs 1/</a:t>
            </a:r>
            <a:r>
              <a:rPr lang="en-US" altLang="ja-JP" sz="14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4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ja-JP" altLang="en-US" sz="1400" baseline="300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DB36F5-77D6-4693-9C39-28049319CC71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E3F29F-922E-4283-9F31-D9A877DCE3F1}"/>
              </a:ext>
            </a:extLst>
          </p:cNvPr>
          <p:cNvSpPr txBox="1"/>
          <p:nvPr/>
        </p:nvSpPr>
        <p:spPr>
          <a:xfrm>
            <a:off x="3135086" y="4354285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until 2019c</a:t>
            </a:r>
            <a:endParaRPr kumimoji="1" lang="ja-JP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ABD145-B2D9-419E-99ED-A135AC8C228E}"/>
              </a:ext>
            </a:extLst>
          </p:cNvPr>
          <p:cNvSpPr txBox="1"/>
          <p:nvPr/>
        </p:nvSpPr>
        <p:spPr>
          <a:xfrm>
            <a:off x="415805" y="2471989"/>
            <a:ext cx="872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2020c is dedicated to squeeze </a:t>
            </a:r>
            <a:r>
              <a:rPr kumimoji="1"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(as in the case of 2019c)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kumimoji="1" lang="en-US" altLang="ja-JP" sz="2000" i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1.0 mm </a:t>
            </a:r>
            <a:r>
              <a:rPr kumimoji="1" lang="en-US" altLang="ja-JP" sz="2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0.7 mm </a:t>
            </a:r>
            <a:r>
              <a:rPr kumimoji="1" lang="en-US" altLang="ja-JP" sz="2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0.5 mm in 1 month</a:t>
            </a:r>
          </a:p>
          <a:p>
            <a:pPr marL="631825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2021a is dedicated to physics run (Case N1)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luminosity at low bunch currents is proportional to 1/</a:t>
            </a:r>
            <a:r>
              <a:rPr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b</a:t>
            </a:r>
            <a:r>
              <a:rPr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5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000241"/>
            <a:ext cx="87281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months operation. 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4/1~7/1 (3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10/13~12/25 (~2.4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2/22~3/31 (~1.1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5,4 months operation. 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4/1~7/1 (3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10/13~12/25 (~2.4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2020c is dedicated to squeeze </a:t>
            </a:r>
            <a:r>
              <a:rPr kumimoji="1"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(as in the case of 2019c)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kumimoji="1" lang="en-US" altLang="ja-JP" sz="2000" i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1.0 mm </a:t>
            </a:r>
            <a:r>
              <a:rPr kumimoji="1" lang="en-US" altLang="ja-JP" sz="2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0.7 mm </a:t>
            </a:r>
            <a:r>
              <a:rPr kumimoji="1" lang="en-US" altLang="ja-JP" sz="2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mm 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 month</a:t>
            </a:r>
          </a:p>
          <a:p>
            <a:pPr marL="631825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2021a is dedicated to physics run (Case N1)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luminosity at low bunch currents is proportional to 1/</a:t>
            </a:r>
            <a:r>
              <a:rPr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b</a:t>
            </a:r>
            <a:r>
              <a:rPr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background is independent of </a:t>
            </a:r>
            <a:r>
              <a:rPr lang="en-US" altLang="ja-JP" sz="2000" i="1" dirty="0">
                <a:solidFill>
                  <a:srgbClr val="FF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2000" baseline="-25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2000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2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kumimoji="1" lang="en-US" altLang="ja-JP" sz="20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term-2 (~2021/March=FY2020)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DB36F5-77D6-4693-9C39-28049319CC71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7E35906-CE98-4F26-BEE3-D5A5478A8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2578"/>
          <a:stretch/>
        </p:blipFill>
        <p:spPr>
          <a:xfrm>
            <a:off x="980671" y="3759027"/>
            <a:ext cx="4712557" cy="53865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602ADE-DAE9-4F27-AEBE-9DC8EA7745E3}"/>
              </a:ext>
            </a:extLst>
          </p:cNvPr>
          <p:cNvSpPr txBox="1"/>
          <p:nvPr/>
        </p:nvSpPr>
        <p:spPr>
          <a:xfrm>
            <a:off x="783773" y="4123507"/>
            <a:ext cx="5772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a key point in the future commissioning!</a:t>
            </a:r>
          </a:p>
        </p:txBody>
      </p:sp>
    </p:spTree>
    <p:extLst>
      <p:ext uri="{BB962C8B-B14F-4D97-AF65-F5344CB8AC3E}">
        <p14:creationId xmlns:p14="http://schemas.microsoft.com/office/powerpoint/2010/main" val="38198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B7814D7-198B-42AB-B12F-E3359C6BC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18633" r="18189"/>
          <a:stretch/>
        </p:blipFill>
        <p:spPr>
          <a:xfrm>
            <a:off x="5693228" y="3766457"/>
            <a:ext cx="3189515" cy="2908446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000241"/>
            <a:ext cx="87281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months operation. 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4/1~7/1 (3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10/13~12/25 (~2.4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2/22~3/31 (~1.1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5,4 months operation. 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4/1~7/1 (3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10/13~12/25 (~2.4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2020c is dedicated to squeeze </a:t>
            </a:r>
            <a:r>
              <a:rPr kumimoji="1"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(as in the case of 2019c)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kumimoji="1" lang="en-US" altLang="ja-JP" sz="2000" i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1.0 mm </a:t>
            </a:r>
            <a:r>
              <a:rPr kumimoji="1" lang="en-US" altLang="ja-JP" sz="2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0.7 mm </a:t>
            </a:r>
            <a:r>
              <a:rPr kumimoji="1" lang="en-US" altLang="ja-JP" sz="2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mm 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 month</a:t>
            </a:r>
          </a:p>
          <a:p>
            <a:pPr marL="631825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2021a is dedicated to physics run (Case N1)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luminosity at low bunch currents is proportional to 1/</a:t>
            </a:r>
            <a:r>
              <a:rPr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b</a:t>
            </a:r>
            <a:r>
              <a:rPr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background is independent of </a:t>
            </a:r>
            <a:r>
              <a:rPr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Expecting steady vacuum scrubbing of </a:t>
            </a:r>
          </a:p>
          <a:p>
            <a:pPr marL="631825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LER.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6) Efficiency of integrated luminosity </a:t>
            </a:r>
          </a:p>
          <a:p>
            <a:pPr marL="631825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is 70% of peak luminosity.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7) 1576 bunches</a:t>
            </a:r>
            <a:endParaRPr kumimoji="1" lang="en-US" altLang="ja-JP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term-2 (~2021/March=FY2020)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07A0976-31B9-4807-9202-E80A6A08432D}"/>
              </a:ext>
            </a:extLst>
          </p:cNvPr>
          <p:cNvSpPr/>
          <p:nvPr/>
        </p:nvSpPr>
        <p:spPr>
          <a:xfrm>
            <a:off x="6916192" y="3733927"/>
            <a:ext cx="1548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14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LER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FF6003-07AA-44A5-8985-86D15E255590}"/>
              </a:ext>
            </a:extLst>
          </p:cNvPr>
          <p:cNvCxnSpPr/>
          <p:nvPr/>
        </p:nvCxnSpPr>
        <p:spPr>
          <a:xfrm>
            <a:off x="7576457" y="5105401"/>
            <a:ext cx="631372" cy="6096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62F2930-4961-444E-8CC4-EF998BE621CE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81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7F0F10-E1FC-4AFB-A52F-8D7FFF9E3A69}"/>
              </a:ext>
            </a:extLst>
          </p:cNvPr>
          <p:cNvSpPr txBox="1"/>
          <p:nvPr/>
        </p:nvSpPr>
        <p:spPr>
          <a:xfrm>
            <a:off x="918165" y="2308425"/>
            <a:ext cx="43153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Additional V-type beam collimator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54B6CF-AAC0-4533-9F0A-6F94D573F003}"/>
              </a:ext>
            </a:extLst>
          </p:cNvPr>
          <p:cNvSpPr txBox="1"/>
          <p:nvPr/>
        </p:nvSpPr>
        <p:spPr>
          <a:xfrm>
            <a:off x="6251513" y="2962785"/>
            <a:ext cx="2270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Increase in beam currents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696BFAC-8D9B-4010-9A57-ECAAF4944475}"/>
              </a:ext>
            </a:extLst>
          </p:cNvPr>
          <p:cNvSpPr txBox="1"/>
          <p:nvPr/>
        </p:nvSpPr>
        <p:spPr>
          <a:xfrm>
            <a:off x="6230248" y="2183274"/>
            <a:ext cx="1832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BG reduction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B8DE354-8E7B-4B95-B6AB-2EFB7A2D6633}"/>
              </a:ext>
            </a:extLst>
          </p:cNvPr>
          <p:cNvCxnSpPr>
            <a:cxnSpLocks/>
          </p:cNvCxnSpPr>
          <p:nvPr/>
        </p:nvCxnSpPr>
        <p:spPr>
          <a:xfrm>
            <a:off x="4931229" y="2446572"/>
            <a:ext cx="106864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2A3BD27-5334-431B-8957-8704CA199C4E}"/>
              </a:ext>
            </a:extLst>
          </p:cNvPr>
          <p:cNvCxnSpPr>
            <a:cxnSpLocks/>
          </p:cNvCxnSpPr>
          <p:nvPr/>
        </p:nvCxnSpPr>
        <p:spPr>
          <a:xfrm>
            <a:off x="7069573" y="2585401"/>
            <a:ext cx="0" cy="48866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0E2C628-EF77-491E-8781-3B419CCFFB9D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term-2 (~2021/March=FY2020)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55F4B3-44BD-4168-9B1C-019668E8E71E}"/>
              </a:ext>
            </a:extLst>
          </p:cNvPr>
          <p:cNvSpPr txBox="1"/>
          <p:nvPr/>
        </p:nvSpPr>
        <p:spPr>
          <a:xfrm>
            <a:off x="531628" y="1424765"/>
            <a:ext cx="834022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improvements during 2020 summer shutdown and their possible effects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1086BB-33E1-47F0-8B5B-56864AE466DA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36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7F0F10-E1FC-4AFB-A52F-8D7FFF9E3A69}"/>
              </a:ext>
            </a:extLst>
          </p:cNvPr>
          <p:cNvSpPr txBox="1"/>
          <p:nvPr/>
        </p:nvSpPr>
        <p:spPr>
          <a:xfrm>
            <a:off x="918165" y="3092201"/>
            <a:ext cx="431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50Hz injection from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charge increase </a:t>
            </a:r>
          </a:p>
          <a:p>
            <a:pPr>
              <a:lnSpc>
                <a:spcPct val="80000"/>
              </a:lnSpc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(FC power up)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54B6CF-AAC0-4533-9F0A-6F94D573F003}"/>
              </a:ext>
            </a:extLst>
          </p:cNvPr>
          <p:cNvSpPr txBox="1"/>
          <p:nvPr/>
        </p:nvSpPr>
        <p:spPr>
          <a:xfrm>
            <a:off x="6251513" y="2962785"/>
            <a:ext cx="2270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Increase in beam currents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696BFAC-8D9B-4010-9A57-ECAAF4944475}"/>
              </a:ext>
            </a:extLst>
          </p:cNvPr>
          <p:cNvSpPr txBox="1"/>
          <p:nvPr/>
        </p:nvSpPr>
        <p:spPr>
          <a:xfrm>
            <a:off x="6230248" y="2183274"/>
            <a:ext cx="1832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BG reduction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B8DE354-8E7B-4B95-B6AB-2EFB7A2D6633}"/>
              </a:ext>
            </a:extLst>
          </p:cNvPr>
          <p:cNvCxnSpPr>
            <a:cxnSpLocks/>
          </p:cNvCxnSpPr>
          <p:nvPr/>
        </p:nvCxnSpPr>
        <p:spPr>
          <a:xfrm>
            <a:off x="4931229" y="2446572"/>
            <a:ext cx="106864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4B176C6-EF5C-4374-8555-9901B1C2188B}"/>
              </a:ext>
            </a:extLst>
          </p:cNvPr>
          <p:cNvCxnSpPr>
            <a:cxnSpLocks/>
          </p:cNvCxnSpPr>
          <p:nvPr/>
        </p:nvCxnSpPr>
        <p:spPr>
          <a:xfrm>
            <a:off x="4953000" y="3227926"/>
            <a:ext cx="105591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410B803-4AF6-446F-A6E2-91AFCDBB1121}"/>
              </a:ext>
            </a:extLst>
          </p:cNvPr>
          <p:cNvCxnSpPr>
            <a:cxnSpLocks/>
          </p:cNvCxnSpPr>
          <p:nvPr/>
        </p:nvCxnSpPr>
        <p:spPr>
          <a:xfrm flipV="1">
            <a:off x="4865914" y="3396338"/>
            <a:ext cx="1153886" cy="45720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2A3BD27-5334-431B-8957-8704CA199C4E}"/>
              </a:ext>
            </a:extLst>
          </p:cNvPr>
          <p:cNvCxnSpPr>
            <a:cxnSpLocks/>
          </p:cNvCxnSpPr>
          <p:nvPr/>
        </p:nvCxnSpPr>
        <p:spPr>
          <a:xfrm>
            <a:off x="7069573" y="2585401"/>
            <a:ext cx="0" cy="48866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0E2C628-EF77-491E-8781-3B419CCFFB9D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term-2 (~2021/March=FY2020)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55F4B3-44BD-4168-9B1C-019668E8E71E}"/>
              </a:ext>
            </a:extLst>
          </p:cNvPr>
          <p:cNvSpPr txBox="1"/>
          <p:nvPr/>
        </p:nvSpPr>
        <p:spPr>
          <a:xfrm>
            <a:off x="531628" y="1424765"/>
            <a:ext cx="834022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improvements during 2020 summer shutdown and their possible effects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5DDC9DE-F06D-421B-B950-9ED1175899BB}"/>
              </a:ext>
            </a:extLst>
          </p:cNvPr>
          <p:cNvSpPr txBox="1"/>
          <p:nvPr/>
        </p:nvSpPr>
        <p:spPr>
          <a:xfrm>
            <a:off x="572516" y="4399218"/>
            <a:ext cx="832529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in BG, optics and beam dynamics issues are also expected by machine studies during beam operation.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1086BB-33E1-47F0-8B5B-56864AE466DA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85F639-E4C9-47D5-B4F0-1BDF8D1C00DD}"/>
              </a:ext>
            </a:extLst>
          </p:cNvPr>
          <p:cNvSpPr txBox="1"/>
          <p:nvPr/>
        </p:nvSpPr>
        <p:spPr>
          <a:xfrm>
            <a:off x="918165" y="2308425"/>
            <a:ext cx="43153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Additional V-type beam collimator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C4A2D03-79A7-4456-A2E8-04BA1C88E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2810"/>
            <a:ext cx="2469540" cy="2232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66FA98-D2FC-46E1-8835-587202D28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8211"/>
            <a:ext cx="2457248" cy="22320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B2GM 2020/2/3 KEK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D92A1D0F-8A34-41EA-8D4F-B77539B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EA87C8D6-5700-4068-B851-FECFE9981268}"/>
              </a:ext>
            </a:extLst>
          </p:cNvPr>
          <p:cNvSpPr/>
          <p:nvPr/>
        </p:nvSpPr>
        <p:spPr>
          <a:xfrm>
            <a:off x="872762" y="1585087"/>
            <a:ext cx="576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/>
              <p:nvPr/>
            </p:nvSpPr>
            <p:spPr>
              <a:xfrm>
                <a:off x="1445108" y="1576182"/>
                <a:ext cx="593624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400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rad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08" y="1576182"/>
                <a:ext cx="593624" cy="260905"/>
              </a:xfrm>
              <a:prstGeom prst="rect">
                <a:avLst/>
              </a:prstGeom>
              <a:blipFill>
                <a:blip r:embed="rId4"/>
                <a:stretch>
                  <a:fillRect l="-18557" t="-9524" r="-11340" b="-40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5E8FC6BF-E012-42FB-BEE4-8BF89D2444D8}"/>
              </a:ext>
            </a:extLst>
          </p:cNvPr>
          <p:cNvSpPr txBox="1"/>
          <p:nvPr/>
        </p:nvSpPr>
        <p:spPr>
          <a:xfrm>
            <a:off x="7504771" y="897932"/>
            <a:ext cx="1474634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baseline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Cal., 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ssumption</a:t>
            </a:r>
          </a:p>
          <a:p>
            <a:r>
              <a:rPr lang="en-US" altLang="ja-JP" sz="1200" baseline="1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 in 2019c</a:t>
            </a:r>
            <a:endParaRPr kumimoji="1" lang="ja-JP" alt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56E5CAE-DD88-4CD7-BDC3-3B065C7728A0}"/>
              </a:ext>
            </a:extLst>
          </p:cNvPr>
          <p:cNvSpPr txBox="1"/>
          <p:nvPr/>
        </p:nvSpPr>
        <p:spPr>
          <a:xfrm>
            <a:off x="1035414" y="1890242"/>
            <a:ext cx="7938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~1.1A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09830AD3-A258-4B4B-8150-1D099866E663}"/>
              </a:ext>
            </a:extLst>
          </p:cNvPr>
          <p:cNvSpPr/>
          <p:nvPr/>
        </p:nvSpPr>
        <p:spPr>
          <a:xfrm>
            <a:off x="837877" y="4103600"/>
            <a:ext cx="929928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4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[mm]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A130C2D-E749-423A-B0E8-1703DD51B80D}"/>
              </a:ext>
            </a:extLst>
          </p:cNvPr>
          <p:cNvSpPr txBox="1"/>
          <p:nvPr/>
        </p:nvSpPr>
        <p:spPr>
          <a:xfrm>
            <a:off x="805541" y="5394605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mm 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C0F76A0-9FCC-4BA1-9620-03BB2587D233}"/>
              </a:ext>
            </a:extLst>
          </p:cNvPr>
          <p:cNvSpPr txBox="1"/>
          <p:nvPr/>
        </p:nvSpPr>
        <p:spPr>
          <a:xfrm>
            <a:off x="415805" y="1000241"/>
            <a:ext cx="85796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Case N1: 6.5 months operation</a:t>
            </a:r>
          </a:p>
          <a:p>
            <a:pPr marL="360000"/>
            <a:endParaRPr kumimoji="1" lang="en-US" altLang="ja-JP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9737FA7-838A-415C-B17B-60C746698F84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term-2 (~2021/March=FY2020)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C77AE4-559C-4CF7-BB04-67528F1FDE21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01305B-8A5E-4A06-8840-CB968B5FD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218" y="1539096"/>
            <a:ext cx="2465443" cy="2232000"/>
          </a:xfrm>
          <a:prstGeom prst="rect">
            <a:avLst/>
          </a:prstGeom>
        </p:spPr>
      </p:pic>
      <p:sp>
        <p:nvSpPr>
          <p:cNvPr id="100" name="四角形: 角を丸くする 99">
            <a:extLst>
              <a:ext uri="{FF2B5EF4-FFF2-40B4-BE49-F238E27FC236}">
                <a16:creationId xmlns:a16="http://schemas.microsoft.com/office/drawing/2014/main" id="{78562E25-C767-46CA-8167-53BEFD286CF6}"/>
              </a:ext>
            </a:extLst>
          </p:cNvPr>
          <p:cNvSpPr/>
          <p:nvPr/>
        </p:nvSpPr>
        <p:spPr>
          <a:xfrm>
            <a:off x="2707775" y="1585087"/>
            <a:ext cx="1548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dose [Ah]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46665956-AC85-4A7E-A691-0611D504F517}"/>
              </a:ext>
            </a:extLst>
          </p:cNvPr>
          <p:cNvSpPr txBox="1"/>
          <p:nvPr/>
        </p:nvSpPr>
        <p:spPr>
          <a:xfrm>
            <a:off x="2955541" y="1886097"/>
            <a:ext cx="11015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~3.7 </a:t>
            </a:r>
            <a:r>
              <a:rPr lang="en-US" altLang="ja-JP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58729D-BECE-4A6B-88C7-FFA38EBC9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798" y="1528212"/>
            <a:ext cx="2544374" cy="2232000"/>
          </a:xfrm>
          <a:prstGeom prst="rect">
            <a:avLst/>
          </a:prstGeom>
        </p:spPr>
      </p:pic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5B077673-D997-4729-8F90-278C9B582AA1}"/>
              </a:ext>
            </a:extLst>
          </p:cNvPr>
          <p:cNvSpPr/>
          <p:nvPr/>
        </p:nvSpPr>
        <p:spPr>
          <a:xfrm>
            <a:off x="4627756" y="1477087"/>
            <a:ext cx="2107580" cy="360000"/>
          </a:xfrm>
          <a:prstGeom prst="roundRect">
            <a:avLst>
              <a:gd name="adj" fmla="val 251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[Pa A]</a:t>
            </a:r>
          </a:p>
          <a:p>
            <a:pPr algn="ctr"/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from storage beam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08B3588E-0616-41AD-B036-DF4A0A35C2B7}"/>
              </a:ext>
            </a:extLst>
          </p:cNvPr>
          <p:cNvCxnSpPr>
            <a:cxnSpLocks/>
          </p:cNvCxnSpPr>
          <p:nvPr/>
        </p:nvCxnSpPr>
        <p:spPr>
          <a:xfrm>
            <a:off x="4911728" y="2335421"/>
            <a:ext cx="183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66E37D3-B06E-49F0-BDA4-E39197842904}"/>
              </a:ext>
            </a:extLst>
          </p:cNvPr>
          <p:cNvSpPr txBox="1"/>
          <p:nvPr/>
        </p:nvSpPr>
        <p:spPr>
          <a:xfrm>
            <a:off x="5500190" y="2873636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2019c)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ADEBE39E-2060-4B89-92DA-1F0AA05867DD}"/>
              </a:ext>
            </a:extLst>
          </p:cNvPr>
          <p:cNvCxnSpPr>
            <a:cxnSpLocks/>
          </p:cNvCxnSpPr>
          <p:nvPr/>
        </p:nvCxnSpPr>
        <p:spPr>
          <a:xfrm flipV="1">
            <a:off x="5667154" y="2389595"/>
            <a:ext cx="259780" cy="48681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09E76FAB-E90B-4BE6-BD08-FE3496CE0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457" y="1579592"/>
            <a:ext cx="2329543" cy="2088000"/>
          </a:xfrm>
          <a:prstGeom prst="rect">
            <a:avLst/>
          </a:prstGeom>
        </p:spPr>
      </p:pic>
      <p:sp>
        <p:nvSpPr>
          <p:cNvPr id="94" name="四角形: 角を丸くする 93">
            <a:extLst>
              <a:ext uri="{FF2B5EF4-FFF2-40B4-BE49-F238E27FC236}">
                <a16:creationId xmlns:a16="http://schemas.microsoft.com/office/drawing/2014/main" id="{DC9340E6-0ECF-439B-B8A4-C1324913D1C3}"/>
              </a:ext>
            </a:extLst>
          </p:cNvPr>
          <p:cNvSpPr/>
          <p:nvPr/>
        </p:nvSpPr>
        <p:spPr>
          <a:xfrm>
            <a:off x="6894508" y="1405087"/>
            <a:ext cx="2149131" cy="432000"/>
          </a:xfrm>
          <a:prstGeom prst="roundRect">
            <a:avLst>
              <a:gd name="adj" fmla="val 2082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2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[x10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vs 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</a:t>
            </a:r>
            <a:r>
              <a:rPr lang="en-US" altLang="ja-JP" sz="12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B6848BDB-C4BE-4DDE-A9C2-CC6A6B3D0B8A}"/>
              </a:ext>
            </a:extLst>
          </p:cNvPr>
          <p:cNvCxnSpPr>
            <a:cxnSpLocks/>
          </p:cNvCxnSpPr>
          <p:nvPr/>
        </p:nvCxnSpPr>
        <p:spPr>
          <a:xfrm flipH="1" flipV="1">
            <a:off x="8129674" y="3033227"/>
            <a:ext cx="607002" cy="64912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B7B4912-2266-4358-8976-334CBFAAF50D}"/>
              </a:ext>
            </a:extLst>
          </p:cNvPr>
          <p:cNvSpPr txBox="1"/>
          <p:nvPr/>
        </p:nvSpPr>
        <p:spPr>
          <a:xfrm>
            <a:off x="8223555" y="282605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1019E1D-98C5-4FEB-9930-C6010439D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2778" y="4053696"/>
            <a:ext cx="2473637" cy="2232000"/>
          </a:xfrm>
          <a:prstGeom prst="rect">
            <a:avLst/>
          </a:prstGeom>
        </p:spPr>
      </p:pic>
      <p:sp>
        <p:nvSpPr>
          <p:cNvPr id="111" name="四角形: 角を丸くする 110">
            <a:extLst>
              <a:ext uri="{FF2B5EF4-FFF2-40B4-BE49-F238E27FC236}">
                <a16:creationId xmlns:a16="http://schemas.microsoft.com/office/drawing/2014/main" id="{B14ABA54-9B85-4C3B-B648-17D31224CF5A}"/>
              </a:ext>
            </a:extLst>
          </p:cNvPr>
          <p:cNvSpPr/>
          <p:nvPr/>
        </p:nvSpPr>
        <p:spPr>
          <a:xfrm>
            <a:off x="2731643" y="4103600"/>
            <a:ext cx="1659053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[x10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FE76CA4-0A44-4CA6-97B3-7848F53AEC7E}"/>
              </a:ext>
            </a:extLst>
          </p:cNvPr>
          <p:cNvSpPr txBox="1"/>
          <p:nvPr/>
        </p:nvSpPr>
        <p:spPr>
          <a:xfrm>
            <a:off x="2517736" y="4371123"/>
            <a:ext cx="17459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~9.5E34cm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31771F6-E6B1-4C1C-A565-863BCE1998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0941" y="4086353"/>
            <a:ext cx="2469540" cy="2232000"/>
          </a:xfrm>
          <a:prstGeom prst="rect">
            <a:avLst/>
          </a:prstGeom>
        </p:spPr>
      </p:pic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id="{62BD2186-0A97-419A-86C0-9DBA724D6AAC}"/>
              </a:ext>
            </a:extLst>
          </p:cNvPr>
          <p:cNvSpPr/>
          <p:nvPr/>
        </p:nvSpPr>
        <p:spPr>
          <a:xfrm>
            <a:off x="5115595" y="4103600"/>
            <a:ext cx="1152365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Int.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[fb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0E2117D-C0DE-496F-A76E-B4ADE5551631}"/>
              </a:ext>
            </a:extLst>
          </p:cNvPr>
          <p:cNvSpPr txBox="1"/>
          <p:nvPr/>
        </p:nvSpPr>
        <p:spPr>
          <a:xfrm>
            <a:off x="5539380" y="4460059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~500 fb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CCC651C-2837-4A23-BB62-13068DAC28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1290" y="4087640"/>
            <a:ext cx="2322710" cy="2304000"/>
          </a:xfrm>
          <a:prstGeom prst="rect">
            <a:avLst/>
          </a:prstGeom>
        </p:spPr>
      </p:pic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FB6BF90B-A73B-4865-8D37-6F25D3F0E317}"/>
              </a:ext>
            </a:extLst>
          </p:cNvPr>
          <p:cNvSpPr/>
          <p:nvPr/>
        </p:nvSpPr>
        <p:spPr>
          <a:xfrm>
            <a:off x="7927178" y="3770450"/>
            <a:ext cx="1152000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1" lang="en-US" altLang="ja-JP" sz="1600" i="1" dirty="0">
                <a:latin typeface="Symbol" panose="05050102010706020507" pitchFamily="18" charset="2"/>
              </a:rPr>
              <a:t>b</a:t>
            </a:r>
            <a:r>
              <a:rPr kumimoji="1" lang="en-US" altLang="ja-JP" sz="1600" baseline="-25000" dirty="0"/>
              <a:t>y</a:t>
            </a:r>
            <a:r>
              <a:rPr kumimoji="1" lang="en-US" altLang="ja-JP" sz="1600" baseline="30000" dirty="0"/>
              <a:t>*</a:t>
            </a:r>
            <a:r>
              <a:rPr kumimoji="1" lang="en-US" altLang="ja-JP" sz="1600" dirty="0"/>
              <a:t>=1mm</a:t>
            </a:r>
            <a:endParaRPr kumimoji="1" lang="ja-JP" altLang="en-US" sz="16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A45DC710-D533-48C5-A21D-14D805296E4A}"/>
              </a:ext>
            </a:extLst>
          </p:cNvPr>
          <p:cNvSpPr txBox="1"/>
          <p:nvPr/>
        </p:nvSpPr>
        <p:spPr>
          <a:xfrm>
            <a:off x="7921513" y="535274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071BB4B5-6088-4631-A687-EC861E491A52}"/>
              </a:ext>
            </a:extLst>
          </p:cNvPr>
          <p:cNvCxnSpPr>
            <a:cxnSpLocks/>
          </p:cNvCxnSpPr>
          <p:nvPr/>
        </p:nvCxnSpPr>
        <p:spPr>
          <a:xfrm flipH="1">
            <a:off x="8430021" y="4160822"/>
            <a:ext cx="465564" cy="76543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513BE6E6-93E4-47AA-8C24-18FD2F255FCF}"/>
              </a:ext>
            </a:extLst>
          </p:cNvPr>
          <p:cNvCxnSpPr>
            <a:cxnSpLocks/>
          </p:cNvCxnSpPr>
          <p:nvPr/>
        </p:nvCxnSpPr>
        <p:spPr>
          <a:xfrm flipV="1">
            <a:off x="8678223" y="4982221"/>
            <a:ext cx="175846" cy="45719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5B1D4C96-4EA3-45BA-BBED-0C254DC5F0C4}"/>
              </a:ext>
            </a:extLst>
          </p:cNvPr>
          <p:cNvSpPr/>
          <p:nvPr/>
        </p:nvSpPr>
        <p:spPr>
          <a:xfrm>
            <a:off x="7057338" y="4129954"/>
            <a:ext cx="1692000" cy="199292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B-B param. (HER)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B37A758-E516-4EF3-AC07-2E49FE9D1E69}"/>
              </a:ext>
            </a:extLst>
          </p:cNvPr>
          <p:cNvSpPr txBox="1"/>
          <p:nvPr/>
        </p:nvSpPr>
        <p:spPr>
          <a:xfrm>
            <a:off x="7400837" y="4481830"/>
            <a:ext cx="8963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~0.034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30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CB608A6-634D-471C-8BFD-35CB959C8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3696"/>
            <a:ext cx="2469540" cy="2232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DD1B626-53AE-4F8E-AE2F-C3E4D233B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980"/>
            <a:ext cx="2457248" cy="22320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B2GM 2020/2/3 KEK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D92A1D0F-8A34-41EA-8D4F-B77539B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2020/2/3</a:t>
            </a:r>
            <a:endParaRPr kumimoji="1" lang="ja-JP" altLang="en-US" dirty="0"/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EA87C8D6-5700-4068-B851-FECFE9981268}"/>
              </a:ext>
            </a:extLst>
          </p:cNvPr>
          <p:cNvSpPr/>
          <p:nvPr/>
        </p:nvSpPr>
        <p:spPr>
          <a:xfrm>
            <a:off x="872762" y="1585087"/>
            <a:ext cx="576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/>
              <p:nvPr/>
            </p:nvSpPr>
            <p:spPr>
              <a:xfrm>
                <a:off x="1445108" y="1576182"/>
                <a:ext cx="593624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400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rad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08" y="1576182"/>
                <a:ext cx="593624" cy="260905"/>
              </a:xfrm>
              <a:prstGeom prst="rect">
                <a:avLst/>
              </a:prstGeom>
              <a:blipFill>
                <a:blip r:embed="rId4"/>
                <a:stretch>
                  <a:fillRect l="-18557" t="-9524" r="-11340" b="-40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5E8FC6BF-E012-42FB-BEE4-8BF89D2444D8}"/>
              </a:ext>
            </a:extLst>
          </p:cNvPr>
          <p:cNvSpPr txBox="1"/>
          <p:nvPr/>
        </p:nvSpPr>
        <p:spPr>
          <a:xfrm>
            <a:off x="7504771" y="897928"/>
            <a:ext cx="1474634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baseline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Cal., 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ssumption</a:t>
            </a:r>
          </a:p>
          <a:p>
            <a:r>
              <a:rPr lang="en-US" altLang="ja-JP" sz="1200" baseline="1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 in 2019c</a:t>
            </a:r>
            <a:endParaRPr kumimoji="1" lang="ja-JP" alt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56E5CAE-DD88-4CD7-BDC3-3B065C7728A0}"/>
              </a:ext>
            </a:extLst>
          </p:cNvPr>
          <p:cNvSpPr txBox="1"/>
          <p:nvPr/>
        </p:nvSpPr>
        <p:spPr>
          <a:xfrm>
            <a:off x="886305" y="1923912"/>
            <a:ext cx="6528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 A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09830AD3-A258-4B4B-8150-1D099866E663}"/>
              </a:ext>
            </a:extLst>
          </p:cNvPr>
          <p:cNvSpPr/>
          <p:nvPr/>
        </p:nvSpPr>
        <p:spPr>
          <a:xfrm>
            <a:off x="837877" y="4103600"/>
            <a:ext cx="929928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4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[mm]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A130C2D-E749-423A-B0E8-1703DD51B80D}"/>
              </a:ext>
            </a:extLst>
          </p:cNvPr>
          <p:cNvSpPr txBox="1"/>
          <p:nvPr/>
        </p:nvSpPr>
        <p:spPr>
          <a:xfrm>
            <a:off x="805541" y="5383719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mm 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555A5F2-1754-4A03-8126-A4A8EEC1D56B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term-2 (~2021/March=FY2020)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06C1AAE-D49A-410B-8E77-5D6DA478BF18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46AF3D-6D47-42E6-9CD5-543E6F21F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749" y="1560867"/>
            <a:ext cx="2465443" cy="2232000"/>
          </a:xfrm>
          <a:prstGeom prst="rect">
            <a:avLst/>
          </a:prstGeom>
        </p:spPr>
      </p:pic>
      <p:sp>
        <p:nvSpPr>
          <p:cNvPr id="100" name="四角形: 角を丸くする 99">
            <a:extLst>
              <a:ext uri="{FF2B5EF4-FFF2-40B4-BE49-F238E27FC236}">
                <a16:creationId xmlns:a16="http://schemas.microsoft.com/office/drawing/2014/main" id="{78562E25-C767-46CA-8167-53BEFD286CF6}"/>
              </a:ext>
            </a:extLst>
          </p:cNvPr>
          <p:cNvSpPr/>
          <p:nvPr/>
        </p:nvSpPr>
        <p:spPr>
          <a:xfrm>
            <a:off x="2707775" y="1585087"/>
            <a:ext cx="1548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dose [Ah]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46665956-AC85-4A7E-A691-0611D504F517}"/>
              </a:ext>
            </a:extLst>
          </p:cNvPr>
          <p:cNvSpPr txBox="1"/>
          <p:nvPr/>
        </p:nvSpPr>
        <p:spPr>
          <a:xfrm>
            <a:off x="2955541" y="1886097"/>
            <a:ext cx="11015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~2.8 </a:t>
            </a:r>
            <a:r>
              <a:rPr lang="en-US" altLang="ja-JP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058657-E8AF-4460-A603-D4F9990E1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799" y="1560866"/>
            <a:ext cx="2577030" cy="2232000"/>
          </a:xfrm>
          <a:prstGeom prst="rect">
            <a:avLst/>
          </a:prstGeom>
        </p:spPr>
      </p:pic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5B077673-D997-4729-8F90-278C9B582AA1}"/>
              </a:ext>
            </a:extLst>
          </p:cNvPr>
          <p:cNvSpPr/>
          <p:nvPr/>
        </p:nvSpPr>
        <p:spPr>
          <a:xfrm>
            <a:off x="4627756" y="1477087"/>
            <a:ext cx="2107580" cy="360000"/>
          </a:xfrm>
          <a:prstGeom prst="roundRect">
            <a:avLst>
              <a:gd name="adj" fmla="val 251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[Pa A]</a:t>
            </a:r>
          </a:p>
          <a:p>
            <a:pPr algn="ctr"/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from storage beam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08B3588E-0616-41AD-B036-DF4A0A35C2B7}"/>
              </a:ext>
            </a:extLst>
          </p:cNvPr>
          <p:cNvCxnSpPr>
            <a:cxnSpLocks/>
          </p:cNvCxnSpPr>
          <p:nvPr/>
        </p:nvCxnSpPr>
        <p:spPr>
          <a:xfrm>
            <a:off x="4911728" y="2368079"/>
            <a:ext cx="183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66E37D3-B06E-49F0-BDA4-E39197842904}"/>
              </a:ext>
            </a:extLst>
          </p:cNvPr>
          <p:cNvSpPr txBox="1"/>
          <p:nvPr/>
        </p:nvSpPr>
        <p:spPr>
          <a:xfrm>
            <a:off x="5500190" y="2873636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2019c)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ADEBE39E-2060-4B89-92DA-1F0AA05867DD}"/>
              </a:ext>
            </a:extLst>
          </p:cNvPr>
          <p:cNvCxnSpPr>
            <a:cxnSpLocks/>
          </p:cNvCxnSpPr>
          <p:nvPr/>
        </p:nvCxnSpPr>
        <p:spPr>
          <a:xfrm flipV="1">
            <a:off x="5667154" y="2389595"/>
            <a:ext cx="259780" cy="48681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977D9ED5-0B80-4AD7-A4F7-9A1C147D9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229" y="1634020"/>
            <a:ext cx="2307771" cy="2088000"/>
          </a:xfrm>
          <a:prstGeom prst="rect">
            <a:avLst/>
          </a:prstGeom>
        </p:spPr>
      </p:pic>
      <p:sp>
        <p:nvSpPr>
          <p:cNvPr id="94" name="四角形: 角を丸くする 93">
            <a:extLst>
              <a:ext uri="{FF2B5EF4-FFF2-40B4-BE49-F238E27FC236}">
                <a16:creationId xmlns:a16="http://schemas.microsoft.com/office/drawing/2014/main" id="{DC9340E6-0ECF-439B-B8A4-C1324913D1C3}"/>
              </a:ext>
            </a:extLst>
          </p:cNvPr>
          <p:cNvSpPr/>
          <p:nvPr/>
        </p:nvSpPr>
        <p:spPr>
          <a:xfrm>
            <a:off x="6894508" y="1405087"/>
            <a:ext cx="2149131" cy="432000"/>
          </a:xfrm>
          <a:prstGeom prst="roundRect">
            <a:avLst>
              <a:gd name="adj" fmla="val 2082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2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[x10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vs 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</a:t>
            </a:r>
            <a:r>
              <a:rPr lang="en-US" altLang="ja-JP" sz="12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B6848BDB-C4BE-4DDE-A9C2-CC6A6B3D0B8A}"/>
              </a:ext>
            </a:extLst>
          </p:cNvPr>
          <p:cNvCxnSpPr>
            <a:cxnSpLocks/>
          </p:cNvCxnSpPr>
          <p:nvPr/>
        </p:nvCxnSpPr>
        <p:spPr>
          <a:xfrm flipH="1" flipV="1">
            <a:off x="8129674" y="3033227"/>
            <a:ext cx="607002" cy="64912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B7B4912-2266-4358-8976-334CBFAAF50D}"/>
              </a:ext>
            </a:extLst>
          </p:cNvPr>
          <p:cNvSpPr txBox="1"/>
          <p:nvPr/>
        </p:nvSpPr>
        <p:spPr>
          <a:xfrm>
            <a:off x="8223555" y="282605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324BC9A-7F60-46C3-805B-76DFBDEABC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663" y="4064581"/>
            <a:ext cx="2473637" cy="2232000"/>
          </a:xfrm>
          <a:prstGeom prst="rect">
            <a:avLst/>
          </a:prstGeom>
        </p:spPr>
      </p:pic>
      <p:sp>
        <p:nvSpPr>
          <p:cNvPr id="111" name="四角形: 角を丸くする 110">
            <a:extLst>
              <a:ext uri="{FF2B5EF4-FFF2-40B4-BE49-F238E27FC236}">
                <a16:creationId xmlns:a16="http://schemas.microsoft.com/office/drawing/2014/main" id="{B14ABA54-9B85-4C3B-B648-17D31224CF5A}"/>
              </a:ext>
            </a:extLst>
          </p:cNvPr>
          <p:cNvSpPr/>
          <p:nvPr/>
        </p:nvSpPr>
        <p:spPr>
          <a:xfrm>
            <a:off x="2731643" y="4103600"/>
            <a:ext cx="1659053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[x10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FE76CA4-0A44-4CA6-97B3-7848F53AEC7E}"/>
              </a:ext>
            </a:extLst>
          </p:cNvPr>
          <p:cNvSpPr txBox="1"/>
          <p:nvPr/>
        </p:nvSpPr>
        <p:spPr>
          <a:xfrm>
            <a:off x="2517736" y="4360237"/>
            <a:ext cx="17459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~8.1E34cm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7A66B10-5CA0-4EB3-B3B6-BA4A76903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2711" y="4086353"/>
            <a:ext cx="2469540" cy="2232000"/>
          </a:xfrm>
          <a:prstGeom prst="rect">
            <a:avLst/>
          </a:prstGeom>
        </p:spPr>
      </p:pic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id="{62BD2186-0A97-419A-86C0-9DBA724D6AAC}"/>
              </a:ext>
            </a:extLst>
          </p:cNvPr>
          <p:cNvSpPr/>
          <p:nvPr/>
        </p:nvSpPr>
        <p:spPr>
          <a:xfrm>
            <a:off x="5115595" y="4103600"/>
            <a:ext cx="1152365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Int.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[fb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0E2117D-C0DE-496F-A76E-B4ADE5551631}"/>
              </a:ext>
            </a:extLst>
          </p:cNvPr>
          <p:cNvSpPr txBox="1"/>
          <p:nvPr/>
        </p:nvSpPr>
        <p:spPr>
          <a:xfrm>
            <a:off x="5539380" y="4460059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~320 fb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273C05D-1524-4216-A335-B12A26C34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1290" y="4098527"/>
            <a:ext cx="2322710" cy="2304000"/>
          </a:xfrm>
          <a:prstGeom prst="rect">
            <a:avLst/>
          </a:prstGeom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A45DC710-D533-48C5-A21D-14D805296E4A}"/>
              </a:ext>
            </a:extLst>
          </p:cNvPr>
          <p:cNvSpPr txBox="1"/>
          <p:nvPr/>
        </p:nvSpPr>
        <p:spPr>
          <a:xfrm>
            <a:off x="7921513" y="535274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071BB4B5-6088-4631-A687-EC861E491A52}"/>
              </a:ext>
            </a:extLst>
          </p:cNvPr>
          <p:cNvCxnSpPr>
            <a:cxnSpLocks/>
          </p:cNvCxnSpPr>
          <p:nvPr/>
        </p:nvCxnSpPr>
        <p:spPr>
          <a:xfrm flipH="1">
            <a:off x="8430021" y="4160822"/>
            <a:ext cx="465564" cy="76543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513BE6E6-93E4-47AA-8C24-18FD2F255FCF}"/>
              </a:ext>
            </a:extLst>
          </p:cNvPr>
          <p:cNvCxnSpPr>
            <a:cxnSpLocks/>
          </p:cNvCxnSpPr>
          <p:nvPr/>
        </p:nvCxnSpPr>
        <p:spPr>
          <a:xfrm flipV="1">
            <a:off x="8678223" y="4982221"/>
            <a:ext cx="175846" cy="45719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5B1D4C96-4EA3-45BA-BBED-0C254DC5F0C4}"/>
              </a:ext>
            </a:extLst>
          </p:cNvPr>
          <p:cNvSpPr/>
          <p:nvPr/>
        </p:nvSpPr>
        <p:spPr>
          <a:xfrm>
            <a:off x="7057338" y="4129954"/>
            <a:ext cx="1692000" cy="199292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B-B param. (HER)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FB6BF90B-A73B-4865-8D37-6F25D3F0E317}"/>
              </a:ext>
            </a:extLst>
          </p:cNvPr>
          <p:cNvSpPr/>
          <p:nvPr/>
        </p:nvSpPr>
        <p:spPr>
          <a:xfrm>
            <a:off x="7927178" y="3770450"/>
            <a:ext cx="1152000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1" lang="en-US" altLang="ja-JP" sz="1600" i="1" dirty="0">
                <a:latin typeface="Symbol" panose="05050102010706020507" pitchFamily="18" charset="2"/>
              </a:rPr>
              <a:t>b</a:t>
            </a:r>
            <a:r>
              <a:rPr kumimoji="1" lang="en-US" altLang="ja-JP" sz="1600" baseline="-25000" dirty="0"/>
              <a:t>y</a:t>
            </a:r>
            <a:r>
              <a:rPr kumimoji="1" lang="en-US" altLang="ja-JP" sz="1600" baseline="30000" dirty="0"/>
              <a:t>*</a:t>
            </a:r>
            <a:r>
              <a:rPr kumimoji="1" lang="en-US" altLang="ja-JP" sz="1600" dirty="0"/>
              <a:t>=1mm</a:t>
            </a:r>
            <a:endParaRPr kumimoji="1" lang="ja-JP" altLang="en-US" sz="16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4290C81-D25C-4E2A-B55A-EB6639A229FD}"/>
              </a:ext>
            </a:extLst>
          </p:cNvPr>
          <p:cNvSpPr txBox="1"/>
          <p:nvPr/>
        </p:nvSpPr>
        <p:spPr>
          <a:xfrm>
            <a:off x="7400837" y="4481830"/>
            <a:ext cx="8963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~0.032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6AC2B3F-1B91-4E52-8C61-56F0B533B07F}"/>
              </a:ext>
            </a:extLst>
          </p:cNvPr>
          <p:cNvSpPr txBox="1"/>
          <p:nvPr/>
        </p:nvSpPr>
        <p:spPr>
          <a:xfrm>
            <a:off x="415805" y="1000241"/>
            <a:ext cx="85796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Case N2: 5.4 months operation</a:t>
            </a:r>
          </a:p>
          <a:p>
            <a:pPr marL="360000"/>
            <a:endParaRPr kumimoji="1" lang="en-US" altLang="ja-JP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94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B2GM 2020/2/3 KEK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D92A1D0F-8A34-41EA-8D4F-B77539B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2020/2/3</a:t>
            </a:r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555A5F2-1754-4A03-8126-A4A8EEC1D56B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term-2 (~2021/March=FY2020)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06C1AAE-D49A-410B-8E77-5D6DA478BF18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9811AAE-CAA3-46E9-A4A9-66EAE6D90685}"/>
              </a:ext>
            </a:extLst>
          </p:cNvPr>
          <p:cNvSpPr txBox="1"/>
          <p:nvPr/>
        </p:nvSpPr>
        <p:spPr>
          <a:xfrm>
            <a:off x="3226525" y="1193990"/>
            <a:ext cx="4374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summary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表 2">
            <a:extLst>
              <a:ext uri="{FF2B5EF4-FFF2-40B4-BE49-F238E27FC236}">
                <a16:creationId xmlns:a16="http://schemas.microsoft.com/office/drawing/2014/main" id="{D8CD1724-9F74-4980-954D-35D4C95A5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80972"/>
              </p:ext>
            </p:extLst>
          </p:nvPr>
        </p:nvGraphicFramePr>
        <p:xfrm>
          <a:off x="271850" y="1773156"/>
          <a:ext cx="8575585" cy="3008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993">
                  <a:extLst>
                    <a:ext uri="{9D8B030D-6E8A-4147-A177-3AD203B41FA5}">
                      <a16:colId xmlns:a16="http://schemas.microsoft.com/office/drawing/2014/main" val="3060383830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1120791950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3143264403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3646800330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1116238564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186711480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187217347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614749841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2994470193"/>
                    </a:ext>
                  </a:extLst>
                </a:gridCol>
              </a:tblGrid>
              <a:tr h="302143">
                <a:tc rowSpan="2">
                  <a:txBody>
                    <a:bodyPr/>
                    <a:lstStyle/>
                    <a:p>
                      <a:endParaRPr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Until 2020/7/1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Until 2021/3/31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20868"/>
                  </a:ext>
                </a:extLst>
              </a:tr>
              <a:tr h="513643">
                <a:tc vMerge="1">
                  <a:txBody>
                    <a:bodyPr/>
                    <a:lstStyle/>
                    <a:p>
                      <a:endParaRPr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Int. </a:t>
                      </a:r>
                      <a:r>
                        <a:rPr kumimoji="1" lang="en-US" altLang="ja-JP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[fb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1" lang="en-US" altLang="ja-JP" sz="14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[E34]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[mm]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Int.</a:t>
                      </a:r>
                      <a:r>
                        <a:rPr kumimoji="1" lang="en-US" altLang="ja-JP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 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[fb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1" lang="en-US" altLang="ja-JP" sz="14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[E34]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[mm]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51005"/>
                  </a:ext>
                </a:extLst>
              </a:tr>
              <a:tr h="513643">
                <a:tc>
                  <a:txBody>
                    <a:bodyPr/>
                    <a:lstStyle/>
                    <a:p>
                      <a:r>
                        <a:rPr kumimoji="1" lang="en-US" altLang="ja-JP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(conservative) plan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855589"/>
                  </a:ext>
                </a:extLst>
              </a:tr>
              <a:tr h="513643">
                <a:tc>
                  <a:txBody>
                    <a:bodyPr/>
                    <a:lstStyle/>
                    <a:p>
                      <a:r>
                        <a:rPr kumimoji="1" lang="en-US" altLang="ja-JP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(expected) plan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347204"/>
                  </a:ext>
                </a:extLst>
              </a:tr>
              <a:tr h="513643">
                <a:tc>
                  <a:txBody>
                    <a:bodyPr/>
                    <a:lstStyle/>
                    <a:p>
                      <a:pPr marL="180000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N1: </a:t>
                      </a:r>
                    </a:p>
                    <a:p>
                      <a:pPr marL="180000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months operation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16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N2:</a:t>
                      </a:r>
                    </a:p>
                    <a:p>
                      <a:pPr marL="180000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 months operation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61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63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2188615-9CEA-4011-A044-61A22945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4" y="869794"/>
            <a:ext cx="8150629" cy="582880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B81A72-3B7F-4F68-9ED1-048704F3DC49}"/>
              </a:ext>
            </a:extLst>
          </p:cNvPr>
          <p:cNvSpPr txBox="1"/>
          <p:nvPr/>
        </p:nvSpPr>
        <p:spPr>
          <a:xfrm>
            <a:off x="1239526" y="111512"/>
            <a:ext cx="6432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results of Phase-3 2019c run</a:t>
            </a:r>
            <a:endParaRPr kumimoji="1" lang="ja-JP" alt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13F0FA3-3832-4D55-ABCD-2621ECF6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A49DA5-729F-4690-8450-26CE5FA3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F1CDB04-D26F-47F1-9699-7D4FC579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59552E-6CAA-41EC-8842-BBED0730B8F6}"/>
              </a:ext>
            </a:extLst>
          </p:cNvPr>
          <p:cNvSpPr txBox="1"/>
          <p:nvPr/>
        </p:nvSpPr>
        <p:spPr>
          <a:xfrm>
            <a:off x="5982898" y="710064"/>
            <a:ext cx="2247923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Luminosity plan</a:t>
            </a:r>
          </a:p>
          <a:p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resented in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2019/10/27 BPAC</a:t>
            </a:r>
            <a:endParaRPr kumimoji="1" lang="ja-JP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9196171-BCC1-49BA-A3DD-76B37367B2FB}"/>
              </a:ext>
            </a:extLst>
          </p:cNvPr>
          <p:cNvSpPr txBox="1"/>
          <p:nvPr/>
        </p:nvSpPr>
        <p:spPr>
          <a:xfrm>
            <a:off x="7069301" y="1660674"/>
            <a:ext cx="184364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aseline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Cal, 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ssumption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75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99D70191-A583-4AC2-AC46-29E79E078BDC}"/>
              </a:ext>
            </a:extLst>
          </p:cNvPr>
          <p:cNvSpPr/>
          <p:nvPr/>
        </p:nvSpPr>
        <p:spPr>
          <a:xfrm>
            <a:off x="6682796" y="3593001"/>
            <a:ext cx="2197590" cy="1224000"/>
          </a:xfrm>
          <a:prstGeom prst="rect">
            <a:avLst/>
          </a:prstGeom>
          <a:solidFill>
            <a:srgbClr val="C5E0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F733FA0-2292-4FFC-A7DE-449CD2224F84}"/>
              </a:ext>
            </a:extLst>
          </p:cNvPr>
          <p:cNvSpPr/>
          <p:nvPr/>
        </p:nvSpPr>
        <p:spPr>
          <a:xfrm>
            <a:off x="4487408" y="3593001"/>
            <a:ext cx="2189356" cy="1224000"/>
          </a:xfrm>
          <a:prstGeom prst="rect">
            <a:avLst/>
          </a:prstGeom>
          <a:solidFill>
            <a:srgbClr val="E2F0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09098395-4261-4CCC-B111-FDEA390A68CB}"/>
              </a:ext>
            </a:extLst>
          </p:cNvPr>
          <p:cNvSpPr/>
          <p:nvPr/>
        </p:nvSpPr>
        <p:spPr>
          <a:xfrm>
            <a:off x="2292028" y="3593001"/>
            <a:ext cx="2197590" cy="1224000"/>
          </a:xfrm>
          <a:prstGeom prst="rect">
            <a:avLst/>
          </a:prstGeom>
          <a:solidFill>
            <a:srgbClr val="C5E0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864A50F9-581F-4378-8452-79203B5D919F}"/>
              </a:ext>
            </a:extLst>
          </p:cNvPr>
          <p:cNvSpPr/>
          <p:nvPr/>
        </p:nvSpPr>
        <p:spPr>
          <a:xfrm>
            <a:off x="6621011" y="5199388"/>
            <a:ext cx="2197590" cy="1224000"/>
          </a:xfrm>
          <a:prstGeom prst="rect">
            <a:avLst/>
          </a:prstGeom>
          <a:solidFill>
            <a:srgbClr val="C5E0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DAE8EA6D-A347-4481-848E-7942F4AAE6EE}"/>
              </a:ext>
            </a:extLst>
          </p:cNvPr>
          <p:cNvSpPr/>
          <p:nvPr/>
        </p:nvSpPr>
        <p:spPr>
          <a:xfrm>
            <a:off x="4425623" y="5199388"/>
            <a:ext cx="2189356" cy="1224000"/>
          </a:xfrm>
          <a:prstGeom prst="rect">
            <a:avLst/>
          </a:prstGeom>
          <a:solidFill>
            <a:srgbClr val="E2F0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5F56D236-DF0C-4714-A0BD-B76DD09913CA}"/>
              </a:ext>
            </a:extLst>
          </p:cNvPr>
          <p:cNvSpPr/>
          <p:nvPr/>
        </p:nvSpPr>
        <p:spPr>
          <a:xfrm>
            <a:off x="2230243" y="5199388"/>
            <a:ext cx="2197590" cy="1224000"/>
          </a:xfrm>
          <a:prstGeom prst="rect">
            <a:avLst/>
          </a:prstGeom>
          <a:solidFill>
            <a:srgbClr val="C5E0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B62880A2-9B82-469A-A898-6D30EA50F7D6}"/>
              </a:ext>
            </a:extLst>
          </p:cNvPr>
          <p:cNvSpPr/>
          <p:nvPr/>
        </p:nvSpPr>
        <p:spPr>
          <a:xfrm>
            <a:off x="6666323" y="1994865"/>
            <a:ext cx="2197590" cy="1224000"/>
          </a:xfrm>
          <a:prstGeom prst="rect">
            <a:avLst/>
          </a:prstGeom>
          <a:solidFill>
            <a:srgbClr val="C5E0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0F02EE55-3D0C-43F7-A80A-ED5EC51CB29B}"/>
              </a:ext>
            </a:extLst>
          </p:cNvPr>
          <p:cNvSpPr/>
          <p:nvPr/>
        </p:nvSpPr>
        <p:spPr>
          <a:xfrm>
            <a:off x="4470935" y="1994865"/>
            <a:ext cx="2189356" cy="1224000"/>
          </a:xfrm>
          <a:prstGeom prst="rect">
            <a:avLst/>
          </a:prstGeom>
          <a:solidFill>
            <a:srgbClr val="E2F0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7974206F-9237-472E-A94A-87A539A3F7E5}"/>
              </a:ext>
            </a:extLst>
          </p:cNvPr>
          <p:cNvSpPr/>
          <p:nvPr/>
        </p:nvSpPr>
        <p:spPr>
          <a:xfrm>
            <a:off x="2275555" y="1983979"/>
            <a:ext cx="2197590" cy="1224000"/>
          </a:xfrm>
          <a:prstGeom prst="rect">
            <a:avLst/>
          </a:prstGeom>
          <a:solidFill>
            <a:srgbClr val="C5E0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000241"/>
            <a:ext cx="85796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</a:t>
            </a:r>
          </a:p>
          <a:p>
            <a:pPr marL="360000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Here we considered three cases: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Middle term (~2023/March=~FY2022)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D59F21-3399-46D8-8E8D-1116AEE3ACD2}"/>
              </a:ext>
            </a:extLst>
          </p:cNvPr>
          <p:cNvSpPr txBox="1"/>
          <p:nvPr/>
        </p:nvSpPr>
        <p:spPr>
          <a:xfrm>
            <a:off x="403452" y="2054686"/>
            <a:ext cx="195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M1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1D3DBE4-86EA-4808-9DD2-780CD80004DF}"/>
              </a:ext>
            </a:extLst>
          </p:cNvPr>
          <p:cNvCxnSpPr>
            <a:cxnSpLocks/>
          </p:cNvCxnSpPr>
          <p:nvPr/>
        </p:nvCxnSpPr>
        <p:spPr>
          <a:xfrm>
            <a:off x="2302481" y="2904128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2828A9BF-A2BF-46F0-9501-A7C281A84554}"/>
              </a:ext>
            </a:extLst>
          </p:cNvPr>
          <p:cNvCxnSpPr>
            <a:cxnSpLocks/>
          </p:cNvCxnSpPr>
          <p:nvPr/>
        </p:nvCxnSpPr>
        <p:spPr>
          <a:xfrm>
            <a:off x="3540218" y="2904128"/>
            <a:ext cx="432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BD2B432-21DF-4333-A1AA-641879C14717}"/>
              </a:ext>
            </a:extLst>
          </p:cNvPr>
          <p:cNvCxnSpPr>
            <a:cxnSpLocks/>
          </p:cNvCxnSpPr>
          <p:nvPr/>
        </p:nvCxnSpPr>
        <p:spPr>
          <a:xfrm>
            <a:off x="4144685" y="2904128"/>
            <a:ext cx="936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D47F515-4F16-43D0-B638-E258E8129349}"/>
              </a:ext>
            </a:extLst>
          </p:cNvPr>
          <p:cNvCxnSpPr>
            <a:cxnSpLocks/>
          </p:cNvCxnSpPr>
          <p:nvPr/>
        </p:nvCxnSpPr>
        <p:spPr>
          <a:xfrm>
            <a:off x="5622335" y="2904128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9551ED1F-3BCD-4737-91DD-603B09A90863}"/>
              </a:ext>
            </a:extLst>
          </p:cNvPr>
          <p:cNvCxnSpPr>
            <a:cxnSpLocks/>
          </p:cNvCxnSpPr>
          <p:nvPr/>
        </p:nvCxnSpPr>
        <p:spPr>
          <a:xfrm>
            <a:off x="7801244" y="2904128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059024E3-06E8-4B91-9A1D-4AD8A9E28005}"/>
              </a:ext>
            </a:extLst>
          </p:cNvPr>
          <p:cNvCxnSpPr>
            <a:cxnSpLocks/>
          </p:cNvCxnSpPr>
          <p:nvPr/>
        </p:nvCxnSpPr>
        <p:spPr>
          <a:xfrm flipH="1">
            <a:off x="8509690" y="2904128"/>
            <a:ext cx="36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C8F448B-50D3-4498-B43B-4DE6AB80C3B9}"/>
              </a:ext>
            </a:extLst>
          </p:cNvPr>
          <p:cNvSpPr txBox="1"/>
          <p:nvPr/>
        </p:nvSpPr>
        <p:spPr>
          <a:xfrm>
            <a:off x="2277768" y="254549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2A9AD57-83E5-42C3-B639-F6F77D63FF39}"/>
              </a:ext>
            </a:extLst>
          </p:cNvPr>
          <p:cNvSpPr txBox="1"/>
          <p:nvPr/>
        </p:nvSpPr>
        <p:spPr>
          <a:xfrm>
            <a:off x="3389872" y="2545490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4D1DCF0-0854-42CB-A8CA-0CEFA46ECE5F}"/>
              </a:ext>
            </a:extLst>
          </p:cNvPr>
          <p:cNvSpPr txBox="1"/>
          <p:nvPr/>
        </p:nvSpPr>
        <p:spPr>
          <a:xfrm>
            <a:off x="4251581" y="2545490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E934441-9668-4978-BC62-D8CF11DEDDE8}"/>
              </a:ext>
            </a:extLst>
          </p:cNvPr>
          <p:cNvSpPr txBox="1"/>
          <p:nvPr/>
        </p:nvSpPr>
        <p:spPr>
          <a:xfrm>
            <a:off x="5564667" y="254549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2B1D7F0-ACBC-4F43-94F3-B02AB6A087AA}"/>
              </a:ext>
            </a:extLst>
          </p:cNvPr>
          <p:cNvSpPr txBox="1"/>
          <p:nvPr/>
        </p:nvSpPr>
        <p:spPr>
          <a:xfrm>
            <a:off x="7805360" y="254549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E92B44C9-A8C8-46EC-9EE3-2AC9B5239B5F}"/>
              </a:ext>
            </a:extLst>
          </p:cNvPr>
          <p:cNvCxnSpPr>
            <a:cxnSpLocks/>
          </p:cNvCxnSpPr>
          <p:nvPr/>
        </p:nvCxnSpPr>
        <p:spPr>
          <a:xfrm>
            <a:off x="6219578" y="3105954"/>
            <a:ext cx="1556946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603F9B-1618-4B41-93C0-257821FE453D}"/>
              </a:ext>
            </a:extLst>
          </p:cNvPr>
          <p:cNvSpPr txBox="1"/>
          <p:nvPr/>
        </p:nvSpPr>
        <p:spPr>
          <a:xfrm>
            <a:off x="6116601" y="27226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PXD exc. 9 </a:t>
            </a:r>
            <a:r>
              <a:rPr kumimoji="1" lang="en-US" altLang="ja-JP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31D7E8A9-589B-47EE-AFD5-D186C8B704CE}"/>
              </a:ext>
            </a:extLst>
          </p:cNvPr>
          <p:cNvPicPr>
            <a:picLocks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6601" r="7230"/>
          <a:stretch/>
        </p:blipFill>
        <p:spPr>
          <a:xfrm>
            <a:off x="2162431" y="1930577"/>
            <a:ext cx="6771504" cy="792000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46E1532-5CBC-495F-A8D5-1ADCEA934326}"/>
              </a:ext>
            </a:extLst>
          </p:cNvPr>
          <p:cNvSpPr txBox="1"/>
          <p:nvPr/>
        </p:nvSpPr>
        <p:spPr>
          <a:xfrm>
            <a:off x="403452" y="3640179"/>
            <a:ext cx="226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Case M2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F718C9F5-7B0C-499B-9D8F-FBCADC571BA1}"/>
              </a:ext>
            </a:extLst>
          </p:cNvPr>
          <p:cNvCxnSpPr>
            <a:cxnSpLocks/>
          </p:cNvCxnSpPr>
          <p:nvPr/>
        </p:nvCxnSpPr>
        <p:spPr>
          <a:xfrm>
            <a:off x="2318954" y="4524667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BB424B23-7A75-4013-AE92-FF7302C8851B}"/>
              </a:ext>
            </a:extLst>
          </p:cNvPr>
          <p:cNvCxnSpPr>
            <a:cxnSpLocks/>
          </p:cNvCxnSpPr>
          <p:nvPr/>
        </p:nvCxnSpPr>
        <p:spPr>
          <a:xfrm>
            <a:off x="5638808" y="4524667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1A5F0933-13E2-48B6-AAED-3EB30F9C66D0}"/>
              </a:ext>
            </a:extLst>
          </p:cNvPr>
          <p:cNvCxnSpPr>
            <a:cxnSpLocks/>
          </p:cNvCxnSpPr>
          <p:nvPr/>
        </p:nvCxnSpPr>
        <p:spPr>
          <a:xfrm>
            <a:off x="7948349" y="4524667"/>
            <a:ext cx="36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28A738BB-D0F4-44DC-8834-FD0EE31B4D76}"/>
              </a:ext>
            </a:extLst>
          </p:cNvPr>
          <p:cNvCxnSpPr>
            <a:cxnSpLocks/>
          </p:cNvCxnSpPr>
          <p:nvPr/>
        </p:nvCxnSpPr>
        <p:spPr>
          <a:xfrm flipH="1">
            <a:off x="8526163" y="4524667"/>
            <a:ext cx="36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336F9ADC-319F-462A-BA6D-D081191C825B}"/>
              </a:ext>
            </a:extLst>
          </p:cNvPr>
          <p:cNvCxnSpPr>
            <a:cxnSpLocks/>
          </p:cNvCxnSpPr>
          <p:nvPr/>
        </p:nvCxnSpPr>
        <p:spPr>
          <a:xfrm>
            <a:off x="4071018" y="4716450"/>
            <a:ext cx="1556946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D1AC476-5688-4AB3-9C63-468ACC826797}"/>
              </a:ext>
            </a:extLst>
          </p:cNvPr>
          <p:cNvSpPr txBox="1"/>
          <p:nvPr/>
        </p:nvSpPr>
        <p:spPr>
          <a:xfrm>
            <a:off x="3968041" y="43330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PXD exc. 9 </a:t>
            </a:r>
            <a:r>
              <a:rPr kumimoji="1" lang="en-US" altLang="ja-JP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B519A6EB-2874-48E4-8F81-4DFD795E247F}"/>
              </a:ext>
            </a:extLst>
          </p:cNvPr>
          <p:cNvPicPr>
            <a:picLocks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6601" r="7230"/>
          <a:stretch/>
        </p:blipFill>
        <p:spPr>
          <a:xfrm>
            <a:off x="2178904" y="3541073"/>
            <a:ext cx="6771504" cy="792000"/>
          </a:xfrm>
          <a:prstGeom prst="rect">
            <a:avLst/>
          </a:prstGeom>
        </p:spPr>
      </p:pic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A5A0B5CD-8D7D-4250-AE70-03E4AA45A010}"/>
              </a:ext>
            </a:extLst>
          </p:cNvPr>
          <p:cNvCxnSpPr>
            <a:cxnSpLocks/>
          </p:cNvCxnSpPr>
          <p:nvPr/>
        </p:nvCxnSpPr>
        <p:spPr>
          <a:xfrm>
            <a:off x="2219512" y="6123656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AA68D707-7B4D-48E8-B721-C61304F197F5}"/>
              </a:ext>
            </a:extLst>
          </p:cNvPr>
          <p:cNvCxnSpPr>
            <a:cxnSpLocks/>
          </p:cNvCxnSpPr>
          <p:nvPr/>
        </p:nvCxnSpPr>
        <p:spPr>
          <a:xfrm>
            <a:off x="5626454" y="6123656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3B047E30-5E49-4165-9870-4557644D7B72}"/>
              </a:ext>
            </a:extLst>
          </p:cNvPr>
          <p:cNvCxnSpPr>
            <a:cxnSpLocks/>
          </p:cNvCxnSpPr>
          <p:nvPr/>
        </p:nvCxnSpPr>
        <p:spPr>
          <a:xfrm>
            <a:off x="7805363" y="6123656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E2FAA195-C33F-464F-801C-510108C3B8D5}"/>
              </a:ext>
            </a:extLst>
          </p:cNvPr>
          <p:cNvCxnSpPr>
            <a:cxnSpLocks/>
          </p:cNvCxnSpPr>
          <p:nvPr/>
        </p:nvCxnSpPr>
        <p:spPr>
          <a:xfrm flipH="1">
            <a:off x="8513809" y="6123656"/>
            <a:ext cx="36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B29AF8DA-C3B2-4D4D-9FA4-5189778B6CCC}"/>
              </a:ext>
            </a:extLst>
          </p:cNvPr>
          <p:cNvCxnSpPr>
            <a:cxnSpLocks/>
          </p:cNvCxnSpPr>
          <p:nvPr/>
        </p:nvCxnSpPr>
        <p:spPr>
          <a:xfrm>
            <a:off x="6248411" y="6298127"/>
            <a:ext cx="1556946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3F1A09E-0FFE-43A2-8492-22C17036C2F0}"/>
              </a:ext>
            </a:extLst>
          </p:cNvPr>
          <p:cNvSpPr txBox="1"/>
          <p:nvPr/>
        </p:nvSpPr>
        <p:spPr>
          <a:xfrm>
            <a:off x="6133077" y="593949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PXD exc. 9 </a:t>
            </a:r>
            <a:r>
              <a:rPr kumimoji="1" lang="en-US" altLang="ja-JP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CE86085C-F7A9-491E-AA3F-B57E408D3A0C}"/>
              </a:ext>
            </a:extLst>
          </p:cNvPr>
          <p:cNvPicPr>
            <a:picLocks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6601" r="7230"/>
          <a:stretch/>
        </p:blipFill>
        <p:spPr>
          <a:xfrm>
            <a:off x="2129479" y="5147459"/>
            <a:ext cx="6771504" cy="792000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6B0DCF1-BEEB-4A02-8FBE-2C82B2CBA1C6}"/>
              </a:ext>
            </a:extLst>
          </p:cNvPr>
          <p:cNvSpPr txBox="1"/>
          <p:nvPr/>
        </p:nvSpPr>
        <p:spPr>
          <a:xfrm>
            <a:off x="403452" y="5278922"/>
            <a:ext cx="187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Case M3</a:t>
            </a:r>
          </a:p>
        </p:txBody>
      </p: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EB6E87BF-C31E-4E87-96BA-27DDADCEFB72}"/>
              </a:ext>
            </a:extLst>
          </p:cNvPr>
          <p:cNvCxnSpPr>
            <a:cxnSpLocks/>
          </p:cNvCxnSpPr>
          <p:nvPr/>
        </p:nvCxnSpPr>
        <p:spPr>
          <a:xfrm>
            <a:off x="6310941" y="4524667"/>
            <a:ext cx="973798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AFF130A-5E25-4FEA-8584-7A8A731FB2C0}"/>
              </a:ext>
            </a:extLst>
          </p:cNvPr>
          <p:cNvSpPr txBox="1"/>
          <p:nvPr/>
        </p:nvSpPr>
        <p:spPr>
          <a:xfrm>
            <a:off x="2277764" y="4178354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3F0FFF7-70BE-42BC-856C-4F52D66CC5D7}"/>
              </a:ext>
            </a:extLst>
          </p:cNvPr>
          <p:cNvSpPr txBox="1"/>
          <p:nvPr/>
        </p:nvSpPr>
        <p:spPr>
          <a:xfrm>
            <a:off x="6406951" y="4178354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73921E7E-1D5B-4A4C-A9DA-24B86B8A825A}"/>
              </a:ext>
            </a:extLst>
          </p:cNvPr>
          <p:cNvSpPr txBox="1"/>
          <p:nvPr/>
        </p:nvSpPr>
        <p:spPr>
          <a:xfrm>
            <a:off x="5564663" y="4178354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FA4717F-F5F9-43F5-97E0-7011109B7D23}"/>
              </a:ext>
            </a:extLst>
          </p:cNvPr>
          <p:cNvSpPr txBox="1"/>
          <p:nvPr/>
        </p:nvSpPr>
        <p:spPr>
          <a:xfrm>
            <a:off x="7805356" y="4178354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C8E2428F-B3D5-4BE1-9E88-DFA003CF998E}"/>
              </a:ext>
            </a:extLst>
          </p:cNvPr>
          <p:cNvSpPr txBox="1"/>
          <p:nvPr/>
        </p:nvSpPr>
        <p:spPr>
          <a:xfrm>
            <a:off x="8404070" y="4178354"/>
            <a:ext cx="667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A6D9873-5031-4911-BE6A-C6C23A5F7020}"/>
              </a:ext>
            </a:extLst>
          </p:cNvPr>
          <p:cNvSpPr txBox="1"/>
          <p:nvPr/>
        </p:nvSpPr>
        <p:spPr>
          <a:xfrm>
            <a:off x="2277767" y="578943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5D4AC62-C5EF-421F-A3EB-7A47FC5DF16E}"/>
              </a:ext>
            </a:extLst>
          </p:cNvPr>
          <p:cNvSpPr txBox="1"/>
          <p:nvPr/>
        </p:nvSpPr>
        <p:spPr>
          <a:xfrm>
            <a:off x="4338668" y="578943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76FF5818-D1C9-401C-8E76-AC817E9E4D50}"/>
              </a:ext>
            </a:extLst>
          </p:cNvPr>
          <p:cNvSpPr txBox="1"/>
          <p:nvPr/>
        </p:nvSpPr>
        <p:spPr>
          <a:xfrm>
            <a:off x="5564666" y="578943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C2A9FA6-1C12-4BD7-B005-0485ACA312D3}"/>
              </a:ext>
            </a:extLst>
          </p:cNvPr>
          <p:cNvSpPr txBox="1"/>
          <p:nvPr/>
        </p:nvSpPr>
        <p:spPr>
          <a:xfrm>
            <a:off x="7805359" y="578943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450CECD7-3422-471E-BD31-EA30C83DEFF3}"/>
              </a:ext>
            </a:extLst>
          </p:cNvPr>
          <p:cNvSpPr txBox="1"/>
          <p:nvPr/>
        </p:nvSpPr>
        <p:spPr>
          <a:xfrm>
            <a:off x="8404073" y="5789436"/>
            <a:ext cx="667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978AA9E-0F2A-48E6-967E-2ACB5D31AC60}"/>
              </a:ext>
            </a:extLst>
          </p:cNvPr>
          <p:cNvSpPr txBox="1"/>
          <p:nvPr/>
        </p:nvSpPr>
        <p:spPr>
          <a:xfrm>
            <a:off x="8404074" y="2545490"/>
            <a:ext cx="667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FA673A-C4E7-45DE-AF95-CE2194FAA784}"/>
              </a:ext>
            </a:extLst>
          </p:cNvPr>
          <p:cNvSpPr txBox="1"/>
          <p:nvPr/>
        </p:nvSpPr>
        <p:spPr>
          <a:xfrm>
            <a:off x="3726442" y="1970316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(6.5mo)</a:t>
            </a:r>
            <a:endParaRPr kumimoji="1"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A504515-15D1-4C56-86E1-9181740E7105}"/>
              </a:ext>
            </a:extLst>
          </p:cNvPr>
          <p:cNvSpPr txBox="1"/>
          <p:nvPr/>
        </p:nvSpPr>
        <p:spPr>
          <a:xfrm>
            <a:off x="5925358" y="1970316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(6mo)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FD749C1-8820-4E7B-BB7C-70622A6CE09F}"/>
              </a:ext>
            </a:extLst>
          </p:cNvPr>
          <p:cNvSpPr txBox="1"/>
          <p:nvPr/>
        </p:nvSpPr>
        <p:spPr>
          <a:xfrm>
            <a:off x="8113388" y="1970316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(5mo)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A2E44C2-C801-45A9-883A-FF1B986640D6}"/>
              </a:ext>
            </a:extLst>
          </p:cNvPr>
          <p:cNvSpPr txBox="1"/>
          <p:nvPr/>
        </p:nvSpPr>
        <p:spPr>
          <a:xfrm>
            <a:off x="3748210" y="3581401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(5.4mo)</a:t>
            </a:r>
            <a:endParaRPr kumimoji="1"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20091B50-AAE4-43CA-B7C8-1975D2769F41}"/>
              </a:ext>
            </a:extLst>
          </p:cNvPr>
          <p:cNvSpPr txBox="1"/>
          <p:nvPr/>
        </p:nvSpPr>
        <p:spPr>
          <a:xfrm>
            <a:off x="5968898" y="3581401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(5mo)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7FF481E-794C-47E8-98A8-B8C1FCA09940}"/>
              </a:ext>
            </a:extLst>
          </p:cNvPr>
          <p:cNvSpPr txBox="1"/>
          <p:nvPr/>
        </p:nvSpPr>
        <p:spPr>
          <a:xfrm>
            <a:off x="8156928" y="3581401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(7mo)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AEFDE8FA-1C68-483D-B310-F74CA146E9AC}"/>
              </a:ext>
            </a:extLst>
          </p:cNvPr>
          <p:cNvSpPr txBox="1"/>
          <p:nvPr/>
        </p:nvSpPr>
        <p:spPr>
          <a:xfrm>
            <a:off x="5947126" y="5192484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(6mo)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270034B3-C9D3-4371-ADE3-61B69D92C9AA}"/>
              </a:ext>
            </a:extLst>
          </p:cNvPr>
          <p:cNvSpPr txBox="1"/>
          <p:nvPr/>
        </p:nvSpPr>
        <p:spPr>
          <a:xfrm>
            <a:off x="8135156" y="5192484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(5mo)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D690E493-FC6F-4D40-9844-80802B4F66BD}"/>
              </a:ext>
            </a:extLst>
          </p:cNvPr>
          <p:cNvCxnSpPr>
            <a:cxnSpLocks/>
          </p:cNvCxnSpPr>
          <p:nvPr/>
        </p:nvCxnSpPr>
        <p:spPr>
          <a:xfrm>
            <a:off x="4385488" y="6123656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E133EC4D-52A8-4D4B-82EF-E886BE08F10F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C553AC91-21DF-420F-99E5-A3B10606A64E}"/>
              </a:ext>
            </a:extLst>
          </p:cNvPr>
          <p:cNvCxnSpPr>
            <a:cxnSpLocks/>
          </p:cNvCxnSpPr>
          <p:nvPr/>
        </p:nvCxnSpPr>
        <p:spPr>
          <a:xfrm>
            <a:off x="3540218" y="4524667"/>
            <a:ext cx="432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B7DC9E31-8E7F-4BEB-8D3C-6ED7D94CD5DC}"/>
              </a:ext>
            </a:extLst>
          </p:cNvPr>
          <p:cNvSpPr txBox="1"/>
          <p:nvPr/>
        </p:nvSpPr>
        <p:spPr>
          <a:xfrm>
            <a:off x="3389868" y="4178347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D3CA483C-5B64-44D6-AD4C-94E06EF8C662}"/>
              </a:ext>
            </a:extLst>
          </p:cNvPr>
          <p:cNvSpPr txBox="1"/>
          <p:nvPr/>
        </p:nvSpPr>
        <p:spPr>
          <a:xfrm>
            <a:off x="3704667" y="5192487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(5.4mo)</a:t>
            </a:r>
            <a:endParaRPr kumimoji="1"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E95DE7A1-6801-448A-B930-EEB8AEF87AC2}"/>
              </a:ext>
            </a:extLst>
          </p:cNvPr>
          <p:cNvCxnSpPr>
            <a:cxnSpLocks/>
          </p:cNvCxnSpPr>
          <p:nvPr/>
        </p:nvCxnSpPr>
        <p:spPr>
          <a:xfrm>
            <a:off x="3540218" y="6123656"/>
            <a:ext cx="4320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85429C0-3DB2-443E-B4F7-66E2DC076FF9}"/>
              </a:ext>
            </a:extLst>
          </p:cNvPr>
          <p:cNvSpPr txBox="1"/>
          <p:nvPr/>
        </p:nvSpPr>
        <p:spPr>
          <a:xfrm>
            <a:off x="3389870" y="5789437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kumimoji="1"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883283-19EC-484F-B818-00653FD61E9D}"/>
              </a:ext>
            </a:extLst>
          </p:cNvPr>
          <p:cNvSpPr txBox="1"/>
          <p:nvPr/>
        </p:nvSpPr>
        <p:spPr>
          <a:xfrm>
            <a:off x="4183644" y="28847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C58D09BA-A738-4309-9181-0D3AF5D49B94}"/>
              </a:ext>
            </a:extLst>
          </p:cNvPr>
          <p:cNvSpPr txBox="1"/>
          <p:nvPr/>
        </p:nvSpPr>
        <p:spPr>
          <a:xfrm>
            <a:off x="4608186" y="2884712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9620B6B0-7684-48A7-85FB-E0E7BF2B700B}"/>
              </a:ext>
            </a:extLst>
          </p:cNvPr>
          <p:cNvSpPr txBox="1"/>
          <p:nvPr/>
        </p:nvSpPr>
        <p:spPr>
          <a:xfrm>
            <a:off x="7939211" y="288471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E1098272-8B69-444E-99DE-FFF159F99A83}"/>
              </a:ext>
            </a:extLst>
          </p:cNvPr>
          <p:cNvSpPr txBox="1"/>
          <p:nvPr/>
        </p:nvSpPr>
        <p:spPr>
          <a:xfrm>
            <a:off x="8581473" y="28847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5DE3F25-FD26-4CA7-AE6D-112A462FD46C}"/>
              </a:ext>
            </a:extLst>
          </p:cNvPr>
          <p:cNvSpPr txBox="1"/>
          <p:nvPr/>
        </p:nvSpPr>
        <p:spPr>
          <a:xfrm>
            <a:off x="8596873" y="44920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88F1E746-1C93-46F5-8918-8B23869DFAA7}"/>
              </a:ext>
            </a:extLst>
          </p:cNvPr>
          <p:cNvSpPr txBox="1"/>
          <p:nvPr/>
        </p:nvSpPr>
        <p:spPr>
          <a:xfrm>
            <a:off x="8612273" y="608856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3A019B8-A00D-4CA1-9DA6-43843DBFC333}"/>
              </a:ext>
            </a:extLst>
          </p:cNvPr>
          <p:cNvSpPr txBox="1"/>
          <p:nvPr/>
        </p:nvSpPr>
        <p:spPr>
          <a:xfrm>
            <a:off x="4553758" y="608856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F47681BA-1666-4E88-8E6B-9B5769ECE37E}"/>
              </a:ext>
            </a:extLst>
          </p:cNvPr>
          <p:cNvSpPr txBox="1"/>
          <p:nvPr/>
        </p:nvSpPr>
        <p:spPr>
          <a:xfrm>
            <a:off x="2398388" y="2884712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06CCC2A4-548C-4ADA-81E5-92F23763E100}"/>
              </a:ext>
            </a:extLst>
          </p:cNvPr>
          <p:cNvSpPr txBox="1"/>
          <p:nvPr/>
        </p:nvSpPr>
        <p:spPr>
          <a:xfrm>
            <a:off x="2376619" y="4492083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7CA6A9D9-C338-4434-86F4-0C59011BD0A9}"/>
              </a:ext>
            </a:extLst>
          </p:cNvPr>
          <p:cNvSpPr txBox="1"/>
          <p:nvPr/>
        </p:nvSpPr>
        <p:spPr>
          <a:xfrm>
            <a:off x="2354850" y="608856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635D9010-68BA-4D00-9058-9267C521A3BA}"/>
              </a:ext>
            </a:extLst>
          </p:cNvPr>
          <p:cNvSpPr txBox="1"/>
          <p:nvPr/>
        </p:nvSpPr>
        <p:spPr>
          <a:xfrm>
            <a:off x="3617587" y="288471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8AEB6CB4-990B-4793-B351-C211FBAD5EF8}"/>
              </a:ext>
            </a:extLst>
          </p:cNvPr>
          <p:cNvSpPr txBox="1"/>
          <p:nvPr/>
        </p:nvSpPr>
        <p:spPr>
          <a:xfrm>
            <a:off x="3606702" y="449208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232462F-E74E-4F53-9DAE-9ED37929F6B2}"/>
              </a:ext>
            </a:extLst>
          </p:cNvPr>
          <p:cNvSpPr txBox="1"/>
          <p:nvPr/>
        </p:nvSpPr>
        <p:spPr>
          <a:xfrm>
            <a:off x="3595817" y="608856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8D3C4E6-8B1B-41E5-BA8F-271FBBAAB53E}"/>
              </a:ext>
            </a:extLst>
          </p:cNvPr>
          <p:cNvSpPr txBox="1"/>
          <p:nvPr/>
        </p:nvSpPr>
        <p:spPr>
          <a:xfrm>
            <a:off x="5762072" y="2884712"/>
            <a:ext cx="274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2A8E4DEF-9F4D-4E16-86FE-9B2DCE703FAC}"/>
              </a:ext>
            </a:extLst>
          </p:cNvPr>
          <p:cNvSpPr txBox="1"/>
          <p:nvPr/>
        </p:nvSpPr>
        <p:spPr>
          <a:xfrm>
            <a:off x="5805612" y="4492083"/>
            <a:ext cx="274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40F009C-6F3C-4BF9-A413-196B32B504D2}"/>
              </a:ext>
            </a:extLst>
          </p:cNvPr>
          <p:cNvSpPr txBox="1"/>
          <p:nvPr/>
        </p:nvSpPr>
        <p:spPr>
          <a:xfrm>
            <a:off x="5816494" y="6088567"/>
            <a:ext cx="274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9B5015AA-CEBC-4D4B-9042-ED93B75A81B8}"/>
              </a:ext>
            </a:extLst>
          </p:cNvPr>
          <p:cNvSpPr txBox="1"/>
          <p:nvPr/>
        </p:nvSpPr>
        <p:spPr>
          <a:xfrm>
            <a:off x="6393444" y="44920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0E3BCBA6-ED4F-4845-8E6C-44208418C944}"/>
              </a:ext>
            </a:extLst>
          </p:cNvPr>
          <p:cNvSpPr txBox="1"/>
          <p:nvPr/>
        </p:nvSpPr>
        <p:spPr>
          <a:xfrm>
            <a:off x="6817986" y="4492083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E3EC6943-9458-4824-A0B5-B2E515BCDF86}"/>
              </a:ext>
            </a:extLst>
          </p:cNvPr>
          <p:cNvSpPr txBox="1"/>
          <p:nvPr/>
        </p:nvSpPr>
        <p:spPr>
          <a:xfrm>
            <a:off x="8015411" y="449208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4104EF56-514D-44FC-A09D-73F8A7292294}"/>
              </a:ext>
            </a:extLst>
          </p:cNvPr>
          <p:cNvSpPr txBox="1"/>
          <p:nvPr/>
        </p:nvSpPr>
        <p:spPr>
          <a:xfrm>
            <a:off x="7993637" y="608856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6AFBE8-06CF-4A8D-A25E-3E4D4E06046D}"/>
              </a:ext>
            </a:extLst>
          </p:cNvPr>
          <p:cNvSpPr txBox="1"/>
          <p:nvPr/>
        </p:nvSpPr>
        <p:spPr>
          <a:xfrm>
            <a:off x="8384588" y="225334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DB8F157A-988C-41D4-B84A-CBFC3F095033}"/>
              </a:ext>
            </a:extLst>
          </p:cNvPr>
          <p:cNvSpPr txBox="1"/>
          <p:nvPr/>
        </p:nvSpPr>
        <p:spPr>
          <a:xfrm>
            <a:off x="8439017" y="38753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847B473C-2A12-4DF2-B4DA-0998A7B978A4}"/>
              </a:ext>
            </a:extLst>
          </p:cNvPr>
          <p:cNvSpPr txBox="1"/>
          <p:nvPr/>
        </p:nvSpPr>
        <p:spPr>
          <a:xfrm>
            <a:off x="8439017" y="54972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2" grpId="0"/>
      <p:bldP spid="7" grpId="0"/>
      <p:bldP spid="12" grpId="0"/>
      <p:bldP spid="45" grpId="0"/>
      <p:bldP spid="59" grpId="0"/>
      <p:bldP spid="74" grpId="0"/>
      <p:bldP spid="76" grpId="0"/>
      <p:bldP spid="78" grpId="0"/>
      <p:bldP spid="80" grpId="0"/>
      <p:bldP spid="81" grpId="0"/>
      <p:bldP spid="82" grpId="0"/>
      <p:bldP spid="84" grpId="0"/>
      <p:bldP spid="92" grpId="0"/>
      <p:bldP spid="96" grpId="0"/>
      <p:bldP spid="97" grpId="0"/>
      <p:bldP spid="98" grpId="0"/>
      <p:bldP spid="99" grpId="0"/>
      <p:bldP spid="69" grpId="0"/>
      <p:bldP spid="70" grpId="0"/>
      <p:bldP spid="71" grpId="0"/>
      <p:bldP spid="94" grpId="0"/>
      <p:bldP spid="100" grpId="0"/>
      <p:bldP spid="104" grpId="0"/>
      <p:bldP spid="105" grpId="0"/>
      <p:bldP spid="107" grpId="0"/>
      <p:bldP spid="111" grpId="0"/>
      <p:bldP spid="112" grpId="0"/>
      <p:bldP spid="113" grpId="0"/>
      <p:bldP spid="116" grpId="0"/>
      <p:bldP spid="117" grpId="0"/>
      <p:bldP spid="119" grpId="0"/>
      <p:bldP spid="120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3309E67-8D18-4101-B137-B3655D33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919" y="4267200"/>
            <a:ext cx="3040742" cy="223912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0ED1BB4-C404-4C1F-B7BE-273226DF1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065" y="4301325"/>
            <a:ext cx="2994649" cy="222503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67030A3-0B9F-4C31-A962-34A02B56A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34541"/>
            <a:ext cx="3087831" cy="2274833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000241"/>
            <a:ext cx="87281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basically aim 7 months operation/year (~2022).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ja-JP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(more operation budget and further cost down!)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2021c is dedicated to squeeze </a:t>
            </a:r>
            <a:r>
              <a:rPr kumimoji="1"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(as in the case of 2020c)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kumimoji="1" lang="en-US" altLang="ja-JP" sz="2000" i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0.5 mm </a:t>
            </a:r>
            <a:r>
              <a:rPr kumimoji="1" lang="en-US" altLang="ja-JP" sz="2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0.4 mm </a:t>
            </a:r>
            <a:r>
              <a:rPr kumimoji="1" lang="en-US" altLang="ja-JP" sz="2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 mm  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(Still Specific </a:t>
            </a:r>
            <a:r>
              <a:rPr kumimoji="1"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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</a:t>
            </a:r>
            <a:r>
              <a:rPr kumimoji="1" lang="en-US" altLang="ja-JP" sz="2000" i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number is increased to from 1576 to 2500 from 2023a.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Further improvement in BG, beam-beam effect and so on.</a:t>
            </a:r>
          </a:p>
          <a:p>
            <a:pPr marL="360000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5) Other assumptions are the same as before.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575585-3D26-42E3-B5BA-8A349EB33365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Middle term (~2023/March=~FY2022)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23F2D882-63C0-476C-8ADF-8010867E4026}"/>
              </a:ext>
            </a:extLst>
          </p:cNvPr>
          <p:cNvSpPr/>
          <p:nvPr/>
        </p:nvSpPr>
        <p:spPr>
          <a:xfrm>
            <a:off x="1438819" y="4208548"/>
            <a:ext cx="576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57ED450-7296-4DDA-9A2E-250AEA218CB5}"/>
              </a:ext>
            </a:extLst>
          </p:cNvPr>
          <p:cNvSpPr/>
          <p:nvPr/>
        </p:nvSpPr>
        <p:spPr>
          <a:xfrm>
            <a:off x="3519936" y="4072091"/>
            <a:ext cx="2149131" cy="432000"/>
          </a:xfrm>
          <a:prstGeom prst="roundRect">
            <a:avLst>
              <a:gd name="adj" fmla="val 2082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2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[x10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vs 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</a:t>
            </a:r>
            <a:r>
              <a:rPr lang="en-US" altLang="ja-JP" sz="12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2DFB22A-A5A1-475D-B7A7-868CB4A34A84}"/>
              </a:ext>
            </a:extLst>
          </p:cNvPr>
          <p:cNvSpPr/>
          <p:nvPr/>
        </p:nvSpPr>
        <p:spPr>
          <a:xfrm>
            <a:off x="6883167" y="4227929"/>
            <a:ext cx="1692000" cy="199292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B-B param. (HER)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DEE0B7C-ED66-4493-8382-90268E9B0016}"/>
              </a:ext>
            </a:extLst>
          </p:cNvPr>
          <p:cNvSpPr txBox="1"/>
          <p:nvPr/>
        </p:nvSpPr>
        <p:spPr>
          <a:xfrm>
            <a:off x="1626535" y="4699773"/>
            <a:ext cx="119135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~1.7 A</a:t>
            </a:r>
          </a:p>
          <a:p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(~12 </a:t>
            </a:r>
            <a:r>
              <a:rPr kumimoji="1" lang="en-US" altLang="ja-JP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E9D050-4156-4595-AEAE-BEB25A0EDF65}"/>
              </a:ext>
            </a:extLst>
          </p:cNvPr>
          <p:cNvSpPr txBox="1"/>
          <p:nvPr/>
        </p:nvSpPr>
        <p:spPr>
          <a:xfrm>
            <a:off x="6998067" y="4612461"/>
            <a:ext cx="7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~0.04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9519A8-342D-4D4D-B098-1CD1E5C4305B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E4A92E-D2E7-45BD-8C7C-AF150BD3F900}"/>
              </a:ext>
            </a:extLst>
          </p:cNvPr>
          <p:cNvSpPr txBox="1"/>
          <p:nvPr/>
        </p:nvSpPr>
        <p:spPr>
          <a:xfrm>
            <a:off x="415805" y="3596044"/>
            <a:ext cx="294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Case 1 (typical)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A576FB9-BDF0-4352-BB51-5003AE8A5753}"/>
              </a:ext>
            </a:extLst>
          </p:cNvPr>
          <p:cNvSpPr txBox="1"/>
          <p:nvPr/>
        </p:nvSpPr>
        <p:spPr>
          <a:xfrm>
            <a:off x="3281441" y="532977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0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036F002-2439-464B-A0F6-D3B3032E9F4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4" y="3782586"/>
            <a:ext cx="4320000" cy="2880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20FC36-6099-42F5-BC1D-7DB4DB8A80E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70" y="977603"/>
            <a:ext cx="4320000" cy="2880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2EBDAF4-F510-4263-AC88-69B5592B96F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3794" y="977603"/>
            <a:ext cx="4320000" cy="28800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74A053-368A-434F-AF2B-1919561B211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Middle term (~2023/March=~FY2022)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27436E3-2118-455B-A6BA-6FFC0FFDD831}"/>
              </a:ext>
            </a:extLst>
          </p:cNvPr>
          <p:cNvSpPr txBox="1"/>
          <p:nvPr/>
        </p:nvSpPr>
        <p:spPr>
          <a:xfrm>
            <a:off x="971963" y="1489351"/>
            <a:ext cx="17459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~2.6E35cm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B09C4D9-A3F1-4A13-8C87-280276FDD81E}"/>
              </a:ext>
            </a:extLst>
          </p:cNvPr>
          <p:cNvSpPr txBox="1"/>
          <p:nvPr/>
        </p:nvSpPr>
        <p:spPr>
          <a:xfrm>
            <a:off x="5315657" y="1533779"/>
            <a:ext cx="17459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~2.5E35cm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DAD831-FD1E-48C3-8FA1-142922BA8088}"/>
              </a:ext>
            </a:extLst>
          </p:cNvPr>
          <p:cNvSpPr txBox="1"/>
          <p:nvPr/>
        </p:nvSpPr>
        <p:spPr>
          <a:xfrm>
            <a:off x="971963" y="4280508"/>
            <a:ext cx="17459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~2.4E35cm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1F4DBFF-FC34-41E0-8191-BEAF8735B333}"/>
              </a:ext>
            </a:extLst>
          </p:cNvPr>
          <p:cNvSpPr txBox="1"/>
          <p:nvPr/>
        </p:nvSpPr>
        <p:spPr>
          <a:xfrm>
            <a:off x="5327838" y="2020187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~3.4 ab</a:t>
            </a:r>
            <a:r>
              <a:rPr lang="en-US" altLang="ja-JP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572911-808B-448A-A46F-FC1BFD1000BC}"/>
              </a:ext>
            </a:extLst>
          </p:cNvPr>
          <p:cNvSpPr txBox="1"/>
          <p:nvPr/>
        </p:nvSpPr>
        <p:spPr>
          <a:xfrm>
            <a:off x="961781" y="2016069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~3.4 ab</a:t>
            </a:r>
            <a:r>
              <a:rPr lang="en-US" altLang="ja-JP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9EBCEB-1A51-4654-A8EA-271959BEF441}"/>
              </a:ext>
            </a:extLst>
          </p:cNvPr>
          <p:cNvSpPr txBox="1"/>
          <p:nvPr/>
        </p:nvSpPr>
        <p:spPr>
          <a:xfrm>
            <a:off x="997382" y="4846943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~2.7 ab</a:t>
            </a:r>
            <a:r>
              <a:rPr lang="en-US" altLang="ja-JP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406173C-68F6-4632-A49A-A09A0CA95A13}"/>
              </a:ext>
            </a:extLst>
          </p:cNvPr>
          <p:cNvSpPr txBox="1"/>
          <p:nvPr/>
        </p:nvSpPr>
        <p:spPr>
          <a:xfrm>
            <a:off x="859187" y="1265914"/>
            <a:ext cx="195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Case M1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E124514-0C64-495B-9026-D9D19E1F4633}"/>
              </a:ext>
            </a:extLst>
          </p:cNvPr>
          <p:cNvSpPr txBox="1"/>
          <p:nvPr/>
        </p:nvSpPr>
        <p:spPr>
          <a:xfrm>
            <a:off x="5186989" y="1247673"/>
            <a:ext cx="15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Case M2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32FD186-CB38-4EA5-AD99-BAB4C9272683}"/>
              </a:ext>
            </a:extLst>
          </p:cNvPr>
          <p:cNvSpPr txBox="1"/>
          <p:nvPr/>
        </p:nvSpPr>
        <p:spPr>
          <a:xfrm>
            <a:off x="859187" y="4060600"/>
            <a:ext cx="17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Case M3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EE54616-251D-447F-8E8A-B906CE607AC9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9D1C18-D44E-4407-B5A5-327BE80FF2A0}"/>
              </a:ext>
            </a:extLst>
          </p:cNvPr>
          <p:cNvSpPr txBox="1"/>
          <p:nvPr/>
        </p:nvSpPr>
        <p:spPr>
          <a:xfrm>
            <a:off x="4745282" y="3908473"/>
            <a:ext cx="4398718" cy="12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M1 and M2</a:t>
            </a:r>
          </a:p>
          <a:p>
            <a:pPr marL="728663" lvl="1" indent="-2714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ja-JP" sz="2000" i="1" dirty="0">
                <a:latin typeface="Arial" panose="020B0604020202020204" pitchFamily="34" charset="0"/>
                <a:cs typeface="Arial" panose="020B0604020202020204" pitchFamily="34" charset="0"/>
              </a:rPr>
              <a:t>Int. L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are finally almost the same, but the difference around 2021 is large.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041F412B-53E9-4C28-9E41-694F827C92B4}"/>
              </a:ext>
            </a:extLst>
          </p:cNvPr>
          <p:cNvSpPr/>
          <p:nvPr/>
        </p:nvSpPr>
        <p:spPr>
          <a:xfrm>
            <a:off x="2677886" y="1867988"/>
            <a:ext cx="548640" cy="1489165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53F1A29A-08AE-4117-BE14-9C02D023C20D}"/>
              </a:ext>
            </a:extLst>
          </p:cNvPr>
          <p:cNvSpPr/>
          <p:nvPr/>
        </p:nvSpPr>
        <p:spPr>
          <a:xfrm>
            <a:off x="6932024" y="2033451"/>
            <a:ext cx="548640" cy="1489165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4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036F002-2439-464B-A0F6-D3B3032E9F4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4" y="3782586"/>
            <a:ext cx="4320000" cy="2880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20FC36-6099-42F5-BC1D-7DB4DB8A80E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70" y="977603"/>
            <a:ext cx="4320000" cy="2880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2EBDAF4-F510-4263-AC88-69B5592B96F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3794" y="977603"/>
            <a:ext cx="4320000" cy="28800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74A053-368A-434F-AF2B-1919561B211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Middle term (~2023/March=~FY2022)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27436E3-2118-455B-A6BA-6FFC0FFDD831}"/>
              </a:ext>
            </a:extLst>
          </p:cNvPr>
          <p:cNvSpPr txBox="1"/>
          <p:nvPr/>
        </p:nvSpPr>
        <p:spPr>
          <a:xfrm>
            <a:off x="971963" y="1489351"/>
            <a:ext cx="17459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~2.6E35cm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B09C4D9-A3F1-4A13-8C87-280276FDD81E}"/>
              </a:ext>
            </a:extLst>
          </p:cNvPr>
          <p:cNvSpPr txBox="1"/>
          <p:nvPr/>
        </p:nvSpPr>
        <p:spPr>
          <a:xfrm>
            <a:off x="5315657" y="1533779"/>
            <a:ext cx="17459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~2.5E35cm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DAD831-FD1E-48C3-8FA1-142922BA8088}"/>
              </a:ext>
            </a:extLst>
          </p:cNvPr>
          <p:cNvSpPr txBox="1"/>
          <p:nvPr/>
        </p:nvSpPr>
        <p:spPr>
          <a:xfrm>
            <a:off x="971963" y="4280508"/>
            <a:ext cx="17459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~2.4E35cm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1F4DBFF-FC34-41E0-8191-BEAF8735B333}"/>
              </a:ext>
            </a:extLst>
          </p:cNvPr>
          <p:cNvSpPr txBox="1"/>
          <p:nvPr/>
        </p:nvSpPr>
        <p:spPr>
          <a:xfrm>
            <a:off x="5327838" y="2020187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~3.4 ab</a:t>
            </a:r>
            <a:r>
              <a:rPr lang="en-US" altLang="ja-JP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572911-808B-448A-A46F-FC1BFD1000BC}"/>
              </a:ext>
            </a:extLst>
          </p:cNvPr>
          <p:cNvSpPr txBox="1"/>
          <p:nvPr/>
        </p:nvSpPr>
        <p:spPr>
          <a:xfrm>
            <a:off x="961781" y="2016069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~3.4 ab</a:t>
            </a:r>
            <a:r>
              <a:rPr lang="en-US" altLang="ja-JP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9EBCEB-1A51-4654-A8EA-271959BEF441}"/>
              </a:ext>
            </a:extLst>
          </p:cNvPr>
          <p:cNvSpPr txBox="1"/>
          <p:nvPr/>
        </p:nvSpPr>
        <p:spPr>
          <a:xfrm>
            <a:off x="997382" y="4846943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~2.7 ab</a:t>
            </a:r>
            <a:r>
              <a:rPr lang="en-US" altLang="ja-JP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406173C-68F6-4632-A49A-A09A0CA95A13}"/>
              </a:ext>
            </a:extLst>
          </p:cNvPr>
          <p:cNvSpPr txBox="1"/>
          <p:nvPr/>
        </p:nvSpPr>
        <p:spPr>
          <a:xfrm>
            <a:off x="859187" y="1265914"/>
            <a:ext cx="195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Case M1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E124514-0C64-495B-9026-D9D19E1F4633}"/>
              </a:ext>
            </a:extLst>
          </p:cNvPr>
          <p:cNvSpPr txBox="1"/>
          <p:nvPr/>
        </p:nvSpPr>
        <p:spPr>
          <a:xfrm>
            <a:off x="5186989" y="1247673"/>
            <a:ext cx="15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Case M2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32FD186-CB38-4EA5-AD99-BAB4C9272683}"/>
              </a:ext>
            </a:extLst>
          </p:cNvPr>
          <p:cNvSpPr txBox="1"/>
          <p:nvPr/>
        </p:nvSpPr>
        <p:spPr>
          <a:xfrm>
            <a:off x="859187" y="4060600"/>
            <a:ext cx="17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Case M3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EE54616-251D-447F-8E8A-B906CE607AC9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9D1C18-D44E-4407-B5A5-327BE80FF2A0}"/>
              </a:ext>
            </a:extLst>
          </p:cNvPr>
          <p:cNvSpPr txBox="1"/>
          <p:nvPr/>
        </p:nvSpPr>
        <p:spPr>
          <a:xfrm>
            <a:off x="4745282" y="3908473"/>
            <a:ext cx="439871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M1 and M2</a:t>
            </a:r>
          </a:p>
          <a:p>
            <a:pPr marL="728663" lvl="1" indent="-2714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ja-JP" sz="2000" i="1" dirty="0">
                <a:latin typeface="Arial" panose="020B0604020202020204" pitchFamily="34" charset="0"/>
                <a:cs typeface="Arial" panose="020B0604020202020204" pitchFamily="34" charset="0"/>
              </a:rPr>
              <a:t>Int. L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are finally almost the same, but the difference around 2021 is large.</a:t>
            </a:r>
          </a:p>
          <a:p>
            <a:pPr marL="271463" indent="-2714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M1 and M3</a:t>
            </a:r>
          </a:p>
          <a:p>
            <a:pPr marL="728663" lvl="1" indent="-2714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ja-JP" sz="2000" i="1" dirty="0">
                <a:latin typeface="Arial" panose="020B0604020202020204" pitchFamily="34" charset="0"/>
                <a:cs typeface="Arial" panose="020B0604020202020204" pitchFamily="34" charset="0"/>
              </a:rPr>
              <a:t>Int. L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of M3 are lower than those in M1 due to short run time (low beam currents).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9C946917-5500-4256-9F76-54AEFFCCE4FE}"/>
              </a:ext>
            </a:extLst>
          </p:cNvPr>
          <p:cNvSpPr/>
          <p:nvPr/>
        </p:nvSpPr>
        <p:spPr>
          <a:xfrm>
            <a:off x="2351314" y="2390502"/>
            <a:ext cx="365760" cy="1110342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56EDA1B5-430E-4D3C-9A76-A6825D68147A}"/>
              </a:ext>
            </a:extLst>
          </p:cNvPr>
          <p:cNvSpPr/>
          <p:nvPr/>
        </p:nvSpPr>
        <p:spPr>
          <a:xfrm>
            <a:off x="2346960" y="5220787"/>
            <a:ext cx="365760" cy="1110342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74A053-368A-434F-AF2B-1919561B211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Middle term (~2023/March=~FY2022)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EE54616-251D-447F-8E8A-B906CE607AC9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32867CC-70C5-4D3F-94B7-20E739BD49C7}"/>
              </a:ext>
            </a:extLst>
          </p:cNvPr>
          <p:cNvSpPr txBox="1"/>
          <p:nvPr/>
        </p:nvSpPr>
        <p:spPr>
          <a:xfrm>
            <a:off x="3400316" y="1235357"/>
            <a:ext cx="3109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summary</a:t>
            </a:r>
            <a:endParaRPr kumimoji="1" lang="ja-JP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表 2">
            <a:extLst>
              <a:ext uri="{FF2B5EF4-FFF2-40B4-BE49-F238E27FC236}">
                <a16:creationId xmlns:a16="http://schemas.microsoft.com/office/drawing/2014/main" id="{52254A75-891A-4E11-948C-4C8031A07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461944"/>
              </p:ext>
            </p:extLst>
          </p:nvPr>
        </p:nvGraphicFramePr>
        <p:xfrm>
          <a:off x="271850" y="1773156"/>
          <a:ext cx="8575585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993">
                  <a:extLst>
                    <a:ext uri="{9D8B030D-6E8A-4147-A177-3AD203B41FA5}">
                      <a16:colId xmlns:a16="http://schemas.microsoft.com/office/drawing/2014/main" val="3060383830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1120791950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3143264403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3646800330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1116238564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186711480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187217347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614749841"/>
                    </a:ext>
                  </a:extLst>
                </a:gridCol>
                <a:gridCol w="764574">
                  <a:extLst>
                    <a:ext uri="{9D8B030D-6E8A-4147-A177-3AD203B41FA5}">
                      <a16:colId xmlns:a16="http://schemas.microsoft.com/office/drawing/2014/main" val="2994470193"/>
                    </a:ext>
                  </a:extLst>
                </a:gridCol>
              </a:tblGrid>
              <a:tr h="302143">
                <a:tc rowSpan="2">
                  <a:txBody>
                    <a:bodyPr/>
                    <a:lstStyle/>
                    <a:p>
                      <a:endParaRPr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Until 2022/3/1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Until 2023/3/31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20868"/>
                  </a:ext>
                </a:extLst>
              </a:tr>
              <a:tr h="513643">
                <a:tc vMerge="1">
                  <a:txBody>
                    <a:bodyPr/>
                    <a:lstStyle/>
                    <a:p>
                      <a:endParaRPr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Int. </a:t>
                      </a:r>
                      <a:r>
                        <a:rPr kumimoji="1" lang="en-US" altLang="ja-JP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[ab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1" lang="en-US" altLang="ja-JP" sz="14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[E34]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[mm]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Int.</a:t>
                      </a:r>
                      <a:r>
                        <a:rPr kumimoji="1" lang="en-US" altLang="ja-JP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 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[ab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1" lang="en-US" altLang="ja-JP" sz="14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[E34]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[mm]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51005"/>
                  </a:ext>
                </a:extLst>
              </a:tr>
              <a:tr h="513643">
                <a:tc>
                  <a:txBody>
                    <a:bodyPr/>
                    <a:lstStyle/>
                    <a:p>
                      <a:r>
                        <a:rPr kumimoji="1" lang="en-US" altLang="ja-JP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M1:</a:t>
                      </a:r>
                    </a:p>
                    <a:p>
                      <a:pPr marL="216000"/>
                      <a:r>
                        <a:rPr kumimoji="1" lang="en-US" altLang="ja-JP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FY2020 6.5 months</a:t>
                      </a:r>
                    </a:p>
                    <a:p>
                      <a:pPr marL="216000"/>
                      <a:r>
                        <a:rPr kumimoji="1" lang="en-US" altLang="ja-JP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PXD exc. 2022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55589"/>
                  </a:ext>
                </a:extLst>
              </a:tr>
              <a:tr h="513643">
                <a:tc>
                  <a:txBody>
                    <a:bodyPr/>
                    <a:lstStyle/>
                    <a:p>
                      <a:r>
                        <a:rPr kumimoji="1" lang="en-US" altLang="ja-JP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M2:</a:t>
                      </a:r>
                    </a:p>
                    <a:p>
                      <a:pPr marL="216000"/>
                      <a:r>
                        <a:rPr kumimoji="1" lang="en-US" altLang="ja-JP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FY2020 5.4 months</a:t>
                      </a:r>
                    </a:p>
                    <a:p>
                      <a:pPr marL="216000"/>
                      <a:r>
                        <a:rPr kumimoji="1" lang="en-US" altLang="ja-JP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PXD exc. 2021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47204"/>
                  </a:ext>
                </a:extLst>
              </a:tr>
              <a:tr h="513643">
                <a:tc>
                  <a:txBody>
                    <a:bodyPr/>
                    <a:lstStyle/>
                    <a:p>
                      <a:pPr marL="0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M3:</a:t>
                      </a:r>
                    </a:p>
                    <a:p>
                      <a:pPr marL="216000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FY2020 5.4 months</a:t>
                      </a:r>
                    </a:p>
                    <a:p>
                      <a:pPr marL="216000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PXD exc. 2022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16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057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B81A72-3B7F-4F68-9ED1-048704F3DC49}"/>
              </a:ext>
            </a:extLst>
          </p:cNvPr>
          <p:cNvSpPr txBox="1"/>
          <p:nvPr/>
        </p:nvSpPr>
        <p:spPr>
          <a:xfrm>
            <a:off x="1237778" y="111512"/>
            <a:ext cx="295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Summaries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27633E-3581-4477-862E-EC09C2683CAD}"/>
              </a:ext>
            </a:extLst>
          </p:cNvPr>
          <p:cNvSpPr txBox="1"/>
          <p:nvPr/>
        </p:nvSpPr>
        <p:spPr>
          <a:xfrm>
            <a:off x="843945" y="1384961"/>
            <a:ext cx="83000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term plans </a:t>
            </a:r>
            <a:endParaRPr lang="en-US" altLang="ja-JP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DE55BA7-7510-4C2A-8B81-C3A66A6F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2B42CF3-5A9D-4E68-9E64-821701DF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08D1FC-4A69-4358-9537-EDD6D0EF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EBF0B3-3214-4591-B32E-7ADDAA035187}"/>
              </a:ext>
            </a:extLst>
          </p:cNvPr>
          <p:cNvSpPr txBox="1"/>
          <p:nvPr/>
        </p:nvSpPr>
        <p:spPr>
          <a:xfrm>
            <a:off x="843945" y="2334898"/>
            <a:ext cx="83000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term plan</a:t>
            </a:r>
            <a:endParaRPr lang="en-US" altLang="ja-JP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BF94FF-663C-4E94-B2D7-54883C1F1B0F}"/>
              </a:ext>
            </a:extLst>
          </p:cNvPr>
          <p:cNvSpPr txBox="1"/>
          <p:nvPr/>
        </p:nvSpPr>
        <p:spPr>
          <a:xfrm>
            <a:off x="528258" y="725343"/>
            <a:ext cx="830005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 were re-evaluated based on the recent results</a:t>
            </a:r>
            <a:endParaRPr lang="en-US" altLang="ja-JP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F216DE-1BE9-4413-B9A1-A504D5B1A23F}"/>
              </a:ext>
            </a:extLst>
          </p:cNvPr>
          <p:cNvSpPr txBox="1"/>
          <p:nvPr/>
        </p:nvSpPr>
        <p:spPr>
          <a:xfrm>
            <a:off x="528258" y="3904972"/>
            <a:ext cx="8496000" cy="152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might be nothing to say that these luminosity projections include lots of (expected) assumptions.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now struggling to solve various challenges step by step and to provide higher luminosities.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91C49D4-A68A-48CD-99FE-48EC01C067B8}"/>
              </a:ext>
            </a:extLst>
          </p:cNvPr>
          <p:cNvSpPr txBox="1"/>
          <p:nvPr/>
        </p:nvSpPr>
        <p:spPr>
          <a:xfrm>
            <a:off x="1224948" y="1755076"/>
            <a:ext cx="73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~100 fb</a:t>
            </a:r>
            <a:r>
              <a:rPr lang="en-US" altLang="ja-JP" sz="20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(conservative) ~ ~150 fb</a:t>
            </a:r>
            <a:r>
              <a:rPr lang="en-US" altLang="ja-JP" sz="20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(expected) by 2020/June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EEBCFF-E89C-43DB-8AAB-6DA1A0EB28BC}"/>
              </a:ext>
            </a:extLst>
          </p:cNvPr>
          <p:cNvSpPr txBox="1"/>
          <p:nvPr/>
        </p:nvSpPr>
        <p:spPr>
          <a:xfrm>
            <a:off x="1224948" y="2042459"/>
            <a:ext cx="769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~500 fb</a:t>
            </a:r>
            <a:r>
              <a:rPr lang="en-US" altLang="ja-JP" sz="20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(6.5 mo.) ~ ~320 fb</a:t>
            </a:r>
            <a:r>
              <a:rPr lang="en-US" altLang="ja-JP" sz="20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(5.4 mo.) by 2021/March (expected)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B86E474-7D72-45D1-B687-5D454A070430}"/>
              </a:ext>
            </a:extLst>
          </p:cNvPr>
          <p:cNvSpPr txBox="1"/>
          <p:nvPr/>
        </p:nvSpPr>
        <p:spPr>
          <a:xfrm>
            <a:off x="1224948" y="2669475"/>
            <a:ext cx="56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~2.7  ~ ~3.4 ab</a:t>
            </a:r>
            <a:r>
              <a:rPr lang="en-US" altLang="ja-JP" sz="20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2023/March (expected)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7E2ED7-B2C6-4DC3-8E7A-4AF234687A49}"/>
              </a:ext>
            </a:extLst>
          </p:cNvPr>
          <p:cNvSpPr txBox="1"/>
          <p:nvPr/>
        </p:nvSpPr>
        <p:spPr>
          <a:xfrm>
            <a:off x="1224948" y="2943796"/>
            <a:ext cx="56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on the operation plan.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39860C-FA65-46E0-B347-4F8AAC1D229D}"/>
              </a:ext>
            </a:extLst>
          </p:cNvPr>
          <p:cNvSpPr txBox="1"/>
          <p:nvPr/>
        </p:nvSpPr>
        <p:spPr>
          <a:xfrm>
            <a:off x="528258" y="5361480"/>
            <a:ext cx="861574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we have to recognize again that securing sufficient operation time is an essential issue as a factory machine.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E5166EC-96EB-4611-9711-D0DA71BE09A5}"/>
              </a:ext>
            </a:extLst>
          </p:cNvPr>
          <p:cNvSpPr txBox="1"/>
          <p:nvPr/>
        </p:nvSpPr>
        <p:spPr>
          <a:xfrm>
            <a:off x="528258" y="6062518"/>
            <a:ext cx="8496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greatly appreciate your continued support.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A6F4C2-DE4F-4C51-9BCA-1D7208F88235}"/>
              </a:ext>
            </a:extLst>
          </p:cNvPr>
          <p:cNvSpPr txBox="1"/>
          <p:nvPr/>
        </p:nvSpPr>
        <p:spPr>
          <a:xfrm>
            <a:off x="843943" y="3244944"/>
            <a:ext cx="83000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plan (~2029)</a:t>
            </a:r>
            <a:endParaRPr lang="en-US" altLang="ja-JP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DEB7E36-DB14-49A8-BC79-278DC74BD252}"/>
              </a:ext>
            </a:extLst>
          </p:cNvPr>
          <p:cNvSpPr txBox="1"/>
          <p:nvPr/>
        </p:nvSpPr>
        <p:spPr>
          <a:xfrm>
            <a:off x="1224948" y="3592585"/>
            <a:ext cx="56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1010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ACB1A4-2F28-4830-B1B9-AAA38850B299}"/>
              </a:ext>
            </a:extLst>
          </p:cNvPr>
          <p:cNvSpPr txBox="1"/>
          <p:nvPr/>
        </p:nvSpPr>
        <p:spPr>
          <a:xfrm>
            <a:off x="494322" y="2874919"/>
            <a:ext cx="8034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your attention.</a:t>
            </a:r>
            <a:endParaRPr kumimoji="1" lang="ja-JP" altLang="en-US" sz="4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BC18111-BABD-4F6B-BC6F-4F0AF0E4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09C3FC8-00C3-462F-BEFB-E0FCCD4F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6F7BA-A7ED-48CF-B2A3-41039EBF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2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F4B392-CFF4-4A77-B93A-95DE2C904013}"/>
              </a:ext>
            </a:extLst>
          </p:cNvPr>
          <p:cNvSpPr/>
          <p:nvPr/>
        </p:nvSpPr>
        <p:spPr>
          <a:xfrm>
            <a:off x="3283027" y="4572000"/>
            <a:ext cx="473725" cy="11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E610AD-1D81-4C9A-A6FC-35691FF4A113}"/>
              </a:ext>
            </a:extLst>
          </p:cNvPr>
          <p:cNvSpPr/>
          <p:nvPr/>
        </p:nvSpPr>
        <p:spPr>
          <a:xfrm>
            <a:off x="6916758" y="4448978"/>
            <a:ext cx="473725" cy="11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1F651B9-6D19-4847-8F3D-37BF7B63D276}"/>
              </a:ext>
            </a:extLst>
          </p:cNvPr>
          <p:cNvSpPr/>
          <p:nvPr/>
        </p:nvSpPr>
        <p:spPr>
          <a:xfrm>
            <a:off x="6804754" y="5306457"/>
            <a:ext cx="473725" cy="11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D92A1D0F-8A34-41EA-8D4F-B77539B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D758C5-CBBB-45BC-989E-A884F201C8CF}"/>
              </a:ext>
            </a:extLst>
          </p:cNvPr>
          <p:cNvSpPr txBox="1"/>
          <p:nvPr/>
        </p:nvSpPr>
        <p:spPr>
          <a:xfrm>
            <a:off x="1239526" y="111512"/>
            <a:ext cx="6432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results of Phase-3 2019c run</a:t>
            </a:r>
            <a:endParaRPr kumimoji="1" lang="ja-JP" alt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5BF62D5-4140-497C-ABCB-3B4E2390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4" y="3770933"/>
            <a:ext cx="2416332" cy="223200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81E8CAB2-7BAB-4975-ACDD-9D21DB44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2222"/>
            <a:ext cx="2420332" cy="2232000"/>
          </a:xfrm>
          <a:prstGeom prst="rect">
            <a:avLst/>
          </a:prstGeom>
        </p:spPr>
      </p:pic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09830AD3-A258-4B4B-8150-1D099866E663}"/>
              </a:ext>
            </a:extLst>
          </p:cNvPr>
          <p:cNvSpPr/>
          <p:nvPr/>
        </p:nvSpPr>
        <p:spPr>
          <a:xfrm>
            <a:off x="837877" y="3837775"/>
            <a:ext cx="929928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4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[mm]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EA87C8D6-5700-4068-B851-FECFE9981268}"/>
              </a:ext>
            </a:extLst>
          </p:cNvPr>
          <p:cNvSpPr/>
          <p:nvPr/>
        </p:nvSpPr>
        <p:spPr>
          <a:xfrm>
            <a:off x="872762" y="1319262"/>
            <a:ext cx="576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290435F9-F9EC-4C4B-890D-CDEE391EF235}"/>
              </a:ext>
            </a:extLst>
          </p:cNvPr>
          <p:cNvSpPr/>
          <p:nvPr/>
        </p:nvSpPr>
        <p:spPr>
          <a:xfrm>
            <a:off x="883898" y="2806674"/>
            <a:ext cx="1202524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Belle HV 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/>
              <p:nvPr/>
            </p:nvSpPr>
            <p:spPr>
              <a:xfrm>
                <a:off x="1445108" y="1310357"/>
                <a:ext cx="593624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400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rad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08" y="1310357"/>
                <a:ext cx="593624" cy="260905"/>
              </a:xfrm>
              <a:prstGeom prst="rect">
                <a:avLst/>
              </a:prstGeom>
              <a:blipFill>
                <a:blip r:embed="rId4"/>
                <a:stretch>
                  <a:fillRect l="-18557" t="-6977" r="-11340" b="-372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A130C2D-E749-423A-B0E8-1703DD51B80D}"/>
              </a:ext>
            </a:extLst>
          </p:cNvPr>
          <p:cNvSpPr txBox="1"/>
          <p:nvPr/>
        </p:nvSpPr>
        <p:spPr>
          <a:xfrm>
            <a:off x="849589" y="5043719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1mm </a:t>
            </a:r>
            <a:endParaRPr kumimoji="1" lang="ja-JP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49A5C7A9-1B30-44A3-9F89-417E40414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813" y="1293546"/>
            <a:ext cx="2420682" cy="2232000"/>
          </a:xfrm>
          <a:prstGeom prst="rect">
            <a:avLst/>
          </a:prstGeom>
        </p:spPr>
      </p:pic>
      <p:sp>
        <p:nvSpPr>
          <p:cNvPr id="100" name="四角形: 角を丸くする 99">
            <a:extLst>
              <a:ext uri="{FF2B5EF4-FFF2-40B4-BE49-F238E27FC236}">
                <a16:creationId xmlns:a16="http://schemas.microsoft.com/office/drawing/2014/main" id="{78562E25-C767-46CA-8167-53BEFD286CF6}"/>
              </a:ext>
            </a:extLst>
          </p:cNvPr>
          <p:cNvSpPr/>
          <p:nvPr/>
        </p:nvSpPr>
        <p:spPr>
          <a:xfrm>
            <a:off x="2707775" y="1319262"/>
            <a:ext cx="1548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dose [Ah]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46665956-AC85-4A7E-A691-0611D504F517}"/>
              </a:ext>
            </a:extLst>
          </p:cNvPr>
          <p:cNvSpPr txBox="1"/>
          <p:nvPr/>
        </p:nvSpPr>
        <p:spPr>
          <a:xfrm>
            <a:off x="3271425" y="2626112"/>
            <a:ext cx="9861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~300Ah</a:t>
            </a:r>
            <a:endParaRPr kumimoji="1" lang="ja-JP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664DBE2A-1488-4CF3-A765-DE548E6CA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5201" y="1302221"/>
            <a:ext cx="2500488" cy="2232000"/>
          </a:xfrm>
          <a:prstGeom prst="rect">
            <a:avLst/>
          </a:prstGeom>
        </p:spPr>
      </p:pic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5B077673-D997-4729-8F90-278C9B582AA1}"/>
              </a:ext>
            </a:extLst>
          </p:cNvPr>
          <p:cNvSpPr/>
          <p:nvPr/>
        </p:nvSpPr>
        <p:spPr>
          <a:xfrm>
            <a:off x="4627756" y="1211262"/>
            <a:ext cx="2107580" cy="360000"/>
          </a:xfrm>
          <a:prstGeom prst="roundRect">
            <a:avLst>
              <a:gd name="adj" fmla="val 251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[Pa A]</a:t>
            </a:r>
          </a:p>
          <a:p>
            <a:pPr algn="ctr"/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from storage beam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08B3588E-0616-41AD-B036-DF4A0A35C2B7}"/>
              </a:ext>
            </a:extLst>
          </p:cNvPr>
          <p:cNvCxnSpPr>
            <a:cxnSpLocks/>
          </p:cNvCxnSpPr>
          <p:nvPr/>
        </p:nvCxnSpPr>
        <p:spPr>
          <a:xfrm>
            <a:off x="4833625" y="2624351"/>
            <a:ext cx="18125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24F203FA-8F40-4D18-BD08-AB0F6719625D}"/>
              </a:ext>
            </a:extLst>
          </p:cNvPr>
          <p:cNvSpPr/>
          <p:nvPr/>
        </p:nvSpPr>
        <p:spPr>
          <a:xfrm>
            <a:off x="5405574" y="1710137"/>
            <a:ext cx="1202524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Belle HV 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5E8FC6BF-E012-42FB-BEE4-8BF89D2444D8}"/>
              </a:ext>
            </a:extLst>
          </p:cNvPr>
          <p:cNvSpPr txBox="1"/>
          <p:nvPr/>
        </p:nvSpPr>
        <p:spPr>
          <a:xfrm>
            <a:off x="953857" y="650774"/>
            <a:ext cx="1901354" cy="584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aseline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Cal., 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ssumption</a:t>
            </a:r>
          </a:p>
          <a:p>
            <a:r>
              <a:rPr lang="en-US" altLang="ja-JP" sz="1600" baseline="1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 in 2019c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82660537-50E0-4AEC-A1D9-2705F09EF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4524" y="3759209"/>
            <a:ext cx="2420328" cy="2232000"/>
          </a:xfrm>
          <a:prstGeom prst="rect">
            <a:avLst/>
          </a:prstGeom>
        </p:spPr>
      </p:pic>
      <p:sp>
        <p:nvSpPr>
          <p:cNvPr id="111" name="四角形: 角を丸くする 110">
            <a:extLst>
              <a:ext uri="{FF2B5EF4-FFF2-40B4-BE49-F238E27FC236}">
                <a16:creationId xmlns:a16="http://schemas.microsoft.com/office/drawing/2014/main" id="{B14ABA54-9B85-4C3B-B648-17D31224CF5A}"/>
              </a:ext>
            </a:extLst>
          </p:cNvPr>
          <p:cNvSpPr/>
          <p:nvPr/>
        </p:nvSpPr>
        <p:spPr>
          <a:xfrm>
            <a:off x="2731643" y="3837775"/>
            <a:ext cx="1659053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[x10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図 111">
            <a:extLst>
              <a:ext uri="{FF2B5EF4-FFF2-40B4-BE49-F238E27FC236}">
                <a16:creationId xmlns:a16="http://schemas.microsoft.com/office/drawing/2014/main" id="{9CDED3C8-C61E-422D-8B88-144476BE0F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2683" y="3782655"/>
            <a:ext cx="2416332" cy="2232000"/>
          </a:xfrm>
          <a:prstGeom prst="rect">
            <a:avLst/>
          </a:prstGeom>
        </p:spPr>
      </p:pic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id="{62BD2186-0A97-419A-86C0-9DBA724D6AAC}"/>
              </a:ext>
            </a:extLst>
          </p:cNvPr>
          <p:cNvSpPr/>
          <p:nvPr/>
        </p:nvSpPr>
        <p:spPr>
          <a:xfrm>
            <a:off x="5115595" y="3837775"/>
            <a:ext cx="1152365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Int.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[fb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B72B9E57-555B-4B2D-854D-98629BBB0CC9}"/>
              </a:ext>
            </a:extLst>
          </p:cNvPr>
          <p:cNvSpPr txBox="1"/>
          <p:nvPr/>
        </p:nvSpPr>
        <p:spPr>
          <a:xfrm>
            <a:off x="7463225" y="5706763"/>
            <a:ext cx="7761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~4fb</a:t>
            </a:r>
            <a:r>
              <a:rPr lang="en-US" altLang="ja-JP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図 114">
            <a:extLst>
              <a:ext uri="{FF2B5EF4-FFF2-40B4-BE49-F238E27FC236}">
                <a16:creationId xmlns:a16="http://schemas.microsoft.com/office/drawing/2014/main" id="{E0BF898E-7D89-4D1F-B315-990E3CB5F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2099" y="3815232"/>
            <a:ext cx="2322710" cy="2304000"/>
          </a:xfrm>
          <a:prstGeom prst="rect">
            <a:avLst/>
          </a:prstGeom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A45DC710-D533-48C5-A21D-14D805296E4A}"/>
              </a:ext>
            </a:extLst>
          </p:cNvPr>
          <p:cNvSpPr txBox="1"/>
          <p:nvPr/>
        </p:nvSpPr>
        <p:spPr>
          <a:xfrm>
            <a:off x="7921513" y="508692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071BB4B5-6088-4631-A687-EC861E491A52}"/>
              </a:ext>
            </a:extLst>
          </p:cNvPr>
          <p:cNvCxnSpPr>
            <a:cxnSpLocks/>
          </p:cNvCxnSpPr>
          <p:nvPr/>
        </p:nvCxnSpPr>
        <p:spPr>
          <a:xfrm flipH="1">
            <a:off x="8478930" y="3791415"/>
            <a:ext cx="419743" cy="97244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513BE6E6-93E4-47AA-8C24-18FD2F255FCF}"/>
              </a:ext>
            </a:extLst>
          </p:cNvPr>
          <p:cNvCxnSpPr>
            <a:cxnSpLocks/>
          </p:cNvCxnSpPr>
          <p:nvPr/>
        </p:nvCxnSpPr>
        <p:spPr>
          <a:xfrm flipV="1">
            <a:off x="8678223" y="4716396"/>
            <a:ext cx="175846" cy="45719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56E5CAE-DD88-4CD7-BDC3-3B065C7728A0}"/>
              </a:ext>
            </a:extLst>
          </p:cNvPr>
          <p:cNvSpPr txBox="1"/>
          <p:nvPr/>
        </p:nvSpPr>
        <p:spPr>
          <a:xfrm>
            <a:off x="486194" y="1889845"/>
            <a:ext cx="7938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~0.5A</a:t>
            </a:r>
            <a:endParaRPr kumimoji="1" lang="ja-JP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1CF607B-8B09-484A-BD08-69CBBBBE1A2A}"/>
              </a:ext>
            </a:extLst>
          </p:cNvPr>
          <p:cNvSpPr txBox="1"/>
          <p:nvPr/>
        </p:nvSpPr>
        <p:spPr>
          <a:xfrm>
            <a:off x="2501113" y="4102729"/>
            <a:ext cx="17395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1.14E34cm</a:t>
            </a:r>
            <a:r>
              <a:rPr lang="en-US" altLang="ja-JP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00A9C6C2-A911-434D-BB51-6070D04F924F}"/>
              </a:ext>
            </a:extLst>
          </p:cNvPr>
          <p:cNvCxnSpPr>
            <a:cxnSpLocks/>
          </p:cNvCxnSpPr>
          <p:nvPr/>
        </p:nvCxnSpPr>
        <p:spPr>
          <a:xfrm>
            <a:off x="2792381" y="4508523"/>
            <a:ext cx="129239" cy="44261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FB6BF90B-A73B-4865-8D37-6F25D3F0E317}"/>
              </a:ext>
            </a:extLst>
          </p:cNvPr>
          <p:cNvSpPr/>
          <p:nvPr/>
        </p:nvSpPr>
        <p:spPr>
          <a:xfrm>
            <a:off x="7927178" y="3504625"/>
            <a:ext cx="1152000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1" lang="en-US" altLang="ja-JP" sz="1600" i="1" dirty="0">
                <a:latin typeface="Symbol" panose="05050102010706020507" pitchFamily="18" charset="2"/>
              </a:rPr>
              <a:t>b</a:t>
            </a:r>
            <a:r>
              <a:rPr kumimoji="1" lang="en-US" altLang="ja-JP" sz="1600" baseline="-25000" dirty="0"/>
              <a:t>y</a:t>
            </a:r>
            <a:r>
              <a:rPr kumimoji="1" lang="en-US" altLang="ja-JP" sz="1600" baseline="30000" dirty="0"/>
              <a:t>*</a:t>
            </a:r>
            <a:r>
              <a:rPr kumimoji="1" lang="en-US" altLang="ja-JP" sz="1600" dirty="0"/>
              <a:t>=1mm</a:t>
            </a:r>
            <a:endParaRPr kumimoji="1" lang="ja-JP" altLang="en-US" sz="1600" dirty="0"/>
          </a:p>
        </p:txBody>
      </p:sp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5B1D4C96-4EA3-45BA-BBED-0C254DC5F0C4}"/>
              </a:ext>
            </a:extLst>
          </p:cNvPr>
          <p:cNvSpPr/>
          <p:nvPr/>
        </p:nvSpPr>
        <p:spPr>
          <a:xfrm>
            <a:off x="7057338" y="3864129"/>
            <a:ext cx="1692000" cy="199292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B-B param. (HER)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BE6F4F87-4F91-4EC3-8CAC-8BFA472A74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1240" y="1331439"/>
            <a:ext cx="2371417" cy="2124000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66E37D3-B06E-49F0-BDA4-E39197842904}"/>
              </a:ext>
            </a:extLst>
          </p:cNvPr>
          <p:cNvSpPr txBox="1"/>
          <p:nvPr/>
        </p:nvSpPr>
        <p:spPr>
          <a:xfrm>
            <a:off x="5451861" y="269519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ADEBE39E-2060-4B89-92DA-1F0AA05867DD}"/>
              </a:ext>
            </a:extLst>
          </p:cNvPr>
          <p:cNvCxnSpPr/>
          <p:nvPr/>
        </p:nvCxnSpPr>
        <p:spPr>
          <a:xfrm flipV="1">
            <a:off x="6228957" y="2663709"/>
            <a:ext cx="140677" cy="18756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B6848BDB-C4BE-4DDE-A9C2-CC6A6B3D0B8A}"/>
              </a:ext>
            </a:extLst>
          </p:cNvPr>
          <p:cNvCxnSpPr>
            <a:cxnSpLocks/>
          </p:cNvCxnSpPr>
          <p:nvPr/>
        </p:nvCxnSpPr>
        <p:spPr>
          <a:xfrm flipH="1" flipV="1">
            <a:off x="8345805" y="2700900"/>
            <a:ext cx="474810" cy="73367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四角形: 角を丸くする 93">
            <a:extLst>
              <a:ext uri="{FF2B5EF4-FFF2-40B4-BE49-F238E27FC236}">
                <a16:creationId xmlns:a16="http://schemas.microsoft.com/office/drawing/2014/main" id="{DC9340E6-0ECF-439B-B8A4-C1324913D1C3}"/>
              </a:ext>
            </a:extLst>
          </p:cNvPr>
          <p:cNvSpPr/>
          <p:nvPr/>
        </p:nvSpPr>
        <p:spPr>
          <a:xfrm>
            <a:off x="6894508" y="1139262"/>
            <a:ext cx="2149131" cy="432000"/>
          </a:xfrm>
          <a:prstGeom prst="roundRect">
            <a:avLst>
              <a:gd name="adj" fmla="val 2082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2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[x10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vs 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</a:t>
            </a:r>
            <a:r>
              <a:rPr lang="en-US" altLang="ja-JP" sz="12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B7B4912-2266-4358-8976-334CBFAAF50D}"/>
              </a:ext>
            </a:extLst>
          </p:cNvPr>
          <p:cNvSpPr txBox="1"/>
          <p:nvPr/>
        </p:nvSpPr>
        <p:spPr>
          <a:xfrm>
            <a:off x="8054471" y="197544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9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D92A1D0F-8A34-41EA-8D4F-B77539B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D758C5-CBBB-45BC-989E-A884F201C8CF}"/>
              </a:ext>
            </a:extLst>
          </p:cNvPr>
          <p:cNvSpPr txBox="1"/>
          <p:nvPr/>
        </p:nvSpPr>
        <p:spPr>
          <a:xfrm>
            <a:off x="1239526" y="111512"/>
            <a:ext cx="6432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results of Phase-3 2019c run</a:t>
            </a:r>
            <a:endParaRPr kumimoji="1" lang="ja-JP" alt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81E8CAB2-7BAB-4975-ACDD-9D21DB44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222"/>
            <a:ext cx="2420332" cy="2232000"/>
          </a:xfrm>
          <a:prstGeom prst="rect">
            <a:avLst/>
          </a:prstGeom>
        </p:spPr>
      </p:pic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EA87C8D6-5700-4068-B851-FECFE9981268}"/>
              </a:ext>
            </a:extLst>
          </p:cNvPr>
          <p:cNvSpPr/>
          <p:nvPr/>
        </p:nvSpPr>
        <p:spPr>
          <a:xfrm>
            <a:off x="872762" y="1319262"/>
            <a:ext cx="576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290435F9-F9EC-4C4B-890D-CDEE391EF235}"/>
              </a:ext>
            </a:extLst>
          </p:cNvPr>
          <p:cNvSpPr/>
          <p:nvPr/>
        </p:nvSpPr>
        <p:spPr>
          <a:xfrm>
            <a:off x="883898" y="2806674"/>
            <a:ext cx="1202524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Belle HV 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/>
              <p:nvPr/>
            </p:nvSpPr>
            <p:spPr>
              <a:xfrm>
                <a:off x="1445108" y="1310357"/>
                <a:ext cx="593624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400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rad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943198C-5C99-4C65-B421-6DCA455B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08" y="1310357"/>
                <a:ext cx="593624" cy="260905"/>
              </a:xfrm>
              <a:prstGeom prst="rect">
                <a:avLst/>
              </a:prstGeom>
              <a:blipFill>
                <a:blip r:embed="rId3"/>
                <a:stretch>
                  <a:fillRect l="-18557" t="-6977" r="-11340" b="-372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図 98">
            <a:extLst>
              <a:ext uri="{FF2B5EF4-FFF2-40B4-BE49-F238E27FC236}">
                <a16:creationId xmlns:a16="http://schemas.microsoft.com/office/drawing/2014/main" id="{49A5C7A9-1B30-44A3-9F89-417E40414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813" y="1293546"/>
            <a:ext cx="2420682" cy="2232000"/>
          </a:xfrm>
          <a:prstGeom prst="rect">
            <a:avLst/>
          </a:prstGeom>
        </p:spPr>
      </p:pic>
      <p:sp>
        <p:nvSpPr>
          <p:cNvPr id="100" name="四角形: 角を丸くする 99">
            <a:extLst>
              <a:ext uri="{FF2B5EF4-FFF2-40B4-BE49-F238E27FC236}">
                <a16:creationId xmlns:a16="http://schemas.microsoft.com/office/drawing/2014/main" id="{78562E25-C767-46CA-8167-53BEFD286CF6}"/>
              </a:ext>
            </a:extLst>
          </p:cNvPr>
          <p:cNvSpPr/>
          <p:nvPr/>
        </p:nvSpPr>
        <p:spPr>
          <a:xfrm>
            <a:off x="2707775" y="1319262"/>
            <a:ext cx="1548000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dose [Ah]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46665956-AC85-4A7E-A691-0611D504F517}"/>
              </a:ext>
            </a:extLst>
          </p:cNvPr>
          <p:cNvSpPr txBox="1"/>
          <p:nvPr/>
        </p:nvSpPr>
        <p:spPr>
          <a:xfrm>
            <a:off x="3271425" y="2626112"/>
            <a:ext cx="9861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~300Ah</a:t>
            </a:r>
            <a:endParaRPr kumimoji="1" lang="ja-JP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664DBE2A-1488-4CF3-A765-DE548E6CA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201" y="1302221"/>
            <a:ext cx="2500488" cy="2232000"/>
          </a:xfrm>
          <a:prstGeom prst="rect">
            <a:avLst/>
          </a:prstGeom>
        </p:spPr>
      </p:pic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5B077673-D997-4729-8F90-278C9B582AA1}"/>
              </a:ext>
            </a:extLst>
          </p:cNvPr>
          <p:cNvSpPr/>
          <p:nvPr/>
        </p:nvSpPr>
        <p:spPr>
          <a:xfrm>
            <a:off x="4627756" y="1211262"/>
            <a:ext cx="2107580" cy="360000"/>
          </a:xfrm>
          <a:prstGeom prst="roundRect">
            <a:avLst>
              <a:gd name="adj" fmla="val 251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[Pa A]</a:t>
            </a:r>
          </a:p>
          <a:p>
            <a:pPr algn="ctr"/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from storage beam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08B3588E-0616-41AD-B036-DF4A0A35C2B7}"/>
              </a:ext>
            </a:extLst>
          </p:cNvPr>
          <p:cNvCxnSpPr>
            <a:cxnSpLocks/>
          </p:cNvCxnSpPr>
          <p:nvPr/>
        </p:nvCxnSpPr>
        <p:spPr>
          <a:xfrm>
            <a:off x="4833625" y="2624351"/>
            <a:ext cx="18125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24F203FA-8F40-4D18-BD08-AB0F6719625D}"/>
              </a:ext>
            </a:extLst>
          </p:cNvPr>
          <p:cNvSpPr/>
          <p:nvPr/>
        </p:nvSpPr>
        <p:spPr>
          <a:xfrm>
            <a:off x="5405574" y="1710137"/>
            <a:ext cx="1202524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Belle HV 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5E8FC6BF-E012-42FB-BEE4-8BF89D2444D8}"/>
              </a:ext>
            </a:extLst>
          </p:cNvPr>
          <p:cNvSpPr txBox="1"/>
          <p:nvPr/>
        </p:nvSpPr>
        <p:spPr>
          <a:xfrm>
            <a:off x="953857" y="650774"/>
            <a:ext cx="1901354" cy="584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aseline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Cal., 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ssumption</a:t>
            </a:r>
          </a:p>
          <a:p>
            <a:r>
              <a:rPr lang="en-US" altLang="ja-JP" sz="1600" baseline="1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 in 2019c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56E5CAE-DD88-4CD7-BDC3-3B065C7728A0}"/>
              </a:ext>
            </a:extLst>
          </p:cNvPr>
          <p:cNvSpPr txBox="1"/>
          <p:nvPr/>
        </p:nvSpPr>
        <p:spPr>
          <a:xfrm>
            <a:off x="486194" y="1889845"/>
            <a:ext cx="7938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~0.5A</a:t>
            </a:r>
            <a:endParaRPr kumimoji="1" lang="ja-JP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FB6BF90B-A73B-4865-8D37-6F25D3F0E317}"/>
              </a:ext>
            </a:extLst>
          </p:cNvPr>
          <p:cNvSpPr/>
          <p:nvPr/>
        </p:nvSpPr>
        <p:spPr>
          <a:xfrm>
            <a:off x="7927178" y="3504625"/>
            <a:ext cx="1152000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1" lang="en-US" altLang="ja-JP" sz="1600" i="1" dirty="0">
                <a:latin typeface="Symbol" panose="05050102010706020507" pitchFamily="18" charset="2"/>
              </a:rPr>
              <a:t>b</a:t>
            </a:r>
            <a:r>
              <a:rPr kumimoji="1" lang="en-US" altLang="ja-JP" sz="1600" baseline="-25000" dirty="0"/>
              <a:t>y</a:t>
            </a:r>
            <a:r>
              <a:rPr kumimoji="1" lang="en-US" altLang="ja-JP" sz="1600" baseline="30000" dirty="0"/>
              <a:t>*</a:t>
            </a:r>
            <a:r>
              <a:rPr kumimoji="1" lang="en-US" altLang="ja-JP" sz="1600" dirty="0"/>
              <a:t>=1mm</a:t>
            </a:r>
            <a:endParaRPr kumimoji="1" lang="ja-JP" altLang="en-US" sz="1600" dirty="0"/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BE6F4F87-4F91-4EC3-8CAC-8BFA472A7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240" y="1331439"/>
            <a:ext cx="2371417" cy="2124000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66E37D3-B06E-49F0-BDA4-E39197842904}"/>
              </a:ext>
            </a:extLst>
          </p:cNvPr>
          <p:cNvSpPr txBox="1"/>
          <p:nvPr/>
        </p:nvSpPr>
        <p:spPr>
          <a:xfrm>
            <a:off x="5451861" y="269519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ADEBE39E-2060-4B89-92DA-1F0AA05867DD}"/>
              </a:ext>
            </a:extLst>
          </p:cNvPr>
          <p:cNvCxnSpPr/>
          <p:nvPr/>
        </p:nvCxnSpPr>
        <p:spPr>
          <a:xfrm flipV="1">
            <a:off x="6228957" y="2663709"/>
            <a:ext cx="140677" cy="18756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B6848BDB-C4BE-4DDE-A9C2-CC6A6B3D0B8A}"/>
              </a:ext>
            </a:extLst>
          </p:cNvPr>
          <p:cNvCxnSpPr>
            <a:cxnSpLocks/>
          </p:cNvCxnSpPr>
          <p:nvPr/>
        </p:nvCxnSpPr>
        <p:spPr>
          <a:xfrm flipH="1" flipV="1">
            <a:off x="8345805" y="2700900"/>
            <a:ext cx="474810" cy="73367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四角形: 角を丸くする 93">
            <a:extLst>
              <a:ext uri="{FF2B5EF4-FFF2-40B4-BE49-F238E27FC236}">
                <a16:creationId xmlns:a16="http://schemas.microsoft.com/office/drawing/2014/main" id="{DC9340E6-0ECF-439B-B8A4-C1324913D1C3}"/>
              </a:ext>
            </a:extLst>
          </p:cNvPr>
          <p:cNvSpPr/>
          <p:nvPr/>
        </p:nvSpPr>
        <p:spPr>
          <a:xfrm>
            <a:off x="6894508" y="1139262"/>
            <a:ext cx="2149131" cy="432000"/>
          </a:xfrm>
          <a:prstGeom prst="roundRect">
            <a:avLst>
              <a:gd name="adj" fmla="val 2082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ja-JP" sz="12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[x10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vs 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</a:t>
            </a:r>
            <a:r>
              <a:rPr lang="en-US" altLang="ja-JP" sz="12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12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2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</a:t>
            </a:r>
            <a:r>
              <a:rPr lang="en-US" altLang="ja-JP" sz="12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B7B4912-2266-4358-8976-334CBFAAF50D}"/>
              </a:ext>
            </a:extLst>
          </p:cNvPr>
          <p:cNvSpPr txBox="1"/>
          <p:nvPr/>
        </p:nvSpPr>
        <p:spPr>
          <a:xfrm>
            <a:off x="8054471" y="197544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表 6">
            <a:extLst>
              <a:ext uri="{FF2B5EF4-FFF2-40B4-BE49-F238E27FC236}">
                <a16:creationId xmlns:a16="http://schemas.microsoft.com/office/drawing/2014/main" id="{942712D7-5EFC-4C41-9CDE-BA7BF87F3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4688"/>
              </p:ext>
            </p:extLst>
          </p:nvPr>
        </p:nvGraphicFramePr>
        <p:xfrm>
          <a:off x="517544" y="4065542"/>
          <a:ext cx="8343429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0358">
                  <a:extLst>
                    <a:ext uri="{9D8B030D-6E8A-4147-A177-3AD203B41FA5}">
                      <a16:colId xmlns:a16="http://schemas.microsoft.com/office/drawing/2014/main" val="3383434898"/>
                    </a:ext>
                  </a:extLst>
                </a:gridCol>
                <a:gridCol w="1768448">
                  <a:extLst>
                    <a:ext uri="{9D8B030D-6E8A-4147-A177-3AD203B41FA5}">
                      <a16:colId xmlns:a16="http://schemas.microsoft.com/office/drawing/2014/main" val="1630910404"/>
                    </a:ext>
                  </a:extLst>
                </a:gridCol>
                <a:gridCol w="2530136">
                  <a:extLst>
                    <a:ext uri="{9D8B030D-6E8A-4147-A177-3AD203B41FA5}">
                      <a16:colId xmlns:a16="http://schemas.microsoft.com/office/drawing/2014/main" val="893308567"/>
                    </a:ext>
                  </a:extLst>
                </a:gridCol>
                <a:gridCol w="2144487">
                  <a:extLst>
                    <a:ext uri="{9D8B030D-6E8A-4147-A177-3AD203B41FA5}">
                      <a16:colId xmlns:a16="http://schemas.microsoft.com/office/drawing/2014/main" val="3948528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currents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dose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1" lang="en-US" altLang="ja-JP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1" lang="en-US" altLang="ja-JP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measure of BG from storage beam)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1" lang="en-US" altLang="ja-JP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1" lang="en-US" altLang="ja-JP" i="1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1" lang="en-US" altLang="ja-JP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kumimoji="1" lang="en-US" altLang="ja-JP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measure of BB effect)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785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Almost achieved</a:t>
                      </a:r>
                      <a:endParaRPr kumimoji="1" lang="ja-JP" alt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kumimoji="1" lang="ja-JP" alt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than expected</a:t>
                      </a:r>
                      <a:endParaRPr kumimoji="1" lang="ja-JP" altLang="en-US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70~80% of expectation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23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Collimator tuning</a:t>
                      </a:r>
                    </a:p>
                    <a:p>
                      <a:pPr algn="ctr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Baking of collimators</a:t>
                      </a:r>
                    </a:p>
                    <a:p>
                      <a:pPr algn="ctr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Vacuum scrubbing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94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7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F4B392-CFF4-4A77-B93A-95DE2C904013}"/>
              </a:ext>
            </a:extLst>
          </p:cNvPr>
          <p:cNvSpPr/>
          <p:nvPr/>
        </p:nvSpPr>
        <p:spPr>
          <a:xfrm>
            <a:off x="3283027" y="2107585"/>
            <a:ext cx="473725" cy="11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E610AD-1D81-4C9A-A6FC-35691FF4A113}"/>
              </a:ext>
            </a:extLst>
          </p:cNvPr>
          <p:cNvSpPr/>
          <p:nvPr/>
        </p:nvSpPr>
        <p:spPr>
          <a:xfrm>
            <a:off x="6916758" y="1984563"/>
            <a:ext cx="473725" cy="11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1F651B9-6D19-4847-8F3D-37BF7B63D276}"/>
              </a:ext>
            </a:extLst>
          </p:cNvPr>
          <p:cNvSpPr/>
          <p:nvPr/>
        </p:nvSpPr>
        <p:spPr>
          <a:xfrm>
            <a:off x="6804754" y="2842042"/>
            <a:ext cx="473725" cy="11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D92A1D0F-8A34-41EA-8D4F-B77539B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D758C5-CBBB-45BC-989E-A884F201C8CF}"/>
              </a:ext>
            </a:extLst>
          </p:cNvPr>
          <p:cNvSpPr txBox="1"/>
          <p:nvPr/>
        </p:nvSpPr>
        <p:spPr>
          <a:xfrm>
            <a:off x="1239526" y="111512"/>
            <a:ext cx="6432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results of Phase-3 2019c run</a:t>
            </a:r>
            <a:endParaRPr kumimoji="1" lang="ja-JP" alt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5BF62D5-4140-497C-ABCB-3B4E2390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4" y="1306518"/>
            <a:ext cx="2416332" cy="2232000"/>
          </a:xfrm>
          <a:prstGeom prst="rect">
            <a:avLst/>
          </a:prstGeom>
        </p:spPr>
      </p:pic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09830AD3-A258-4B4B-8150-1D099866E663}"/>
              </a:ext>
            </a:extLst>
          </p:cNvPr>
          <p:cNvSpPr/>
          <p:nvPr/>
        </p:nvSpPr>
        <p:spPr>
          <a:xfrm>
            <a:off x="837877" y="1373360"/>
            <a:ext cx="929928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1400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[mm]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A130C2D-E749-423A-B0E8-1703DD51B80D}"/>
              </a:ext>
            </a:extLst>
          </p:cNvPr>
          <p:cNvSpPr txBox="1"/>
          <p:nvPr/>
        </p:nvSpPr>
        <p:spPr>
          <a:xfrm>
            <a:off x="849589" y="2579304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1mm </a:t>
            </a:r>
            <a:endParaRPr kumimoji="1" lang="ja-JP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82660537-50E0-4AEC-A1D9-2705F09EF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24" y="1294794"/>
            <a:ext cx="2420328" cy="2232000"/>
          </a:xfrm>
          <a:prstGeom prst="rect">
            <a:avLst/>
          </a:prstGeom>
        </p:spPr>
      </p:pic>
      <p:sp>
        <p:nvSpPr>
          <p:cNvPr id="111" name="四角形: 角を丸くする 110">
            <a:extLst>
              <a:ext uri="{FF2B5EF4-FFF2-40B4-BE49-F238E27FC236}">
                <a16:creationId xmlns:a16="http://schemas.microsoft.com/office/drawing/2014/main" id="{B14ABA54-9B85-4C3B-B648-17D31224CF5A}"/>
              </a:ext>
            </a:extLst>
          </p:cNvPr>
          <p:cNvSpPr/>
          <p:nvPr/>
        </p:nvSpPr>
        <p:spPr>
          <a:xfrm>
            <a:off x="2731643" y="1373360"/>
            <a:ext cx="1659053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[x10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図 111">
            <a:extLst>
              <a:ext uri="{FF2B5EF4-FFF2-40B4-BE49-F238E27FC236}">
                <a16:creationId xmlns:a16="http://schemas.microsoft.com/office/drawing/2014/main" id="{9CDED3C8-C61E-422D-8B88-144476BE0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683" y="1318240"/>
            <a:ext cx="2416332" cy="2232000"/>
          </a:xfrm>
          <a:prstGeom prst="rect">
            <a:avLst/>
          </a:prstGeom>
        </p:spPr>
      </p:pic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id="{62BD2186-0A97-419A-86C0-9DBA724D6AAC}"/>
              </a:ext>
            </a:extLst>
          </p:cNvPr>
          <p:cNvSpPr/>
          <p:nvPr/>
        </p:nvSpPr>
        <p:spPr>
          <a:xfrm>
            <a:off x="5115595" y="1373360"/>
            <a:ext cx="1152365" cy="252000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Int. </a:t>
            </a:r>
            <a:r>
              <a:rPr lang="en-US" altLang="ja-JP" sz="1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[fb</a:t>
            </a:r>
            <a:r>
              <a:rPr lang="en-US" altLang="ja-JP" sz="1400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B72B9E57-555B-4B2D-854D-98629BBB0CC9}"/>
              </a:ext>
            </a:extLst>
          </p:cNvPr>
          <p:cNvSpPr txBox="1"/>
          <p:nvPr/>
        </p:nvSpPr>
        <p:spPr>
          <a:xfrm>
            <a:off x="7463225" y="3242348"/>
            <a:ext cx="7761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~4fb</a:t>
            </a:r>
            <a:r>
              <a:rPr lang="en-US" altLang="ja-JP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図 114">
            <a:extLst>
              <a:ext uri="{FF2B5EF4-FFF2-40B4-BE49-F238E27FC236}">
                <a16:creationId xmlns:a16="http://schemas.microsoft.com/office/drawing/2014/main" id="{E0BF898E-7D89-4D1F-B315-990E3CB5F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099" y="1339931"/>
            <a:ext cx="2322710" cy="2304000"/>
          </a:xfrm>
          <a:prstGeom prst="rect">
            <a:avLst/>
          </a:prstGeom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A45DC710-D533-48C5-A21D-14D805296E4A}"/>
              </a:ext>
            </a:extLst>
          </p:cNvPr>
          <p:cNvSpPr txBox="1"/>
          <p:nvPr/>
        </p:nvSpPr>
        <p:spPr>
          <a:xfrm>
            <a:off x="7921513" y="262250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in </a:t>
            </a:r>
          </a:p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2019b)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071BB4B5-6088-4631-A687-EC861E491A52}"/>
              </a:ext>
            </a:extLst>
          </p:cNvPr>
          <p:cNvCxnSpPr>
            <a:cxnSpLocks/>
          </p:cNvCxnSpPr>
          <p:nvPr/>
        </p:nvCxnSpPr>
        <p:spPr>
          <a:xfrm flipH="1">
            <a:off x="8489816" y="1327000"/>
            <a:ext cx="419743" cy="97244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513BE6E6-93E4-47AA-8C24-18FD2F255FCF}"/>
              </a:ext>
            </a:extLst>
          </p:cNvPr>
          <p:cNvCxnSpPr>
            <a:cxnSpLocks/>
          </p:cNvCxnSpPr>
          <p:nvPr/>
        </p:nvCxnSpPr>
        <p:spPr>
          <a:xfrm flipV="1">
            <a:off x="8678223" y="2251981"/>
            <a:ext cx="175846" cy="45719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1CF607B-8B09-484A-BD08-69CBBBBE1A2A}"/>
              </a:ext>
            </a:extLst>
          </p:cNvPr>
          <p:cNvSpPr txBox="1"/>
          <p:nvPr/>
        </p:nvSpPr>
        <p:spPr>
          <a:xfrm>
            <a:off x="2501113" y="1638314"/>
            <a:ext cx="17395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1.14E34cm</a:t>
            </a:r>
            <a:r>
              <a:rPr lang="en-US" altLang="ja-JP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baseline="30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00A9C6C2-A911-434D-BB51-6070D04F924F}"/>
              </a:ext>
            </a:extLst>
          </p:cNvPr>
          <p:cNvCxnSpPr>
            <a:cxnSpLocks/>
          </p:cNvCxnSpPr>
          <p:nvPr/>
        </p:nvCxnSpPr>
        <p:spPr>
          <a:xfrm>
            <a:off x="2792381" y="2044108"/>
            <a:ext cx="129239" cy="44261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FB6BF90B-A73B-4865-8D37-6F25D3F0E317}"/>
              </a:ext>
            </a:extLst>
          </p:cNvPr>
          <p:cNvSpPr/>
          <p:nvPr/>
        </p:nvSpPr>
        <p:spPr>
          <a:xfrm>
            <a:off x="7927178" y="1073663"/>
            <a:ext cx="1152000" cy="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1" lang="en-US" altLang="ja-JP" sz="1600" i="1" dirty="0">
                <a:latin typeface="Symbol" panose="05050102010706020507" pitchFamily="18" charset="2"/>
              </a:rPr>
              <a:t>b</a:t>
            </a:r>
            <a:r>
              <a:rPr kumimoji="1" lang="en-US" altLang="ja-JP" sz="1600" baseline="-25000" dirty="0"/>
              <a:t>y</a:t>
            </a:r>
            <a:r>
              <a:rPr kumimoji="1" lang="en-US" altLang="ja-JP" sz="1600" baseline="30000" dirty="0"/>
              <a:t>*</a:t>
            </a:r>
            <a:r>
              <a:rPr kumimoji="1" lang="en-US" altLang="ja-JP" sz="1600" dirty="0"/>
              <a:t>=1mm</a:t>
            </a:r>
            <a:endParaRPr kumimoji="1" lang="ja-JP" altLang="en-US" sz="1600" dirty="0"/>
          </a:p>
        </p:txBody>
      </p:sp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5B1D4C96-4EA3-45BA-BBED-0C254DC5F0C4}"/>
              </a:ext>
            </a:extLst>
          </p:cNvPr>
          <p:cNvSpPr/>
          <p:nvPr/>
        </p:nvSpPr>
        <p:spPr>
          <a:xfrm>
            <a:off x="7057338" y="1399714"/>
            <a:ext cx="1692000" cy="199292"/>
          </a:xfrm>
          <a:prstGeom prst="roundRect">
            <a:avLst>
              <a:gd name="adj" fmla="val 332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B-B param. (HER)</a:t>
            </a:r>
            <a:endParaRPr lang="ja-JP" altLang="en-US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表 6">
            <a:extLst>
              <a:ext uri="{FF2B5EF4-FFF2-40B4-BE49-F238E27FC236}">
                <a16:creationId xmlns:a16="http://schemas.microsoft.com/office/drawing/2014/main" id="{52EA7C7B-7CEF-4C9C-9322-44C04D5B1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43249"/>
              </p:ext>
            </p:extLst>
          </p:nvPr>
        </p:nvGraphicFramePr>
        <p:xfrm>
          <a:off x="506627" y="3925331"/>
          <a:ext cx="835316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232">
                  <a:extLst>
                    <a:ext uri="{9D8B030D-6E8A-4147-A177-3AD203B41FA5}">
                      <a16:colId xmlns:a16="http://schemas.microsoft.com/office/drawing/2014/main" val="3383434898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val="1630910404"/>
                    </a:ext>
                  </a:extLst>
                </a:gridCol>
                <a:gridCol w="2669952">
                  <a:extLst>
                    <a:ext uri="{9D8B030D-6E8A-4147-A177-3AD203B41FA5}">
                      <a16:colId xmlns:a16="http://schemas.microsoft.com/office/drawing/2014/main" val="893308567"/>
                    </a:ext>
                  </a:extLst>
                </a:gridCol>
                <a:gridCol w="2124470">
                  <a:extLst>
                    <a:ext uri="{9D8B030D-6E8A-4147-A177-3AD203B41FA5}">
                      <a16:colId xmlns:a16="http://schemas.microsoft.com/office/drawing/2014/main" val="1200271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1" lang="en-US" altLang="ja-JP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kumimoji="1" lang="en-US" altLang="ja-JP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kumimoji="1" lang="ja-JP" altLang="en-US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Luminosity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luminosity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Beam-Beam parameter (HER)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785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kumimoji="1" lang="ja-JP" alt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kumimoji="1" lang="ja-JP" alt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~50 %</a:t>
                      </a:r>
                      <a:endParaRPr kumimoji="1" lang="ja-JP" alt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70~80% of expectation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23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currents during phys. run</a:t>
                      </a:r>
                    </a:p>
                    <a:p>
                      <a:pPr algn="ctr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time for phys. run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 more study and tuning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94123"/>
                  </a:ext>
                </a:extLst>
              </a:tr>
            </a:tbl>
          </a:graphicData>
        </a:graphic>
      </p:graphicFrame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4132519-D596-4200-9C95-43734DAAF873}"/>
              </a:ext>
            </a:extLst>
          </p:cNvPr>
          <p:cNvSpPr txBox="1"/>
          <p:nvPr/>
        </p:nvSpPr>
        <p:spPr>
          <a:xfrm>
            <a:off x="953857" y="650774"/>
            <a:ext cx="1901354" cy="584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aseline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Cal., 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ssumption</a:t>
            </a:r>
          </a:p>
          <a:p>
            <a:r>
              <a:rPr lang="en-US" altLang="ja-JP" sz="1600" baseline="1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 in 2019c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963FB01-D05A-42B9-9413-63A3B83B694C}"/>
              </a:ext>
            </a:extLst>
          </p:cNvPr>
          <p:cNvSpPr txBox="1"/>
          <p:nvPr/>
        </p:nvSpPr>
        <p:spPr>
          <a:xfrm>
            <a:off x="6932750" y="2076087"/>
            <a:ext cx="7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~0.02</a:t>
            </a:r>
            <a:endParaRPr kumimoji="1" lang="ja-JP" altLang="en-US" baseline="30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9F1F14-567A-47FD-9E57-B38B9F26FCB7}"/>
              </a:ext>
            </a:extLst>
          </p:cNvPr>
          <p:cNvSpPr txBox="1"/>
          <p:nvPr/>
        </p:nvSpPr>
        <p:spPr>
          <a:xfrm>
            <a:off x="494573" y="1014318"/>
            <a:ext cx="8649427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Here the luminosity projection was re-evaluated based on the 2019c result and operation plan.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797397"/>
            <a:ext cx="87281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Base (conservative) plan</a:t>
            </a:r>
          </a:p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2020a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run starts from 2020/3/2. 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LER starts 2020/2/25 for vac. scrubbing and tuning.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7305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2020a and b runs are basically dedicated to physics run. (~100 days for physics run)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0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is kept at 1 mm.</a:t>
            </a:r>
            <a:endParaRPr lang="en-US" altLang="ja-JP" sz="20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C11026-0691-4563-8915-54399CC4439F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D962CE-7886-4BCF-9F24-13B4A8B1BC0F}"/>
              </a:ext>
            </a:extLst>
          </p:cNvPr>
          <p:cNvSpPr txBox="1"/>
          <p:nvPr/>
        </p:nvSpPr>
        <p:spPr>
          <a:xfrm>
            <a:off x="603585" y="6155921"/>
            <a:ext cx="814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Details of the commissioning plan was reported by Ohnishi-san.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844266E-102F-4537-9D81-D46D8B5DE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7" r="16310"/>
          <a:stretch/>
        </p:blipFill>
        <p:spPr>
          <a:xfrm>
            <a:off x="326570" y="3997235"/>
            <a:ext cx="8654533" cy="23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9F1F14-567A-47FD-9E57-B38B9F26FCB7}"/>
              </a:ext>
            </a:extLst>
          </p:cNvPr>
          <p:cNvSpPr txBox="1"/>
          <p:nvPr/>
        </p:nvSpPr>
        <p:spPr>
          <a:xfrm>
            <a:off x="494573" y="1014318"/>
            <a:ext cx="8649427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Here the luminosity projection was re-evaluated based on the 2019c results.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797397"/>
            <a:ext cx="87281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Base (conservative) plan</a:t>
            </a:r>
          </a:p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2020a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run starts from 2020/3/2. 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LER starts 2020/2/25 for vac. scrubbing and tuning.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7305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2020a and b runs are basically dedicated to physics run. (~100 days for physics run)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0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is kept at 1 mm.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from injection beams </a:t>
            </a:r>
            <a:r>
              <a:rPr lang="en-US" altLang="ja-JP" sz="2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improved. (stable injection, low emittance)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C11026-0691-4563-8915-54399CC4439F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22969F-08AB-459D-B0B8-681305C0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29" y="4194455"/>
            <a:ext cx="8206871" cy="53429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563820-F323-452B-9452-ACB52DC3B8F6}"/>
              </a:ext>
            </a:extLst>
          </p:cNvPr>
          <p:cNvSpPr txBox="1"/>
          <p:nvPr/>
        </p:nvSpPr>
        <p:spPr>
          <a:xfrm>
            <a:off x="2013858" y="4506685"/>
            <a:ext cx="6008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essential point in the future commissioning!</a:t>
            </a:r>
          </a:p>
        </p:txBody>
      </p:sp>
    </p:spTree>
    <p:extLst>
      <p:ext uri="{BB962C8B-B14F-4D97-AF65-F5344CB8AC3E}">
        <p14:creationId xmlns:p14="http://schemas.microsoft.com/office/powerpoint/2010/main" val="22395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8D1BE52-D431-4BBE-B480-150974BE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B2GM 2020/2/3 KEK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636BA-D053-4334-AC17-9F6D90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71C3-13CC-498A-B206-668EEF54BBB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42C70D8-4706-46CC-BC0F-259F534C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2020/2/3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9F1F14-567A-47FD-9E57-B38B9F26FCB7}"/>
              </a:ext>
            </a:extLst>
          </p:cNvPr>
          <p:cNvSpPr txBox="1"/>
          <p:nvPr/>
        </p:nvSpPr>
        <p:spPr>
          <a:xfrm>
            <a:off x="494573" y="1014318"/>
            <a:ext cx="8649427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Here the luminosity projection was re-evaluated based on the 2019c results.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877C1B-05B2-42A1-847E-22116E22F417}"/>
              </a:ext>
            </a:extLst>
          </p:cNvPr>
          <p:cNvSpPr txBox="1"/>
          <p:nvPr/>
        </p:nvSpPr>
        <p:spPr>
          <a:xfrm>
            <a:off x="415805" y="1797397"/>
            <a:ext cx="87281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Base (conservative) plan</a:t>
            </a:r>
          </a:p>
          <a:p>
            <a:r>
              <a:rPr kumimoji="1" lang="en-US" altLang="ja-JP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1) 2020a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run starts from 2020/3/2. 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LER starts 2020/2/25 for vac. scrubbing and tuning.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7305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2020a and b runs are basically dedicated to physics run. (~100 days for physics run)</a:t>
            </a:r>
          </a:p>
          <a:p>
            <a:pPr marL="360000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0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kumimoji="1"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is kept at 1 mm.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from injection beams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improved. (stable injection, low emittance)</a:t>
            </a:r>
          </a:p>
          <a:p>
            <a:pPr marL="360000">
              <a:lnSpc>
                <a:spcPct val="900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roven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beam-beam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in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2019c.</a:t>
            </a:r>
            <a:endParaRPr kumimoji="1" lang="en-US" altLang="ja-JP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C11026-0691-4563-8915-54399CC4439F}"/>
              </a:ext>
            </a:extLst>
          </p:cNvPr>
          <p:cNvSpPr txBox="1"/>
          <p:nvPr/>
        </p:nvSpPr>
        <p:spPr>
          <a:xfrm>
            <a:off x="957941" y="111512"/>
            <a:ext cx="699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plans and luminosity projections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97AAAA-D084-41DA-ABFB-DC637314486F}"/>
              </a:ext>
            </a:extLst>
          </p:cNvPr>
          <p:cNvSpPr txBox="1"/>
          <p:nvPr/>
        </p:nvSpPr>
        <p:spPr>
          <a:xfrm>
            <a:off x="1124297" y="520390"/>
            <a:ext cx="664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Near term-1 (~2020/June)</a:t>
            </a:r>
            <a:endParaRPr kumimoji="1"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32375B-2A52-44A3-B1AB-47CE26B14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21" y="4695663"/>
            <a:ext cx="2213821" cy="21623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DAF946A-0F43-41BA-AB0F-619AE1860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626" y="4539343"/>
            <a:ext cx="2250707" cy="21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25835</TotalTime>
  <Words>3769</Words>
  <Application>Microsoft Office PowerPoint</Application>
  <PresentationFormat>画面に合わせる (4:3)</PresentationFormat>
  <Paragraphs>777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3" baseType="lpstr">
      <vt:lpstr>游ゴシック</vt:lpstr>
      <vt:lpstr>Arial</vt:lpstr>
      <vt:lpstr>Calibri</vt:lpstr>
      <vt:lpstr>Calibri Light</vt:lpstr>
      <vt:lpstr>Cambria Math</vt:lpstr>
      <vt:lpstr>Symbol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suetsugu</dc:creator>
  <cp:lastModifiedBy>suetsugu</cp:lastModifiedBy>
  <cp:revision>1182</cp:revision>
  <cp:lastPrinted>2020-02-01T10:25:32Z</cp:lastPrinted>
  <dcterms:created xsi:type="dcterms:W3CDTF">2019-05-24T15:17:12Z</dcterms:created>
  <dcterms:modified xsi:type="dcterms:W3CDTF">2020-02-02T23:37:59Z</dcterms:modified>
</cp:coreProperties>
</file>