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0" r:id="rId3"/>
    <p:sldId id="259" r:id="rId4"/>
    <p:sldId id="260" r:id="rId5"/>
    <p:sldId id="263" r:id="rId6"/>
    <p:sldId id="264" r:id="rId7"/>
    <p:sldId id="267" r:id="rId8"/>
    <p:sldId id="312" r:id="rId9"/>
    <p:sldId id="307" r:id="rId10"/>
    <p:sldId id="311" r:id="rId11"/>
    <p:sldId id="315" r:id="rId12"/>
    <p:sldId id="301" r:id="rId13"/>
    <p:sldId id="316" r:id="rId14"/>
    <p:sldId id="314" r:id="rId15"/>
    <p:sldId id="317" r:id="rId16"/>
    <p:sldId id="318" r:id="rId17"/>
    <p:sldId id="261" r:id="rId18"/>
    <p:sldId id="325" r:id="rId19"/>
    <p:sldId id="323" r:id="rId20"/>
    <p:sldId id="324" r:id="rId21"/>
    <p:sldId id="326" r:id="rId22"/>
    <p:sldId id="328" r:id="rId23"/>
    <p:sldId id="329" r:id="rId24"/>
  </p:sldIdLst>
  <p:sldSz cx="10691813" cy="7559675"/>
  <p:notesSz cx="6807200" cy="9939338"/>
  <p:defaultTextStyle>
    <a:defPPr>
      <a:defRPr lang="ja-JP"/>
    </a:defPPr>
    <a:lvl1pPr marL="0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025"/>
    <a:srgbClr val="DD5A09"/>
    <a:srgbClr val="00F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 autoAdjust="0"/>
  </p:normalViewPr>
  <p:slideViewPr>
    <p:cSldViewPr>
      <p:cViewPr varScale="1">
        <p:scale>
          <a:sx n="98" d="100"/>
          <a:sy n="98" d="100"/>
        </p:scale>
        <p:origin x="-112" y="-26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 (50 Hz, 300 A) x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Pjoule-mag</c:v>
                </c:pt>
                <c:pt idx="1">
                  <c:v>Pjoule-cable</c:v>
                </c:pt>
                <c:pt idx="2">
                  <c:v>PL</c:v>
                </c:pt>
                <c:pt idx="3">
                  <c:v>Ptotal</c:v>
                </c:pt>
                <c:pt idx="4">
                  <c:v>Pmeasured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76.0</c:v>
                </c:pt>
                <c:pt idx="1">
                  <c:v>302.6</c:v>
                </c:pt>
                <c:pt idx="2">
                  <c:v>2250.0</c:v>
                </c:pt>
                <c:pt idx="3">
                  <c:v>2628.6</c:v>
                </c:pt>
                <c:pt idx="4">
                  <c:v>827.0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1395128"/>
        <c:axId val="2111410616"/>
      </c:barChart>
      <c:catAx>
        <c:axId val="2111395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dirty="0" smtClean="0"/>
                  <a:t>.</a:t>
                </a:r>
                <a:endParaRPr lang="ja-JP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11410616"/>
        <c:crosses val="autoZero"/>
        <c:auto val="1"/>
        <c:lblAlgn val="ctr"/>
        <c:lblOffset val="100"/>
        <c:noMultiLvlLbl val="0"/>
      </c:catAx>
      <c:valAx>
        <c:axId val="211141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電力 </a:t>
                </a:r>
                <a:r>
                  <a:rPr lang="en-US" altLang="ja-JP" dirty="0" smtClean="0"/>
                  <a:t>(W)</a:t>
                </a:r>
                <a:endParaRPr lang="ja-JP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11395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6" cy="496967"/>
          </a:xfrm>
          <a:prstGeom prst="rect">
            <a:avLst/>
          </a:prstGeom>
        </p:spPr>
        <p:txBody>
          <a:bodyPr vert="horz" lIns="91441" tIns="45721" rIns="91441" bIns="457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1441" tIns="45721" rIns="91441" bIns="45721" rtlCol="0"/>
          <a:lstStyle>
            <a:lvl1pPr algn="r">
              <a:defRPr sz="1200"/>
            </a:lvl1pPr>
          </a:lstStyle>
          <a:p>
            <a:fld id="{85A94033-C7F5-4CB8-8CFC-7B2E68772780}" type="datetimeFigureOut">
              <a:rPr kumimoji="1" lang="ja-JP" altLang="en-US" smtClean="0"/>
              <a:t>2/3/18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647"/>
            <a:ext cx="2949786" cy="496967"/>
          </a:xfrm>
          <a:prstGeom prst="rect">
            <a:avLst/>
          </a:prstGeom>
        </p:spPr>
        <p:txBody>
          <a:bodyPr vert="horz" lIns="91441" tIns="45721" rIns="91441" bIns="457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41" tIns="45721" rIns="91441" bIns="45721" rtlCol="0" anchor="b"/>
          <a:lstStyle>
            <a:lvl1pPr algn="r">
              <a:defRPr sz="1200"/>
            </a:lvl1pPr>
          </a:lstStyle>
          <a:p>
            <a:fld id="{01B664DD-30CE-4259-9D7E-C556D1E3A5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047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6" cy="496967"/>
          </a:xfrm>
          <a:prstGeom prst="rect">
            <a:avLst/>
          </a:prstGeom>
        </p:spPr>
        <p:txBody>
          <a:bodyPr vert="horz" lIns="91441" tIns="45721" rIns="91441" bIns="457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1441" tIns="45721" rIns="91441" bIns="45721" rtlCol="0"/>
          <a:lstStyle>
            <a:lvl1pPr algn="r">
              <a:defRPr sz="1200"/>
            </a:lvl1pPr>
          </a:lstStyle>
          <a:p>
            <a:fld id="{979E6FD8-D564-4BA1-A685-475324DE8811}" type="datetimeFigureOut">
              <a:rPr kumimoji="1" lang="ja-JP" altLang="en-US" smtClean="0"/>
              <a:t>2/3/18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891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1" tIns="45721" rIns="91441" bIns="4572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1" tIns="45721" rIns="91441" bIns="4572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6967"/>
          </a:xfrm>
          <a:prstGeom prst="rect">
            <a:avLst/>
          </a:prstGeom>
        </p:spPr>
        <p:txBody>
          <a:bodyPr vert="horz" lIns="91441" tIns="45721" rIns="91441" bIns="457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41" tIns="45721" rIns="91441" bIns="45721" rtlCol="0" anchor="b"/>
          <a:lstStyle>
            <a:lvl1pPr algn="r">
              <a:defRPr sz="1200"/>
            </a:lvl1pPr>
          </a:lstStyle>
          <a:p>
            <a:fld id="{51D23A99-117A-4FFA-AA6D-2382E5F3A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4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267295" y="1007957"/>
            <a:ext cx="2940249" cy="2771881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ja-JP" altLang="ja-JP" sz="1984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hidden">
          <a:xfrm>
            <a:off x="0" y="1847920"/>
            <a:ext cx="10157222" cy="1259946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ja-JP" altLang="ja-JP" sz="2263">
              <a:latin typeface="Times New Roman" pitchFamily="18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72953" y="3947830"/>
            <a:ext cx="6593285" cy="209991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80083" y="1590682"/>
            <a:ext cx="8286155" cy="1763924"/>
          </a:xfrm>
        </p:spPr>
        <p:txBody>
          <a:bodyPr anchor="ctr"/>
          <a:lstStyle>
            <a:lvl1pPr algn="l"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1"/>
          </p:nvPr>
        </p:nvSpPr>
        <p:spPr>
          <a:xfrm>
            <a:off x="7306072" y="6989200"/>
            <a:ext cx="2494756" cy="402483"/>
          </a:xfrm>
        </p:spPr>
        <p:txBody>
          <a:bodyPr/>
          <a:lstStyle/>
          <a:p>
            <a:fld id="{B0C199F8-A211-45E5-AEA2-CC5E857C2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93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378292" y="1160447"/>
            <a:ext cx="9345851" cy="5476908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8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10691813" cy="98694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ja-JP" altLang="ja-JP" sz="2263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63850" y="89226"/>
            <a:ext cx="8369684" cy="7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985" y="1186435"/>
            <a:ext cx="8958106" cy="553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half" idx="2"/>
          </p:nvPr>
        </p:nvSpPr>
        <p:spPr>
          <a:xfrm>
            <a:off x="980083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4"/>
          </p:nvPr>
        </p:nvSpPr>
        <p:spPr>
          <a:xfrm>
            <a:off x="7306072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199F8-A211-45E5-AEA2-CC5E857C2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20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968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503972"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1007943"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511915"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2015886"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493472" indent="-493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3527">
          <a:solidFill>
            <a:schemeClr val="tx1"/>
          </a:solidFill>
          <a:latin typeface="+mn-lt"/>
          <a:ea typeface="+mn-ea"/>
          <a:cs typeface="+mn-cs"/>
        </a:defRPr>
      </a:lvl1pPr>
      <a:lvl2pPr marL="979945" indent="-48472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kumimoji="1" sz="3086">
          <a:solidFill>
            <a:schemeClr val="tx1"/>
          </a:solidFill>
          <a:latin typeface="+mn-lt"/>
          <a:ea typeface="+mn-ea"/>
        </a:defRPr>
      </a:lvl2pPr>
      <a:lvl3pPr marL="1426170" indent="-4444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646">
          <a:solidFill>
            <a:schemeClr val="tx1"/>
          </a:solidFill>
          <a:latin typeface="+mn-lt"/>
          <a:ea typeface="+mn-ea"/>
        </a:defRPr>
      </a:lvl3pPr>
      <a:lvl4pPr marL="1853146" indent="-425227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kumimoji="1" sz="2205">
          <a:solidFill>
            <a:schemeClr val="tx1"/>
          </a:solidFill>
          <a:latin typeface="+mn-lt"/>
          <a:ea typeface="+mn-ea"/>
        </a:defRPr>
      </a:lvl4pPr>
      <a:lvl5pPr marL="2281871" indent="-426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5pPr>
      <a:lvl6pPr marL="2785843" indent="-426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6pPr>
      <a:lvl7pPr marL="3289814" indent="-426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7pPr>
      <a:lvl8pPr marL="3793786" indent="-426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8pPr>
      <a:lvl9pPr marL="4297757" indent="-426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2018/1/3</a:t>
            </a:r>
            <a:r>
              <a:rPr kumimoji="1" lang="ja-JP" altLang="en-US" dirty="0" smtClean="0"/>
              <a:t>１</a:t>
            </a:r>
            <a:endParaRPr kumimoji="1" lang="en-US" altLang="ja-JP" dirty="0" smtClean="0"/>
          </a:p>
          <a:p>
            <a:r>
              <a:rPr lang="ja-JP" altLang="en-US" dirty="0" smtClean="0"/>
              <a:t>榎本　嘉範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入射器の現状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881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消費電力まとめ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78292" y="1160447"/>
            <a:ext cx="9720142" cy="5476908"/>
          </a:xfrm>
        </p:spPr>
        <p:txBody>
          <a:bodyPr/>
          <a:lstStyle/>
          <a:p>
            <a:r>
              <a:rPr kumimoji="1" lang="en-US" altLang="ja-JP" sz="2800" dirty="0" smtClean="0"/>
              <a:t>1unit</a:t>
            </a:r>
            <a:r>
              <a:rPr kumimoji="1" lang="ja-JP" altLang="en-US" sz="2800" dirty="0" smtClean="0"/>
              <a:t>当たりの消費電力は </a:t>
            </a:r>
            <a:r>
              <a:rPr kumimoji="1" lang="en-US" altLang="ja-JP" sz="2800" dirty="0" smtClean="0"/>
              <a:t>6 kW (</a:t>
            </a:r>
            <a:r>
              <a:rPr kumimoji="1" lang="ja-JP" altLang="en-US" sz="2800" dirty="0" smtClean="0"/>
              <a:t>電力計による測定値</a:t>
            </a:r>
            <a:r>
              <a:rPr kumimoji="1" lang="en-US" altLang="ja-JP" sz="2800" dirty="0" smtClean="0"/>
              <a:t>)</a:t>
            </a:r>
          </a:p>
          <a:p>
            <a:pPr lvl="1"/>
            <a:r>
              <a:rPr kumimoji="1" lang="en-US" altLang="ja-JP" sz="2800" dirty="0" smtClean="0"/>
              <a:t>Q 299 A  x 4</a:t>
            </a:r>
            <a:r>
              <a:rPr kumimoji="1" lang="ja-JP" altLang="en-US" sz="2800" dirty="0" smtClean="0"/>
              <a:t>台 </a:t>
            </a:r>
            <a:r>
              <a:rPr lang="en-US" altLang="ja-JP" sz="2800" dirty="0" smtClean="0"/>
              <a:t>+ ST 8 A x 4</a:t>
            </a:r>
            <a:r>
              <a:rPr lang="ja-JP" altLang="en-US" sz="2800" dirty="0" smtClean="0"/>
              <a:t>台 </a:t>
            </a:r>
            <a:r>
              <a:rPr lang="en-US" altLang="ja-JP" sz="2800" dirty="0" smtClean="0"/>
              <a:t>(50Hz)</a:t>
            </a:r>
          </a:p>
          <a:p>
            <a:r>
              <a:rPr lang="en-US" altLang="ja-JP" sz="2800" dirty="0" smtClean="0"/>
              <a:t>3-5 sector</a:t>
            </a:r>
            <a:r>
              <a:rPr lang="ja-JP" altLang="en-US" sz="2800" dirty="0" smtClean="0"/>
              <a:t>で</a:t>
            </a:r>
            <a:r>
              <a:rPr lang="en-US" altLang="ja-JP" sz="2800" dirty="0" smtClean="0"/>
              <a:t>6.5unit</a:t>
            </a:r>
          </a:p>
          <a:p>
            <a:r>
              <a:rPr lang="en-US" altLang="ja-JP" sz="2800" dirty="0" smtClean="0"/>
              <a:t>6 kW x 6.5unit = 39 kW</a:t>
            </a:r>
          </a:p>
          <a:p>
            <a:r>
              <a:rPr kumimoji="1" lang="ja-JP" altLang="en-US" sz="2800" dirty="0" smtClean="0"/>
              <a:t>１か月だと </a:t>
            </a:r>
            <a:r>
              <a:rPr lang="en-US" altLang="ja-JP" sz="2800" dirty="0" smtClean="0"/>
              <a:t>39 kW x 24 hour x 30day = 28 MWh</a:t>
            </a:r>
          </a:p>
          <a:p>
            <a:pPr lvl="1"/>
            <a:r>
              <a:rPr lang="en-US" altLang="ja-JP" sz="2800" dirty="0"/>
              <a:t>50 Hz</a:t>
            </a:r>
            <a:r>
              <a:rPr lang="ja-JP" altLang="en-US" sz="2800" dirty="0"/>
              <a:t>最大電流運転を仮定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パルスマグネットの消費電力は入射器全体の</a:t>
            </a:r>
            <a:r>
              <a:rPr kumimoji="1" lang="en-US" altLang="ja-JP" sz="2800" dirty="0" smtClean="0"/>
              <a:t>1%</a:t>
            </a:r>
            <a:r>
              <a:rPr kumimoji="1" lang="ja-JP" altLang="en-US" sz="2800" dirty="0" smtClean="0"/>
              <a:t>程度</a:t>
            </a:r>
            <a:endParaRPr kumimoji="1" lang="en-US" altLang="ja-JP" sz="2800" dirty="0" smtClean="0"/>
          </a:p>
          <a:p>
            <a:pPr lvl="1"/>
            <a:r>
              <a:rPr kumimoji="1" lang="ja-JP" altLang="en-US" sz="2359" dirty="0" smtClean="0"/>
              <a:t>実際（実運転電流では）にはこれの半分以下の値になると思われる</a:t>
            </a:r>
            <a:endParaRPr kumimoji="1" lang="en-US" altLang="ja-JP" sz="2359" dirty="0" smtClean="0"/>
          </a:p>
          <a:p>
            <a:pPr marL="495222" lvl="1" indent="0">
              <a:buNone/>
            </a:pPr>
            <a:endParaRPr kumimoji="1" lang="en-US" altLang="ja-JP" sz="28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961475"/>
              </p:ext>
            </p:extLst>
          </p:nvPr>
        </p:nvGraphicFramePr>
        <p:xfrm>
          <a:off x="1073623" y="5551437"/>
          <a:ext cx="2534864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80"/>
                <a:gridCol w="1656184"/>
              </a:tblGrid>
              <a:tr h="28800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月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電力</a:t>
                      </a:r>
                      <a:r>
                        <a:rPr kumimoji="1" lang="en-US" altLang="ja-JP" sz="1400" dirty="0" smtClean="0"/>
                        <a:t>(MWh)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536.7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1455.7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2778.5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2301.4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2115.6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073623" y="5249777"/>
            <a:ext cx="2675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入射</a:t>
            </a:r>
            <a:r>
              <a:rPr lang="ja-JP" altLang="en-US" sz="1400" dirty="0"/>
              <a:t>器</a:t>
            </a:r>
            <a:r>
              <a:rPr lang="ja-JP" altLang="en-US" sz="1400" dirty="0" smtClean="0"/>
              <a:t>の月別電力消費量</a:t>
            </a:r>
            <a:r>
              <a:rPr lang="en-US" altLang="ja-JP" sz="1400" dirty="0" smtClean="0"/>
              <a:t>(2017)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8571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</a:t>
            </a:r>
            <a:r>
              <a:rPr lang="ja-JP" altLang="en-US" dirty="0" smtClean="0"/>
              <a:t>電源の特徴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sz="3200" dirty="0" smtClean="0"/>
              <a:t>エネルギー回収により高効率</a:t>
            </a:r>
            <a:endParaRPr kumimoji="1" lang="en-US" altLang="ja-JP" sz="3200" dirty="0" smtClean="0"/>
          </a:p>
          <a:p>
            <a:pPr lvl="1"/>
            <a:r>
              <a:rPr kumimoji="1" lang="ja-JP" altLang="en-US" sz="3200" dirty="0" smtClean="0"/>
              <a:t>トータルエネルギー回収率　</a:t>
            </a:r>
            <a:r>
              <a:rPr kumimoji="1" lang="en-US" altLang="ja-JP" sz="3200" dirty="0" smtClean="0"/>
              <a:t>68.5</a:t>
            </a:r>
            <a:r>
              <a:rPr kumimoji="1" lang="ja-JP" altLang="en-US" sz="3200" dirty="0" smtClean="0"/>
              <a:t>％</a:t>
            </a:r>
            <a:endParaRPr kumimoji="1" lang="en-US" altLang="ja-JP" sz="3200" dirty="0" smtClean="0"/>
          </a:p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IGBT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のアナログフィードバック制御により、高安定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3200" dirty="0">
                <a:solidFill>
                  <a:srgbClr val="FF0000"/>
                </a:solidFill>
              </a:rPr>
              <a:t>24</a:t>
            </a:r>
            <a:r>
              <a:rPr lang="ja-JP" altLang="en-US" sz="3200" dirty="0" smtClean="0">
                <a:solidFill>
                  <a:srgbClr val="FF0000"/>
                </a:solidFill>
              </a:rPr>
              <a:t>時間の安定性</a:t>
            </a:r>
            <a:r>
              <a:rPr lang="en-US" altLang="ja-JP" sz="3200" dirty="0" smtClean="0">
                <a:solidFill>
                  <a:srgbClr val="FF0000"/>
                </a:solidFill>
              </a:rPr>
              <a:t>0.01</a:t>
            </a:r>
            <a:r>
              <a:rPr lang="ja-JP" altLang="en-US" sz="3200" dirty="0" smtClean="0">
                <a:solidFill>
                  <a:srgbClr val="FF0000"/>
                </a:solidFill>
              </a:rPr>
              <a:t>％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r>
              <a:rPr lang="en-US" altLang="ja-JP" sz="3200" dirty="0" smtClean="0"/>
              <a:t>Event system</a:t>
            </a:r>
            <a:r>
              <a:rPr lang="ja-JP" altLang="en-US" sz="3200" dirty="0" smtClean="0"/>
              <a:t>に対応した柔軟な制御</a:t>
            </a:r>
            <a:endParaRPr lang="en-US" altLang="ja-JP" sz="3200" dirty="0" smtClean="0"/>
          </a:p>
          <a:p>
            <a:pPr lvl="1"/>
            <a:r>
              <a:rPr lang="en-US" altLang="ja-JP" sz="2759" dirty="0" smtClean="0"/>
              <a:t>50 Hz</a:t>
            </a:r>
            <a:r>
              <a:rPr lang="ja-JP" altLang="en-US" sz="2759" dirty="0" smtClean="0"/>
              <a:t>で </a:t>
            </a:r>
            <a:r>
              <a:rPr lang="en-US" altLang="ja-JP" sz="2759" dirty="0" smtClean="0"/>
              <a:t>1 shot</a:t>
            </a:r>
            <a:r>
              <a:rPr lang="ja-JP" altLang="en-US" sz="2759" dirty="0" smtClean="0"/>
              <a:t>ごとに</a:t>
            </a:r>
            <a:r>
              <a:rPr lang="ja-JP" altLang="en-US" sz="2759" dirty="0"/>
              <a:t>全</a:t>
            </a:r>
            <a:r>
              <a:rPr lang="ja-JP" altLang="en-US" sz="2759" dirty="0" smtClean="0"/>
              <a:t>ての電源にたいして独立に任意の出力を設定可能</a:t>
            </a:r>
            <a:endParaRPr lang="en-US" altLang="ja-JP" sz="2759" dirty="0" smtClean="0"/>
          </a:p>
          <a:p>
            <a:pPr lvl="1"/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5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9069DFA-4CE6-4D46-9830-239720A7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</a:t>
            </a:r>
            <a:r>
              <a:rPr kumimoji="1" lang="ja-JP" altLang="en-US" dirty="0" smtClean="0"/>
              <a:t>電源の</a:t>
            </a:r>
            <a:r>
              <a:rPr kumimoji="1" lang="ja-JP" altLang="en-US" dirty="0"/>
              <a:t>安定度</a:t>
            </a:r>
            <a:r>
              <a:rPr kumimoji="1" lang="en-US" altLang="ja-JP" dirty="0"/>
              <a:t>(PF_52_4)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xmlns="" id="{C42F8542-27E0-42AC-BC18-D524BC3328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1525"/>
            <a:ext cx="10530482" cy="5563100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AFDC441E-800F-4127-AEDC-C41749DBCC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545745EA-FB9D-4BCB-AD8C-593ABD022B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ADCDA592-81CD-477F-B161-33DB7988CA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0C7A2D68-F64E-4F7A-A85C-08003C6EEF7F}"/>
              </a:ext>
            </a:extLst>
          </p:cNvPr>
          <p:cNvSpPr/>
          <p:nvPr/>
        </p:nvSpPr>
        <p:spPr>
          <a:xfrm>
            <a:off x="377354" y="5796061"/>
            <a:ext cx="692871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305069EA-FFBF-4C16-BE2A-A00593F75A1E}"/>
              </a:ext>
            </a:extLst>
          </p:cNvPr>
          <p:cNvSpPr txBox="1"/>
          <p:nvPr/>
        </p:nvSpPr>
        <p:spPr>
          <a:xfrm>
            <a:off x="737394" y="6660956"/>
            <a:ext cx="6688049" cy="408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0.014578/165.946=0.0107% / 24</a:t>
            </a:r>
            <a:r>
              <a:rPr lang="ja-JP" altLang="en-US" dirty="0"/>
              <a:t>時間</a:t>
            </a:r>
            <a:r>
              <a:rPr lang="en-US" altLang="ja-JP" dirty="0"/>
              <a:t>@ARE 165.946 A</a:t>
            </a:r>
            <a:endParaRPr kumimoji="1" lang="ja-JP" altLang="en-US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xmlns="" id="{AD152BB5-BC9E-4A7B-B294-F274817521BC}"/>
              </a:ext>
            </a:extLst>
          </p:cNvPr>
          <p:cNvCxnSpPr>
            <a:cxnSpLocks/>
          </p:cNvCxnSpPr>
          <p:nvPr/>
        </p:nvCxnSpPr>
        <p:spPr>
          <a:xfrm>
            <a:off x="1385466" y="1979637"/>
            <a:ext cx="576064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F5EB2DD6-C0AF-43DE-AB26-D6454004AE0C}"/>
              </a:ext>
            </a:extLst>
          </p:cNvPr>
          <p:cNvSpPr txBox="1"/>
          <p:nvPr/>
        </p:nvSpPr>
        <p:spPr>
          <a:xfrm>
            <a:off x="1092214" y="1313896"/>
            <a:ext cx="101333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/>
              <a:t>25mA/div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8086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</a:t>
            </a:r>
            <a:r>
              <a:rPr lang="ja-JP" altLang="en-US" dirty="0" smtClean="0"/>
              <a:t>電源の特徴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sz="3200" dirty="0" smtClean="0"/>
              <a:t>エネルギー回収により高効率</a:t>
            </a:r>
            <a:endParaRPr kumimoji="1" lang="en-US" altLang="ja-JP" sz="3200" dirty="0" smtClean="0"/>
          </a:p>
          <a:p>
            <a:pPr lvl="1"/>
            <a:r>
              <a:rPr kumimoji="1" lang="ja-JP" altLang="en-US" sz="3200" dirty="0" smtClean="0"/>
              <a:t>トータルエネルギー回収率　</a:t>
            </a:r>
            <a:r>
              <a:rPr kumimoji="1" lang="en-US" altLang="ja-JP" sz="3200" dirty="0" smtClean="0"/>
              <a:t>68.5</a:t>
            </a:r>
            <a:r>
              <a:rPr kumimoji="1" lang="ja-JP" altLang="en-US" sz="3200" dirty="0" smtClean="0"/>
              <a:t>％</a:t>
            </a:r>
            <a:endParaRPr kumimoji="1" lang="en-US" altLang="ja-JP" sz="3200" dirty="0" smtClean="0"/>
          </a:p>
          <a:p>
            <a:r>
              <a:rPr kumimoji="1" lang="en-US" altLang="ja-JP" sz="3200" dirty="0" smtClean="0"/>
              <a:t>IGBT</a:t>
            </a:r>
            <a:r>
              <a:rPr kumimoji="1" lang="ja-JP" altLang="en-US" sz="3200" dirty="0" smtClean="0"/>
              <a:t>のアナログフィードバック制御により、高安定</a:t>
            </a:r>
            <a:endParaRPr kumimoji="1" lang="en-US" altLang="ja-JP" sz="3200" dirty="0" smtClean="0"/>
          </a:p>
          <a:p>
            <a:pPr lvl="1"/>
            <a:r>
              <a:rPr lang="en-US" altLang="ja-JP" sz="3200" dirty="0"/>
              <a:t>24</a:t>
            </a:r>
            <a:r>
              <a:rPr lang="ja-JP" altLang="en-US" sz="3200" dirty="0" smtClean="0"/>
              <a:t>時間の安定性</a:t>
            </a:r>
            <a:r>
              <a:rPr lang="en-US" altLang="ja-JP" sz="3200" dirty="0" smtClean="0"/>
              <a:t>0.01</a:t>
            </a:r>
            <a:r>
              <a:rPr lang="ja-JP" altLang="en-US" sz="3200" dirty="0" smtClean="0"/>
              <a:t>％</a:t>
            </a:r>
            <a:endParaRPr kumimoji="1" lang="en-US" altLang="ja-JP" sz="3200" dirty="0" smtClean="0"/>
          </a:p>
          <a:p>
            <a:r>
              <a:rPr lang="en-US" altLang="ja-JP" sz="3200" dirty="0" smtClean="0">
                <a:solidFill>
                  <a:srgbClr val="FF0000"/>
                </a:solidFill>
              </a:rPr>
              <a:t>Event system</a:t>
            </a:r>
            <a:r>
              <a:rPr lang="ja-JP" altLang="en-US" sz="3200" dirty="0" smtClean="0">
                <a:solidFill>
                  <a:srgbClr val="FF0000"/>
                </a:solidFill>
              </a:rPr>
              <a:t>に対応した柔軟な制御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2759" dirty="0" smtClean="0">
                <a:solidFill>
                  <a:srgbClr val="FF0000"/>
                </a:solidFill>
              </a:rPr>
              <a:t>50 Hz</a:t>
            </a:r>
            <a:r>
              <a:rPr lang="ja-JP" altLang="en-US" sz="2759" dirty="0" smtClean="0">
                <a:solidFill>
                  <a:srgbClr val="FF0000"/>
                </a:solidFill>
              </a:rPr>
              <a:t>で </a:t>
            </a:r>
            <a:r>
              <a:rPr lang="en-US" altLang="ja-JP" sz="2759" dirty="0" smtClean="0">
                <a:solidFill>
                  <a:srgbClr val="FF0000"/>
                </a:solidFill>
              </a:rPr>
              <a:t>1 shot</a:t>
            </a:r>
            <a:r>
              <a:rPr lang="ja-JP" altLang="en-US" sz="2759" dirty="0" smtClean="0">
                <a:solidFill>
                  <a:srgbClr val="FF0000"/>
                </a:solidFill>
              </a:rPr>
              <a:t>ごとに</a:t>
            </a:r>
            <a:r>
              <a:rPr lang="ja-JP" altLang="en-US" sz="2759" dirty="0">
                <a:solidFill>
                  <a:srgbClr val="FF0000"/>
                </a:solidFill>
              </a:rPr>
              <a:t>全</a:t>
            </a:r>
            <a:r>
              <a:rPr lang="ja-JP" altLang="en-US" sz="2759" dirty="0" smtClean="0">
                <a:solidFill>
                  <a:srgbClr val="FF0000"/>
                </a:solidFill>
              </a:rPr>
              <a:t>ての電源にたいして独立に任意の出力を設定可能</a:t>
            </a:r>
            <a:endParaRPr lang="en-US" altLang="ja-JP" sz="2759" dirty="0" smtClean="0">
              <a:solidFill>
                <a:srgbClr val="FF0000"/>
              </a:solidFill>
            </a:endParaRPr>
          </a:p>
          <a:p>
            <a:pPr lvl="1"/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86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</a:t>
            </a:r>
            <a:r>
              <a:rPr lang="ja-JP" altLang="en-US" dirty="0"/>
              <a:t> </a:t>
            </a:r>
            <a:r>
              <a:rPr lang="en-US" altLang="ja-JP" dirty="0" smtClean="0"/>
              <a:t>ring</a:t>
            </a:r>
            <a:r>
              <a:rPr lang="ja-JP" altLang="en-US" dirty="0" smtClean="0"/>
              <a:t>同時入射パラメータの確立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7" name="Picture 4" descr="../../opelog2/php/upload/uploadfile/2017-12/04/20171204-000642.png">
            <a:extLst>
              <a:ext uri="{FF2B5EF4-FFF2-40B4-BE49-F238E27FC236}">
                <a16:creationId xmlns:a16="http://schemas.microsoft.com/office/drawing/2014/main" xmlns="" id="{5209FD64-53E9-4226-9174-9FAC3E956F7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830" y="1160463"/>
            <a:ext cx="7681603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0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sz="2800" dirty="0" smtClean="0"/>
              <a:t>高効率、高安定、高柔軟性、低価格電源の独自開発、量産および同時運用に成功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2017</a:t>
            </a:r>
            <a:r>
              <a:rPr kumimoji="1" lang="ja-JP" altLang="en-US" sz="2800" dirty="0" smtClean="0"/>
              <a:t>年</a:t>
            </a:r>
            <a:r>
              <a:rPr kumimoji="1" lang="en-US" altLang="ja-JP" sz="2800" dirty="0" smtClean="0"/>
              <a:t>5</a:t>
            </a:r>
            <a:r>
              <a:rPr lang="en-US" altLang="ja-JP" sz="2800" dirty="0" smtClean="0"/>
              <a:t>-</a:t>
            </a:r>
            <a:r>
              <a:rPr kumimoji="1" lang="en-US" altLang="ja-JP" sz="2800" dirty="0" smtClean="0"/>
              <a:t>10</a:t>
            </a:r>
            <a:r>
              <a:rPr kumimoji="1" lang="ja-JP" altLang="en-US" sz="2800" dirty="0" smtClean="0"/>
              <a:t>月のシャットダウン期間</a:t>
            </a:r>
            <a:r>
              <a:rPr lang="ja-JP" altLang="en-US" sz="2800" dirty="0" smtClean="0"/>
              <a:t>において、</a:t>
            </a:r>
            <a:r>
              <a:rPr lang="en-US" altLang="ja-JP" sz="2800" dirty="0" smtClean="0"/>
              <a:t>64</a:t>
            </a:r>
            <a:r>
              <a:rPr lang="ja-JP" altLang="en-US" sz="2800" dirty="0" smtClean="0"/>
              <a:t>カ所のマグネットをパルスマグネットで置きかえる工事を行った</a:t>
            </a:r>
            <a:endParaRPr lang="en-US" altLang="ja-JP" sz="2800" dirty="0" smtClean="0"/>
          </a:p>
          <a:p>
            <a:pPr lvl="1"/>
            <a:r>
              <a:rPr kumimoji="1" lang="ja-JP" altLang="en-US" sz="2400" dirty="0" smtClean="0"/>
              <a:t>限られた時間の中で、工期に遅れが生じることなく工事を完了し、十分なテスト時間を確保できた</a:t>
            </a:r>
            <a:endParaRPr kumimoji="1" lang="en-US" altLang="ja-JP" sz="2400" dirty="0" smtClean="0"/>
          </a:p>
          <a:p>
            <a:r>
              <a:rPr lang="en-US" altLang="ja-JP" sz="2800" dirty="0" smtClean="0"/>
              <a:t>2017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10</a:t>
            </a:r>
            <a:r>
              <a:rPr lang="ja-JP" altLang="en-US" sz="2800" dirty="0" smtClean="0"/>
              <a:t>月の運転開始以来、今のところトラブルはほぼ無く、安定して性能を発揮している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2017</a:t>
            </a:r>
            <a:r>
              <a:rPr kumimoji="1" lang="ja-JP" altLang="en-US" sz="2800" dirty="0" smtClean="0"/>
              <a:t>年</a:t>
            </a:r>
            <a:r>
              <a:rPr kumimoji="1" lang="en-US" altLang="ja-JP" sz="2800" dirty="0" smtClean="0"/>
              <a:t>10-12</a:t>
            </a:r>
            <a:r>
              <a:rPr kumimoji="1" lang="ja-JP" altLang="en-US" sz="2800" dirty="0" smtClean="0"/>
              <a:t>月の運転で</a:t>
            </a:r>
            <a:r>
              <a:rPr kumimoji="1" lang="en-US" altLang="ja-JP" sz="2800" dirty="0" smtClean="0"/>
              <a:t>4</a:t>
            </a:r>
            <a:r>
              <a:rPr kumimoji="1" lang="ja-JP" altLang="en-US" sz="2800" dirty="0" smtClean="0"/>
              <a:t>リング同時入射パラメータの確立に成功し、</a:t>
            </a:r>
            <a:r>
              <a:rPr kumimoji="1" lang="en-US" altLang="ja-JP" sz="2800" dirty="0" smtClean="0"/>
              <a:t>4</a:t>
            </a:r>
            <a:r>
              <a:rPr kumimoji="1" lang="ja-JP" altLang="en-US" sz="2800" dirty="0" smtClean="0"/>
              <a:t>リング同時トップアップ運転が可能になっている</a:t>
            </a:r>
            <a:endParaRPr kumimoji="1" lang="en-US" altLang="ja-JP" sz="2800" dirty="0" smtClean="0"/>
          </a:p>
          <a:p>
            <a:endParaRPr kumimoji="1" lang="ja-JP" altLang="en-US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24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今後の予定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RF electron gun / thermal electron gun</a:t>
            </a:r>
            <a:r>
              <a:rPr kumimoji="1" lang="ja-JP" altLang="en-US" dirty="0" smtClean="0"/>
              <a:t>のパルスごとの切り替えへ向けて、合流部ベンドマグネットのパルス化</a:t>
            </a:r>
            <a:endParaRPr kumimoji="1" lang="en-US" altLang="ja-JP" dirty="0" smtClean="0"/>
          </a:p>
          <a:p>
            <a:r>
              <a:rPr kumimoji="1" lang="en-US" altLang="ja-JP" dirty="0" smtClean="0"/>
              <a:t>Offset injection</a:t>
            </a:r>
            <a:r>
              <a:rPr kumimoji="1" lang="ja-JP" altLang="en-US" dirty="0" smtClean="0"/>
              <a:t>による低エミッタンス化のためのパルスステアリングの追加</a:t>
            </a:r>
            <a:endParaRPr kumimoji="1" lang="en-US" altLang="ja-JP" dirty="0" smtClean="0"/>
          </a:p>
          <a:p>
            <a:r>
              <a:rPr lang="ja-JP" altLang="en-US" dirty="0" smtClean="0"/>
              <a:t>旧パルスステアリング電源の置き換え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80083" y="5575532"/>
            <a:ext cx="905408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2018</a:t>
            </a:r>
            <a:r>
              <a:rPr kumimoji="1" lang="ja-JP" altLang="en-US" sz="2400" dirty="0" smtClean="0"/>
              <a:t>年夏には</a:t>
            </a:r>
            <a:r>
              <a:rPr kumimoji="1" lang="en-US" altLang="ja-JP" sz="2400" dirty="0" smtClean="0"/>
              <a:t>40</a:t>
            </a:r>
            <a:r>
              <a:rPr kumimoji="1" lang="ja-JP" altLang="en-US" sz="2400" dirty="0" smtClean="0"/>
              <a:t>カ所弱の置き換えを予定している。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→制御系、ソフト等は本年確立したシステムを使うため、リスクは低い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2937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0E341A4-310C-4535-9FDC-7E604745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合流部のパルス化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340AFEFF-0BC1-4008-B5B9-B5FA0DBCD4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9ED9E387-D73B-41EF-A22C-D90C26F845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9F30595-35D6-4ED0-8CD9-64E597D92F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1026" name="Picture 2" descr="A1014.JPG (2304×1536)">
            <a:extLst>
              <a:ext uri="{FF2B5EF4-FFF2-40B4-BE49-F238E27FC236}">
                <a16:creationId xmlns:a16="http://schemas.microsoft.com/office/drawing/2014/main" xmlns="" id="{478B4D44-01E8-4D47-9C88-195BCBD13C7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322" y="1160463"/>
            <a:ext cx="7632848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xmlns="" id="{27AA368A-3211-4BFB-A379-99DD6A263182}"/>
              </a:ext>
            </a:extLst>
          </p:cNvPr>
          <p:cNvCxnSpPr>
            <a:cxnSpLocks/>
          </p:cNvCxnSpPr>
          <p:nvPr/>
        </p:nvCxnSpPr>
        <p:spPr>
          <a:xfrm flipH="1">
            <a:off x="4526643" y="3750324"/>
            <a:ext cx="2823468" cy="821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xmlns="" id="{7FCE8876-FDD3-4C5D-951E-B79CC2F3F497}"/>
              </a:ext>
            </a:extLst>
          </p:cNvPr>
          <p:cNvGrpSpPr/>
          <p:nvPr/>
        </p:nvGrpSpPr>
        <p:grpSpPr>
          <a:xfrm>
            <a:off x="4493047" y="2699717"/>
            <a:ext cx="2989946" cy="1656184"/>
            <a:chOff x="5346700" y="2699717"/>
            <a:chExt cx="2989946" cy="1656184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xmlns="" id="{F6C4AD62-77B1-44CC-93D3-3CB86A0E8B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06072" y="2699717"/>
              <a:ext cx="1030574" cy="345284"/>
            </a:xfrm>
            <a:prstGeom prst="line">
              <a:avLst/>
            </a:prstGeom>
            <a:ln w="38100">
              <a:solidFill>
                <a:srgbClr val="00FF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xmlns="" id="{2C363F5D-C190-409D-861C-EC622FCB14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4018" y="2699717"/>
              <a:ext cx="952054" cy="1368152"/>
            </a:xfrm>
            <a:prstGeom prst="line">
              <a:avLst/>
            </a:prstGeom>
            <a:ln w="38100">
              <a:solidFill>
                <a:srgbClr val="00FF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xmlns="" id="{678BB29D-14DD-4030-B96A-6715A09EB6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6700" y="4067869"/>
              <a:ext cx="1007318" cy="288032"/>
            </a:xfrm>
            <a:prstGeom prst="straightConnector1">
              <a:avLst/>
            </a:prstGeom>
            <a:ln w="38100">
              <a:solidFill>
                <a:srgbClr val="00FF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xmlns="" id="{AD688879-A994-4377-8EB8-D9F3A9AA5E0B}"/>
              </a:ext>
            </a:extLst>
          </p:cNvPr>
          <p:cNvGrpSpPr/>
          <p:nvPr/>
        </p:nvGrpSpPr>
        <p:grpSpPr>
          <a:xfrm>
            <a:off x="4466323" y="2627709"/>
            <a:ext cx="2989946" cy="1656184"/>
            <a:chOff x="5346700" y="2699717"/>
            <a:chExt cx="2989946" cy="1656184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xmlns="" id="{5B7B1088-91E8-4A9E-9B7A-D1F7673C93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06072" y="2699717"/>
              <a:ext cx="1030574" cy="34528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xmlns="" id="{FB84D1C7-B440-4F6D-B8C2-1A8EB44DF2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4018" y="2699717"/>
              <a:ext cx="952054" cy="136815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xmlns="" id="{24AFCF88-6776-4238-B733-32BE5E4E9D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6700" y="4067869"/>
              <a:ext cx="1007318" cy="28803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xmlns="" id="{0FB9074A-EDD6-4D6C-95CC-FAC616CD8D27}"/>
              </a:ext>
            </a:extLst>
          </p:cNvPr>
          <p:cNvGrpSpPr/>
          <p:nvPr/>
        </p:nvGrpSpPr>
        <p:grpSpPr>
          <a:xfrm>
            <a:off x="4526643" y="2771725"/>
            <a:ext cx="2989946" cy="1656184"/>
            <a:chOff x="5346700" y="2699717"/>
            <a:chExt cx="2989946" cy="1656184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xmlns="" id="{71479ACE-0388-4D8A-A8E3-8DA2F57CAB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06072" y="2699717"/>
              <a:ext cx="1030574" cy="3452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xmlns="" id="{89BCDAC6-0A42-4F80-A7F1-3BC2205160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4018" y="2699717"/>
              <a:ext cx="952054" cy="136815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xmlns="" id="{3139BC88-46BF-4625-8FDF-409255026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6700" y="4067869"/>
              <a:ext cx="1007318" cy="28803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矢印: 下 20">
            <a:extLst>
              <a:ext uri="{FF2B5EF4-FFF2-40B4-BE49-F238E27FC236}">
                <a16:creationId xmlns:a16="http://schemas.microsoft.com/office/drawing/2014/main" xmlns="" id="{17185245-ED2D-4FEA-B9C7-08A2F30069A3}"/>
              </a:ext>
            </a:extLst>
          </p:cNvPr>
          <p:cNvSpPr/>
          <p:nvPr/>
        </p:nvSpPr>
        <p:spPr>
          <a:xfrm>
            <a:off x="6185124" y="1691605"/>
            <a:ext cx="467369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xmlns="" id="{0B7FEB45-A66C-426C-95BF-5BE335689B1B}"/>
              </a:ext>
            </a:extLst>
          </p:cNvPr>
          <p:cNvSpPr/>
          <p:nvPr/>
        </p:nvSpPr>
        <p:spPr>
          <a:xfrm>
            <a:off x="4888407" y="2972137"/>
            <a:ext cx="467369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5A12F38C-5A22-456D-A46F-A35998E2EA23}"/>
              </a:ext>
            </a:extLst>
          </p:cNvPr>
          <p:cNvSpPr txBox="1"/>
          <p:nvPr/>
        </p:nvSpPr>
        <p:spPr>
          <a:xfrm>
            <a:off x="7690908" y="3657307"/>
            <a:ext cx="61587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HER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8737D408-EED9-493E-A30D-EE0B71E8B55B}"/>
              </a:ext>
            </a:extLst>
          </p:cNvPr>
          <p:cNvSpPr txBox="1"/>
          <p:nvPr/>
        </p:nvSpPr>
        <p:spPr>
          <a:xfrm>
            <a:off x="7690908" y="2886250"/>
            <a:ext cx="239520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FF64"/>
                </a:solidFill>
              </a:rPr>
              <a:t>LER(</a:t>
            </a:r>
            <a:r>
              <a:rPr kumimoji="1" lang="ja-JP" altLang="en-US" sz="1600" dirty="0">
                <a:solidFill>
                  <a:srgbClr val="00FF64"/>
                </a:solidFill>
              </a:rPr>
              <a:t>陽電子生成用電子）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xmlns="" id="{F563381D-3C29-4728-93FA-23B7B295784A}"/>
              </a:ext>
            </a:extLst>
          </p:cNvPr>
          <p:cNvSpPr txBox="1"/>
          <p:nvPr/>
        </p:nvSpPr>
        <p:spPr>
          <a:xfrm>
            <a:off x="7690908" y="2655253"/>
            <a:ext cx="79861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C000"/>
                </a:solidFill>
              </a:rPr>
              <a:t>PF-AR</a:t>
            </a:r>
            <a:endParaRPr kumimoji="1" lang="ja-JP" altLang="en-US" sz="1600" dirty="0">
              <a:solidFill>
                <a:srgbClr val="FFC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B9B9C579-4011-4096-B412-0C578FBFEEC2}"/>
              </a:ext>
            </a:extLst>
          </p:cNvPr>
          <p:cNvSpPr txBox="1"/>
          <p:nvPr/>
        </p:nvSpPr>
        <p:spPr>
          <a:xfrm>
            <a:off x="7690908" y="3117247"/>
            <a:ext cx="44595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0070C0"/>
                </a:solidFill>
              </a:rPr>
              <a:t>PF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xmlns="" id="{061D4D24-9357-4298-A3D7-68FFB1917524}"/>
              </a:ext>
            </a:extLst>
          </p:cNvPr>
          <p:cNvSpPr/>
          <p:nvPr/>
        </p:nvSpPr>
        <p:spPr>
          <a:xfrm>
            <a:off x="7722170" y="2627709"/>
            <a:ext cx="2363945" cy="828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xmlns="" id="{5D756ED2-1B50-4301-A96A-8D992E8EF15C}"/>
              </a:ext>
            </a:extLst>
          </p:cNvPr>
          <p:cNvSpPr/>
          <p:nvPr/>
        </p:nvSpPr>
        <p:spPr>
          <a:xfrm>
            <a:off x="7722170" y="3613067"/>
            <a:ext cx="2363945" cy="382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2F0223AF-BE25-482F-BD52-983F9C6182EA}"/>
              </a:ext>
            </a:extLst>
          </p:cNvPr>
          <p:cNvSpPr txBox="1"/>
          <p:nvPr/>
        </p:nvSpPr>
        <p:spPr>
          <a:xfrm>
            <a:off x="8376265" y="226766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熱電子銃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2FBD890C-EF98-4F9A-8C84-D39AE7F742CD}"/>
              </a:ext>
            </a:extLst>
          </p:cNvPr>
          <p:cNvSpPr txBox="1"/>
          <p:nvPr/>
        </p:nvSpPr>
        <p:spPr>
          <a:xfrm>
            <a:off x="8373257" y="3995861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RF</a:t>
            </a:r>
            <a:r>
              <a:rPr kumimoji="1" lang="ja-JP" altLang="en-US" sz="1600" dirty="0"/>
              <a:t>電子銃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352E855A-2C4D-43CB-B444-527713C00210}"/>
              </a:ext>
            </a:extLst>
          </p:cNvPr>
          <p:cNvSpPr txBox="1"/>
          <p:nvPr/>
        </p:nvSpPr>
        <p:spPr>
          <a:xfrm>
            <a:off x="7794178" y="1119690"/>
            <a:ext cx="2799164" cy="72417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</a:rPr>
              <a:t>24</a:t>
            </a:r>
            <a:r>
              <a:rPr kumimoji="1" lang="ja-JP" altLang="en-US" dirty="0">
                <a:solidFill>
                  <a:srgbClr val="002060"/>
                </a:solidFill>
              </a:rPr>
              <a:t>度ライン合流部</a:t>
            </a:r>
            <a:r>
              <a:rPr kumimoji="1" lang="en-US" altLang="ja-JP" dirty="0">
                <a:solidFill>
                  <a:srgbClr val="002060"/>
                </a:solidFill>
              </a:rPr>
              <a:t>Bend</a:t>
            </a:r>
          </a:p>
          <a:p>
            <a:r>
              <a:rPr lang="en-US" altLang="ja-JP" dirty="0">
                <a:solidFill>
                  <a:srgbClr val="002060"/>
                </a:solidFill>
              </a:rPr>
              <a:t>  2</a:t>
            </a:r>
            <a:r>
              <a:rPr lang="ja-JP" altLang="en-US" dirty="0">
                <a:solidFill>
                  <a:srgbClr val="002060"/>
                </a:solidFill>
              </a:rPr>
              <a:t>台</a:t>
            </a:r>
            <a:endParaRPr kumimoji="1" lang="en-US" altLang="ja-JP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8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LTR/RTL</a:t>
            </a:r>
            <a:r>
              <a:rPr kumimoji="1" lang="ja-JP" altLang="en-US" dirty="0" smtClean="0"/>
              <a:t>導波管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156" y="1511160"/>
            <a:ext cx="5752657" cy="5476875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8686823" y="4346558"/>
            <a:ext cx="28803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951660" y="4346558"/>
            <a:ext cx="28803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378293" y="1160447"/>
            <a:ext cx="4463558" cy="547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93472" indent="-49347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527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9945" indent="-48472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3086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2pPr>
            <a:lvl3pPr marL="1426170" indent="-4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646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3pPr>
            <a:lvl4pPr marL="1853146" indent="-42522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205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4pPr>
            <a:lvl5pPr marL="2281871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5pPr>
            <a:lvl6pPr marL="2785843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6pPr>
            <a:lvl7pPr marL="3289814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7pPr>
            <a:lvl8pPr marL="3793786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8pPr>
            <a:lvl9pPr marL="4297757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US" altLang="ja-JP" sz="2800" kern="0" dirty="0" smtClean="0"/>
              <a:t>LTR/RTL</a:t>
            </a:r>
            <a:r>
              <a:rPr lang="ja-JP" altLang="en-US" sz="2800" kern="0" dirty="0" err="1" smtClean="0"/>
              <a:t>には入</a:t>
            </a:r>
            <a:r>
              <a:rPr lang="ja-JP" altLang="en-US" sz="2800" kern="0" dirty="0" smtClean="0"/>
              <a:t>射器担当の加速管が</a:t>
            </a:r>
            <a:r>
              <a:rPr lang="en-US" altLang="ja-JP" sz="2800" kern="0" dirty="0" smtClean="0"/>
              <a:t>2</a:t>
            </a:r>
            <a:r>
              <a:rPr lang="ja-JP" altLang="en-US" sz="2800" kern="0" dirty="0" smtClean="0"/>
              <a:t>台</a:t>
            </a:r>
            <a:r>
              <a:rPr lang="en-US" altLang="ja-JP" sz="2800" kern="0" dirty="0" smtClean="0"/>
              <a:t>/</a:t>
            </a:r>
            <a:r>
              <a:rPr lang="ja-JP" altLang="en-US" sz="2800" kern="0" dirty="0" smtClean="0"/>
              <a:t>１台設置されている</a:t>
            </a:r>
            <a:endParaRPr lang="en-US" altLang="ja-JP" sz="2800" kern="0" dirty="0" smtClean="0"/>
          </a:p>
          <a:p>
            <a:pPr defTabSz="914400"/>
            <a:r>
              <a:rPr lang="ja-JP" altLang="en-US" sz="2800" kern="0" dirty="0" smtClean="0"/>
              <a:t>電源、クライストロン、導波管も入射器担当</a:t>
            </a:r>
            <a:endParaRPr lang="ja-JP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94194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LTR/RTL</a:t>
            </a:r>
            <a:r>
              <a:rPr lang="ja-JP" altLang="en-US" dirty="0" smtClean="0"/>
              <a:t>導波管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84" y="1716480"/>
            <a:ext cx="3703233" cy="49398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657" y="4094328"/>
            <a:ext cx="5720208" cy="248586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41816" y="1559382"/>
            <a:ext cx="3733371" cy="506002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800">
              <a:solidFill>
                <a:srgbClr val="7030A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714657" y="3915895"/>
            <a:ext cx="5720207" cy="262741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8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01490" y="6660157"/>
            <a:ext cx="815033" cy="416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105" b="1" dirty="0">
                <a:solidFill>
                  <a:srgbClr val="7030A0"/>
                </a:solidFill>
              </a:rPr>
              <a:t>RTL</a:t>
            </a:r>
            <a:endParaRPr lang="ja-JP" altLang="en-US" sz="2105" b="1" dirty="0">
              <a:solidFill>
                <a:srgbClr val="7030A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22932" y="6652199"/>
            <a:ext cx="878798" cy="4162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105" b="1" dirty="0">
                <a:solidFill>
                  <a:srgbClr val="00B0F0"/>
                </a:solidFill>
              </a:rPr>
              <a:t>LTR</a:t>
            </a:r>
            <a:endParaRPr lang="ja-JP" altLang="en-US" sz="2105" b="1" dirty="0">
              <a:solidFill>
                <a:srgbClr val="00B0F0"/>
              </a:solidFill>
            </a:endParaRPr>
          </a:p>
        </p:txBody>
      </p:sp>
      <p:pic>
        <p:nvPicPr>
          <p:cNvPr id="13" name="コンテンツ プレースホルダー 6"/>
          <p:cNvPicPr>
            <a:picLocks noGrp="1" noChangeAspect="1"/>
          </p:cNvPicPr>
          <p:nvPr>
            <p:ph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794" y="1324594"/>
            <a:ext cx="2537771" cy="24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SKEKB</a:t>
            </a:r>
            <a:r>
              <a:rPr kumimoji="1" lang="ja-JP" altLang="en-US" dirty="0" smtClean="0"/>
              <a:t>へ向</a:t>
            </a:r>
            <a:r>
              <a:rPr lang="ja-JP" altLang="en-US" dirty="0"/>
              <a:t>け</a:t>
            </a:r>
            <a:r>
              <a:rPr kumimoji="1" lang="ja-JP" altLang="en-US" dirty="0" smtClean="0"/>
              <a:t>た入射器の</a:t>
            </a:r>
            <a:r>
              <a:rPr kumimoji="1" lang="en-US" altLang="ja-JP" dirty="0" smtClean="0"/>
              <a:t>upgrade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ja-JP" altLang="en-US" sz="2800" dirty="0" smtClean="0"/>
              <a:t>新陽電子源</a:t>
            </a:r>
            <a:r>
              <a:rPr lang="en-US" altLang="ja-JP" sz="2800" dirty="0" smtClean="0"/>
              <a:t>(</a:t>
            </a:r>
            <a:r>
              <a:rPr lang="ja-JP" altLang="en-US" sz="2800" dirty="0"/>
              <a:t>第</a:t>
            </a:r>
            <a:r>
              <a:rPr lang="en-US" altLang="ja-JP" sz="2800" dirty="0"/>
              <a:t>111</a:t>
            </a:r>
            <a:r>
              <a:rPr lang="ja-JP" altLang="en-US" sz="2800" dirty="0"/>
              <a:t>回 </a:t>
            </a:r>
            <a:r>
              <a:rPr lang="en-US" altLang="ja-JP" sz="2800" dirty="0"/>
              <a:t>2017/2/1 </a:t>
            </a:r>
            <a:r>
              <a:rPr lang="ja-JP" altLang="en-US" sz="2800" dirty="0"/>
              <a:t>紙谷氏</a:t>
            </a:r>
            <a:r>
              <a:rPr lang="en-US" altLang="ja-JP" sz="2800" dirty="0"/>
              <a:t>)</a:t>
            </a:r>
          </a:p>
          <a:p>
            <a:pPr lvl="1"/>
            <a:r>
              <a:rPr lang="en-US" altLang="ja-JP" sz="2800" dirty="0"/>
              <a:t>High efficiency positron production and capture</a:t>
            </a:r>
          </a:p>
          <a:p>
            <a:r>
              <a:rPr lang="en-US" altLang="ja-JP" sz="2800" dirty="0"/>
              <a:t>RF </a:t>
            </a:r>
            <a:r>
              <a:rPr lang="ja-JP" altLang="en-US" sz="2800" dirty="0" smtClean="0"/>
              <a:t>電子銃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(</a:t>
            </a:r>
            <a:r>
              <a:rPr lang="ja-JP" altLang="en-US" sz="2800" dirty="0"/>
              <a:t>第</a:t>
            </a:r>
            <a:r>
              <a:rPr lang="en-US" altLang="ja-JP" sz="2800" dirty="0"/>
              <a:t>112</a:t>
            </a:r>
            <a:r>
              <a:rPr lang="ja-JP" altLang="en-US" sz="2800" dirty="0"/>
              <a:t>回 </a:t>
            </a:r>
            <a:r>
              <a:rPr lang="en-US" altLang="ja-JP" sz="2800" dirty="0"/>
              <a:t>2017/7/11 </a:t>
            </a:r>
            <a:r>
              <a:rPr lang="ja-JP" altLang="en-US" sz="2800" dirty="0"/>
              <a:t>吉田氏</a:t>
            </a:r>
            <a:r>
              <a:rPr lang="en-US" altLang="ja-JP" sz="2800" dirty="0"/>
              <a:t>)</a:t>
            </a:r>
          </a:p>
          <a:p>
            <a:pPr lvl="1"/>
            <a:r>
              <a:rPr lang="en-US" altLang="ja-JP" sz="2800" dirty="0"/>
              <a:t>Low emittance high bunch charge electron beam</a:t>
            </a:r>
            <a:endParaRPr lang="en-US" altLang="ja-JP" sz="3241" dirty="0"/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パルス</a:t>
            </a:r>
            <a:r>
              <a:rPr lang="ja-JP" altLang="en-US" sz="2800" dirty="0">
                <a:solidFill>
                  <a:srgbClr val="FF0000"/>
                </a:solidFill>
              </a:rPr>
              <a:t>マグネット　（第</a:t>
            </a:r>
            <a:r>
              <a:rPr lang="en-US" altLang="ja-JP" sz="2800" dirty="0">
                <a:solidFill>
                  <a:srgbClr val="FF0000"/>
                </a:solidFill>
              </a:rPr>
              <a:t>113</a:t>
            </a:r>
            <a:r>
              <a:rPr lang="ja-JP" altLang="en-US" sz="2800" dirty="0">
                <a:solidFill>
                  <a:srgbClr val="FF0000"/>
                </a:solidFill>
              </a:rPr>
              <a:t>回 </a:t>
            </a:r>
            <a:r>
              <a:rPr lang="en-US" altLang="ja-JP" sz="2800" dirty="0">
                <a:solidFill>
                  <a:srgbClr val="FF0000"/>
                </a:solidFill>
              </a:rPr>
              <a:t>2018/1/31 </a:t>
            </a:r>
            <a:r>
              <a:rPr lang="ja-JP" altLang="en-US" sz="2800" dirty="0">
                <a:solidFill>
                  <a:srgbClr val="FF0000"/>
                </a:solidFill>
              </a:rPr>
              <a:t>榎本） 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lvl="1"/>
            <a:r>
              <a:rPr lang="en-US" altLang="ja-JP" sz="2800" dirty="0">
                <a:solidFill>
                  <a:srgbClr val="FF0000"/>
                </a:solidFill>
              </a:rPr>
              <a:t>50 Hz shot by shot selection of beam destination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DR and LTR/RTL</a:t>
            </a:r>
          </a:p>
          <a:p>
            <a:pPr lvl="1"/>
            <a:r>
              <a:rPr lang="ja-JP" altLang="en-US" sz="2800" dirty="0" smtClean="0">
                <a:solidFill>
                  <a:srgbClr val="FF0000"/>
                </a:solidFill>
              </a:rPr>
              <a:t>導波管のトラブル対処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3241" dirty="0" smtClean="0"/>
              <a:t>そのほかにも多数の</a:t>
            </a:r>
            <a:r>
              <a:rPr lang="en-US" altLang="ja-JP" sz="3241" dirty="0" smtClean="0"/>
              <a:t>upgrade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32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導波管フランジの構造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826" y="2094213"/>
            <a:ext cx="3006921" cy="304954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346" y="1101371"/>
            <a:ext cx="5184577" cy="351399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557966" y="1647086"/>
            <a:ext cx="3429144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RF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コンタクタ（電気的接触用）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57966" y="1136281"/>
            <a:ext cx="3169457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メタルシール（真空封止用）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4" name="直線矢印コネクタ 13"/>
          <p:cNvCxnSpPr>
            <a:stCxn id="12" idx="1"/>
          </p:cNvCxnSpPr>
          <p:nvPr/>
        </p:nvCxnSpPr>
        <p:spPr>
          <a:xfrm flipH="1">
            <a:off x="2537594" y="1340408"/>
            <a:ext cx="3020372" cy="78324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2" idx="1"/>
          </p:cNvCxnSpPr>
          <p:nvPr/>
        </p:nvCxnSpPr>
        <p:spPr>
          <a:xfrm flipH="1">
            <a:off x="4013760" y="1340408"/>
            <a:ext cx="1544206" cy="121529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1" idx="1"/>
          </p:cNvCxnSpPr>
          <p:nvPr/>
        </p:nvCxnSpPr>
        <p:spPr>
          <a:xfrm flipH="1">
            <a:off x="3617714" y="1851213"/>
            <a:ext cx="1940252" cy="3444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438" y="5734859"/>
            <a:ext cx="2289695" cy="1285338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8495779" y="5826475"/>
            <a:ext cx="44755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正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495779" y="6574521"/>
            <a:ext cx="44755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誤</a:t>
            </a:r>
            <a:endParaRPr kumimoji="1" lang="ja-JP" altLang="en-US" dirty="0"/>
          </a:p>
        </p:txBody>
      </p:sp>
      <p:sp>
        <p:nvSpPr>
          <p:cNvPr id="26" name="下矢印 25"/>
          <p:cNvSpPr/>
          <p:nvPr/>
        </p:nvSpPr>
        <p:spPr>
          <a:xfrm>
            <a:off x="6498034" y="5219997"/>
            <a:ext cx="432048" cy="508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02090" y="5292005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断面を強調して書くと</a:t>
            </a:r>
            <a:endParaRPr kumimoji="1" lang="ja-JP" altLang="en-US" sz="1600" dirty="0"/>
          </a:p>
        </p:txBody>
      </p:sp>
      <p:sp>
        <p:nvSpPr>
          <p:cNvPr id="28" name="右矢印 27"/>
          <p:cNvSpPr/>
          <p:nvPr/>
        </p:nvSpPr>
        <p:spPr>
          <a:xfrm>
            <a:off x="5129882" y="2627709"/>
            <a:ext cx="7349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42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問題発覚とリカバリー作業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sz="2800" dirty="0" smtClean="0"/>
              <a:t>2017/9</a:t>
            </a:r>
          </a:p>
          <a:p>
            <a:pPr lvl="1"/>
            <a:r>
              <a:rPr lang="ja-JP" altLang="en-US" sz="2800" dirty="0" smtClean="0"/>
              <a:t>ハイパワー投入前の</a:t>
            </a:r>
            <a:r>
              <a:rPr lang="en-US" altLang="ja-JP" sz="2800" dirty="0" smtClean="0"/>
              <a:t>RF</a:t>
            </a:r>
            <a:r>
              <a:rPr lang="ja-JP" altLang="en-US" sz="2800" dirty="0" smtClean="0"/>
              <a:t>反射特性の測定により、搬送路の途中から大きな反射が見つかった</a:t>
            </a:r>
            <a:endParaRPr lang="en-US" altLang="ja-JP" sz="2800" dirty="0" smtClean="0"/>
          </a:p>
          <a:p>
            <a:pPr lvl="1"/>
            <a:r>
              <a:rPr kumimoji="1" lang="ja-JP" altLang="en-US" sz="2800" dirty="0"/>
              <a:t>調査</a:t>
            </a:r>
            <a:r>
              <a:rPr kumimoji="1" lang="ja-JP" altLang="en-US" sz="2800" dirty="0" smtClean="0"/>
              <a:t>の結果導波管フランジの加工ミスが発覚した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2017/10</a:t>
            </a:r>
          </a:p>
          <a:p>
            <a:pPr lvl="1"/>
            <a:r>
              <a:rPr kumimoji="1" lang="ja-JP" altLang="en-US" sz="2800" dirty="0" smtClean="0"/>
              <a:t>不具合のある導波管をテストスタンドでテスト</a:t>
            </a:r>
            <a:endParaRPr kumimoji="1" lang="en-US" altLang="ja-JP" sz="2800" dirty="0" smtClean="0"/>
          </a:p>
          <a:p>
            <a:pPr lvl="2"/>
            <a:r>
              <a:rPr lang="ja-JP" altLang="en-US" sz="2800" dirty="0" smtClean="0"/>
              <a:t>ギャップ放電のため使用予定電力の</a:t>
            </a:r>
            <a:r>
              <a:rPr lang="en-US" altLang="ja-JP" sz="2800" dirty="0" smtClean="0"/>
              <a:t>1/10</a:t>
            </a:r>
            <a:r>
              <a:rPr lang="ja-JP" altLang="en-US" sz="2800" dirty="0" smtClean="0"/>
              <a:t>程度までしか、電力を投入できないことが判明した</a:t>
            </a:r>
            <a:endParaRPr kumimoji="1" lang="ja-JP" altLang="en-US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9402" y="5940077"/>
            <a:ext cx="923361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予備があるものは置き換え</a:t>
            </a:r>
            <a:endParaRPr kumimoji="1" lang="en-US" altLang="ja-JP" sz="2400" dirty="0" smtClean="0"/>
          </a:p>
          <a:p>
            <a:r>
              <a:rPr lang="ja-JP" altLang="en-US" sz="2400" dirty="0"/>
              <a:t>在庫</a:t>
            </a:r>
            <a:r>
              <a:rPr lang="ja-JP" altLang="en-US" sz="2400" dirty="0" smtClean="0"/>
              <a:t>がないものは急遽新造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することとし、問題がある導波管（</a:t>
            </a:r>
            <a:r>
              <a:rPr kumimoji="1" lang="en-US" altLang="ja-JP" sz="2400" dirty="0" smtClean="0"/>
              <a:t>29</a:t>
            </a:r>
            <a:r>
              <a:rPr kumimoji="1" lang="ja-JP" altLang="en-US" sz="2400" dirty="0" smtClean="0"/>
              <a:t>本）はすべて置き換えることを決断</a:t>
            </a:r>
            <a:endParaRPr kumimoji="1" lang="ja-JP" altLang="en-US" sz="2400" dirty="0"/>
          </a:p>
        </p:txBody>
      </p:sp>
      <p:sp>
        <p:nvSpPr>
          <p:cNvPr id="8" name="下矢印 7"/>
          <p:cNvSpPr/>
          <p:nvPr/>
        </p:nvSpPr>
        <p:spPr>
          <a:xfrm>
            <a:off x="4553818" y="5147989"/>
            <a:ext cx="79208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25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問題発覚とリカバリー作業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sz="2400" dirty="0" smtClean="0"/>
              <a:t>2017/10</a:t>
            </a:r>
            <a:r>
              <a:rPr lang="ja-JP" altLang="en-US" sz="2400" dirty="0"/>
              <a:t>上旬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不具合のある導波管を取り外し、トンネルから搬出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～</a:t>
            </a:r>
            <a:r>
              <a:rPr lang="en-US" altLang="ja-JP" sz="2400" dirty="0" smtClean="0"/>
              <a:t>2017/11</a:t>
            </a:r>
          </a:p>
          <a:p>
            <a:pPr lvl="1"/>
            <a:r>
              <a:rPr kumimoji="1" lang="ja-JP" altLang="en-US" sz="2400" dirty="0" smtClean="0"/>
              <a:t>入れ替え用導波管の準備</a:t>
            </a:r>
            <a:endParaRPr lang="en-US" altLang="ja-JP" sz="2400" dirty="0"/>
          </a:p>
          <a:p>
            <a:pPr lvl="2"/>
            <a:r>
              <a:rPr lang="ja-JP" altLang="en-US" sz="2400" dirty="0" smtClean="0"/>
              <a:t>新造品の製作、交換作業のための準備</a:t>
            </a:r>
            <a:endParaRPr lang="en-US" altLang="ja-JP" sz="2400" dirty="0" smtClean="0"/>
          </a:p>
          <a:p>
            <a:r>
              <a:rPr lang="en-US" altLang="ja-JP" sz="2400" dirty="0" smtClean="0"/>
              <a:t>2017/11</a:t>
            </a:r>
            <a:r>
              <a:rPr lang="ja-JP" altLang="en-US" sz="2400" dirty="0" smtClean="0"/>
              <a:t>下旬～</a:t>
            </a:r>
            <a:r>
              <a:rPr lang="en-US" altLang="ja-JP" sz="2400" dirty="0" smtClean="0"/>
              <a:t>2017/12</a:t>
            </a:r>
          </a:p>
          <a:p>
            <a:pPr lvl="1"/>
            <a:r>
              <a:rPr lang="ja-JP" altLang="en-US" sz="2400" dirty="0" smtClean="0"/>
              <a:t>運転の合間を縫って、複数回に分けての組み込み作業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2017/12/17, 24</a:t>
            </a:r>
          </a:p>
          <a:p>
            <a:pPr lvl="1"/>
            <a:r>
              <a:rPr lang="ja-JP" altLang="en-US" sz="2400" dirty="0" smtClean="0"/>
              <a:t>試験運転を実施し問題がないことを確認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2018/1</a:t>
            </a:r>
          </a:p>
          <a:p>
            <a:pPr lvl="1"/>
            <a:r>
              <a:rPr lang="en-US" altLang="ja-JP" sz="2400" dirty="0" smtClean="0"/>
              <a:t>DR</a:t>
            </a:r>
            <a:r>
              <a:rPr lang="ja-JP" altLang="en-US" sz="2400" dirty="0" smtClean="0"/>
              <a:t>工事の合間を縫ってエージング作業を継続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エージングは順調に進み、現時点では定格電力での運転が可能となっている。</a:t>
            </a:r>
            <a:endParaRPr kumimoji="1" lang="en-US" altLang="ja-JP" sz="24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55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LTR/RTL</a:t>
            </a:r>
            <a:r>
              <a:rPr kumimoji="1" lang="ja-JP" altLang="en-US" dirty="0" smtClean="0"/>
              <a:t>の導波管（</a:t>
            </a:r>
            <a:r>
              <a:rPr lang="ja-JP" altLang="en-US" dirty="0" smtClean="0"/>
              <a:t>入射</a:t>
            </a:r>
            <a:r>
              <a:rPr lang="ja-JP" altLang="en-US" dirty="0"/>
              <a:t>器</a:t>
            </a:r>
            <a:r>
              <a:rPr lang="ja-JP" altLang="en-US" dirty="0" smtClean="0"/>
              <a:t>担当</a:t>
            </a:r>
            <a:r>
              <a:rPr kumimoji="1" lang="ja-JP" altLang="en-US" dirty="0" smtClean="0"/>
              <a:t>）に不具合が発覚した。</a:t>
            </a:r>
            <a:endParaRPr kumimoji="1" lang="en-US" altLang="ja-JP" dirty="0" smtClean="0"/>
          </a:p>
          <a:p>
            <a:r>
              <a:rPr lang="en-US" altLang="ja-JP" dirty="0" smtClean="0"/>
              <a:t>DR</a:t>
            </a:r>
            <a:r>
              <a:rPr lang="ja-JP" altLang="en-US" dirty="0" smtClean="0"/>
              <a:t>立ち上げ前の限られた期間で、</a:t>
            </a:r>
            <a:r>
              <a:rPr lang="en-US" altLang="ja-JP" dirty="0" smtClean="0"/>
              <a:t>PF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PF-AR</a:t>
            </a:r>
            <a:r>
              <a:rPr lang="ja-JP" altLang="en-US" dirty="0" err="1" smtClean="0"/>
              <a:t>への</a:t>
            </a:r>
            <a:r>
              <a:rPr lang="ja-JP" altLang="en-US" dirty="0" smtClean="0"/>
              <a:t>運転をしながらという制約の中、問題のある導波管を全数交換し根本的解決を行った。</a:t>
            </a:r>
            <a:endParaRPr lang="en-US" altLang="ja-JP" dirty="0" smtClean="0"/>
          </a:p>
          <a:p>
            <a:r>
              <a:rPr lang="ja-JP" altLang="en-US" dirty="0"/>
              <a:t>現時点</a:t>
            </a:r>
            <a:r>
              <a:rPr lang="ja-JP" altLang="en-US" dirty="0" smtClean="0"/>
              <a:t>では定格電力の運転が可能となっており、</a:t>
            </a:r>
            <a:r>
              <a:rPr lang="en-US" altLang="ja-JP" dirty="0" smtClean="0"/>
              <a:t>DR</a:t>
            </a:r>
            <a:r>
              <a:rPr lang="ja-JP" altLang="en-US" dirty="0" smtClean="0"/>
              <a:t>立ち上げへの影響を避けることができた。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49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7830DCE-75A3-450F-B377-BF250E64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パルスマグネット導入</a:t>
            </a:r>
            <a:r>
              <a:rPr kumimoji="1" lang="ja-JP" altLang="en-US" dirty="0"/>
              <a:t>の目的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57D69668-7801-4E4D-AD5C-7C30A91BCFB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FC72B1A8-DFFD-43A5-831C-B23B27C56B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ED2372C3-9B77-42E0-8029-69D9EF686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03CEBFA5-8E2A-4D46-A27E-38833D76775A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9797"/>
            <a:ext cx="5852160" cy="33032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B62C1256-C5BF-44DC-9343-456B1E1ED492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873" y="1043533"/>
            <a:ext cx="4687609" cy="531262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7B7673B6-DD55-46C5-958A-5F312D7C2F9C}"/>
              </a:ext>
            </a:extLst>
          </p:cNvPr>
          <p:cNvSpPr txBox="1"/>
          <p:nvPr/>
        </p:nvSpPr>
        <p:spPr>
          <a:xfrm>
            <a:off x="161330" y="1076024"/>
            <a:ext cx="6402715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2060"/>
                </a:solidFill>
              </a:rPr>
              <a:t>HER, LER, PF, PF-AR</a:t>
            </a:r>
          </a:p>
          <a:p>
            <a:r>
              <a:rPr kumimoji="1" lang="en-US" altLang="ja-JP" sz="2800" dirty="0">
                <a:solidFill>
                  <a:srgbClr val="002060"/>
                </a:solidFill>
              </a:rPr>
              <a:t>4</a:t>
            </a:r>
            <a:r>
              <a:rPr kumimoji="1" lang="ja-JP" altLang="en-US" sz="2800" dirty="0">
                <a:solidFill>
                  <a:srgbClr val="002060"/>
                </a:solidFill>
              </a:rPr>
              <a:t>リング同時（パルスごとの切り替え）入射</a:t>
            </a:r>
          </a:p>
        </p:txBody>
      </p:sp>
    </p:spTree>
    <p:extLst>
      <p:ext uri="{BB962C8B-B14F-4D97-AF65-F5344CB8AC3E}">
        <p14:creationId xmlns:p14="http://schemas.microsoft.com/office/powerpoint/2010/main" val="99545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C492F05-8E68-4080-9224-4E2D7B34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パルスマグネット置き換え箇所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xmlns="" id="{0026D21F-79B4-4153-982C-87C7AC084B55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450881" y="6103757"/>
          <a:ext cx="5580000" cy="39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500">
                  <a:extLst>
                    <a:ext uri="{9D8B030D-6E8A-4147-A177-3AD203B41FA5}">
                      <a16:colId xmlns:a16="http://schemas.microsoft.com/office/drawing/2014/main" xmlns="" val="259910430"/>
                    </a:ext>
                  </a:extLst>
                </a:gridCol>
                <a:gridCol w="697500">
                  <a:extLst>
                    <a:ext uri="{9D8B030D-6E8A-4147-A177-3AD203B41FA5}">
                      <a16:colId xmlns:a16="http://schemas.microsoft.com/office/drawing/2014/main" xmlns="" val="1670077975"/>
                    </a:ext>
                  </a:extLst>
                </a:gridCol>
                <a:gridCol w="697500">
                  <a:extLst>
                    <a:ext uri="{9D8B030D-6E8A-4147-A177-3AD203B41FA5}">
                      <a16:colId xmlns:a16="http://schemas.microsoft.com/office/drawing/2014/main" xmlns="" val="231343634"/>
                    </a:ext>
                  </a:extLst>
                </a:gridCol>
                <a:gridCol w="697500">
                  <a:extLst>
                    <a:ext uri="{9D8B030D-6E8A-4147-A177-3AD203B41FA5}">
                      <a16:colId xmlns:a16="http://schemas.microsoft.com/office/drawing/2014/main" xmlns="" val="1475736824"/>
                    </a:ext>
                  </a:extLst>
                </a:gridCol>
                <a:gridCol w="697500">
                  <a:extLst>
                    <a:ext uri="{9D8B030D-6E8A-4147-A177-3AD203B41FA5}">
                      <a16:colId xmlns:a16="http://schemas.microsoft.com/office/drawing/2014/main" xmlns="" val="1665612028"/>
                    </a:ext>
                  </a:extLst>
                </a:gridCol>
                <a:gridCol w="697500">
                  <a:extLst>
                    <a:ext uri="{9D8B030D-6E8A-4147-A177-3AD203B41FA5}">
                      <a16:colId xmlns:a16="http://schemas.microsoft.com/office/drawing/2014/main" xmlns="" val="2732859102"/>
                    </a:ext>
                  </a:extLst>
                </a:gridCol>
                <a:gridCol w="697500">
                  <a:extLst>
                    <a:ext uri="{9D8B030D-6E8A-4147-A177-3AD203B41FA5}">
                      <a16:colId xmlns:a16="http://schemas.microsoft.com/office/drawing/2014/main" xmlns="" val="3903434359"/>
                    </a:ext>
                  </a:extLst>
                </a:gridCol>
                <a:gridCol w="697500">
                  <a:extLst>
                    <a:ext uri="{9D8B030D-6E8A-4147-A177-3AD203B41FA5}">
                      <a16:colId xmlns:a16="http://schemas.microsoft.com/office/drawing/2014/main" xmlns="" val="3336593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0915459"/>
                  </a:ext>
                </a:extLst>
              </a:tr>
            </a:tbl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A54136FE-FE1D-4CEB-B813-CCE4526137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DD1757D8-6DB5-42B0-872D-ED4350CDFB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977B48D0-FDF6-424B-922A-C3BD3C3A27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xmlns="" id="{08F4425B-40C5-49B0-9BFD-9588E67D8151}"/>
              </a:ext>
            </a:extLst>
          </p:cNvPr>
          <p:cNvGrpSpPr/>
          <p:nvPr/>
        </p:nvGrpSpPr>
        <p:grpSpPr>
          <a:xfrm>
            <a:off x="450881" y="3049902"/>
            <a:ext cx="5646668" cy="3014039"/>
            <a:chOff x="450881" y="1043533"/>
            <a:chExt cx="9405512" cy="5020409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xmlns="" id="{E982F4B3-373A-4CF6-8832-5AC732248F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210" y="1043533"/>
              <a:ext cx="0" cy="49685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xmlns="" id="{56892DBB-D95A-46AF-A642-BB58139FDC56}"/>
                </a:ext>
              </a:extLst>
            </p:cNvPr>
            <p:cNvCxnSpPr/>
            <p:nvPr/>
          </p:nvCxnSpPr>
          <p:spPr>
            <a:xfrm flipV="1">
              <a:off x="450881" y="1835621"/>
              <a:ext cx="9345609" cy="41044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xmlns="" id="{632468B3-3FD3-4399-970B-A3F28C218181}"/>
                </a:ext>
              </a:extLst>
            </p:cNvPr>
            <p:cNvGrpSpPr/>
            <p:nvPr/>
          </p:nvGrpSpPr>
          <p:grpSpPr>
            <a:xfrm>
              <a:off x="458210" y="2373950"/>
              <a:ext cx="9398183" cy="3617982"/>
              <a:chOff x="450881" y="2394103"/>
              <a:chExt cx="9398183" cy="3617982"/>
            </a:xfrm>
          </p:grpSpPr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xmlns="" id="{C8692097-ABF6-419A-937F-8DB1F07347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881" y="2404000"/>
                <a:ext cx="8291442" cy="3608085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xmlns="" id="{FD9FC6E0-81D3-4281-A04F-0E9F9823DF16}"/>
                  </a:ext>
                </a:extLst>
              </p:cNvPr>
              <p:cNvCxnSpPr>
                <a:cxnSpLocks/>
                <a:endCxn id="50" idx="1"/>
              </p:cNvCxnSpPr>
              <p:nvPr/>
            </p:nvCxnSpPr>
            <p:spPr>
              <a:xfrm>
                <a:off x="8712399" y="2394103"/>
                <a:ext cx="1136665" cy="9897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xmlns="" id="{AC1F9EE1-E2E7-472D-A4BC-799C1A0BE12F}"/>
                </a:ext>
              </a:extLst>
            </p:cNvPr>
            <p:cNvGrpSpPr/>
            <p:nvPr/>
          </p:nvGrpSpPr>
          <p:grpSpPr>
            <a:xfrm>
              <a:off x="474815" y="3995861"/>
              <a:ext cx="9200846" cy="2016224"/>
              <a:chOff x="465540" y="3995861"/>
              <a:chExt cx="9200846" cy="2016224"/>
            </a:xfrm>
          </p:grpSpPr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xmlns="" id="{91CE6033-5572-422A-B062-CA8C642A9537}"/>
                  </a:ext>
                </a:extLst>
              </p:cNvPr>
              <p:cNvCxnSpPr/>
              <p:nvPr/>
            </p:nvCxnSpPr>
            <p:spPr>
              <a:xfrm flipV="1">
                <a:off x="465540" y="4427909"/>
                <a:ext cx="3584222" cy="1584176"/>
              </a:xfrm>
              <a:prstGeom prst="line">
                <a:avLst/>
              </a:prstGeom>
              <a:ln w="38100">
                <a:solidFill>
                  <a:srgbClr val="00FF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xmlns="" id="{5A25775B-28D1-415A-BFF6-E3424E770E4C}"/>
                  </a:ext>
                </a:extLst>
              </p:cNvPr>
              <p:cNvCxnSpPr/>
              <p:nvPr/>
            </p:nvCxnSpPr>
            <p:spPr>
              <a:xfrm>
                <a:off x="4049762" y="4427909"/>
                <a:ext cx="0" cy="1486309"/>
              </a:xfrm>
              <a:prstGeom prst="line">
                <a:avLst/>
              </a:prstGeom>
              <a:ln w="38100">
                <a:solidFill>
                  <a:srgbClr val="00FF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xmlns="" id="{AE456041-E028-4D71-8E3E-53E57912B741}"/>
                  </a:ext>
                </a:extLst>
              </p:cNvPr>
              <p:cNvCxnSpPr/>
              <p:nvPr/>
            </p:nvCxnSpPr>
            <p:spPr>
              <a:xfrm flipV="1">
                <a:off x="4049762" y="3995861"/>
                <a:ext cx="5616624" cy="1944216"/>
              </a:xfrm>
              <a:prstGeom prst="line">
                <a:avLst/>
              </a:prstGeom>
              <a:ln w="38100">
                <a:solidFill>
                  <a:srgbClr val="00FF64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xmlns="" id="{F7C6F24F-CD99-4FB5-AC0B-4DF72DB26734}"/>
                </a:ext>
              </a:extLst>
            </p:cNvPr>
            <p:cNvGrpSpPr/>
            <p:nvPr/>
          </p:nvGrpSpPr>
          <p:grpSpPr>
            <a:xfrm>
              <a:off x="474815" y="3578729"/>
              <a:ext cx="9200846" cy="2485213"/>
              <a:chOff x="465540" y="3526874"/>
              <a:chExt cx="9200846" cy="2485213"/>
            </a:xfrm>
          </p:grpSpPr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xmlns="" id="{385B3798-97E5-43A1-8BF1-FD7BB82041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540" y="3526874"/>
                <a:ext cx="5730747" cy="248521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xmlns="" id="{E0095E56-1EDE-4BEB-8CAB-99214A3E15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6287" y="3526874"/>
                <a:ext cx="2973944" cy="164418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xmlns="" id="{B75595A3-7289-4757-9D0C-A661ADE3A61B}"/>
                  </a:ext>
                </a:extLst>
              </p:cNvPr>
              <p:cNvCxnSpPr/>
              <p:nvPr/>
            </p:nvCxnSpPr>
            <p:spPr>
              <a:xfrm>
                <a:off x="9176989" y="5171063"/>
                <a:ext cx="48939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A08F9BE8-C276-4507-B10D-F0F897380920}"/>
              </a:ext>
            </a:extLst>
          </p:cNvPr>
          <p:cNvSpPr txBox="1"/>
          <p:nvPr/>
        </p:nvSpPr>
        <p:spPr>
          <a:xfrm rot="16200000">
            <a:off x="-700385" y="4433697"/>
            <a:ext cx="1749197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Beam energy</a:t>
            </a:r>
            <a:endParaRPr kumimoji="1"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0C39C931-4B38-4DA2-9082-DB79019EE127}"/>
              </a:ext>
            </a:extLst>
          </p:cNvPr>
          <p:cNvSpPr txBox="1"/>
          <p:nvPr/>
        </p:nvSpPr>
        <p:spPr>
          <a:xfrm>
            <a:off x="3024234" y="6485990"/>
            <a:ext cx="901209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sector</a:t>
            </a:r>
            <a:endParaRPr kumimoji="1" lang="ja-JP" altLang="en-US" dirty="0"/>
          </a:p>
        </p:txBody>
      </p:sp>
      <p:sp>
        <p:nvSpPr>
          <p:cNvPr id="41" name="右中かっこ 40">
            <a:extLst>
              <a:ext uri="{FF2B5EF4-FFF2-40B4-BE49-F238E27FC236}">
                <a16:creationId xmlns:a16="http://schemas.microsoft.com/office/drawing/2014/main" xmlns="" id="{A5CF3BDC-460D-4627-8ECE-FEEDB4214635}"/>
              </a:ext>
            </a:extLst>
          </p:cNvPr>
          <p:cNvSpPr/>
          <p:nvPr/>
        </p:nvSpPr>
        <p:spPr>
          <a:xfrm rot="16200000">
            <a:off x="4841360" y="1992425"/>
            <a:ext cx="356620" cy="2083832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右中かっこ 44">
            <a:extLst>
              <a:ext uri="{FF2B5EF4-FFF2-40B4-BE49-F238E27FC236}">
                <a16:creationId xmlns:a16="http://schemas.microsoft.com/office/drawing/2014/main" xmlns="" id="{C3A7D464-7E28-4E07-A81B-6F0DA60D17E3}"/>
              </a:ext>
            </a:extLst>
          </p:cNvPr>
          <p:cNvSpPr/>
          <p:nvPr/>
        </p:nvSpPr>
        <p:spPr>
          <a:xfrm rot="16200000">
            <a:off x="3083095" y="2398280"/>
            <a:ext cx="356620" cy="1288682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774F09A4-99C4-44A2-9018-5403B83162D7}"/>
              </a:ext>
            </a:extLst>
          </p:cNvPr>
          <p:cNvSpPr txBox="1"/>
          <p:nvPr/>
        </p:nvSpPr>
        <p:spPr>
          <a:xfrm rot="18900000">
            <a:off x="2315872" y="1521524"/>
            <a:ext cx="306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Positron</a:t>
            </a:r>
            <a:r>
              <a:rPr kumimoji="1" lang="ja-JP" altLang="en-US" sz="1400" dirty="0"/>
              <a:t>共通 </a:t>
            </a:r>
            <a:r>
              <a:rPr kumimoji="1" lang="en-US" altLang="ja-JP" sz="1400" dirty="0"/>
              <a:t>optics</a:t>
            </a:r>
          </a:p>
          <a:p>
            <a:r>
              <a:rPr lang="ja-JP" altLang="en-US" sz="1400" dirty="0"/>
              <a:t>で対処</a:t>
            </a:r>
            <a:r>
              <a:rPr lang="en-US" altLang="ja-JP" sz="1400" dirty="0"/>
              <a:t>(</a:t>
            </a:r>
            <a:r>
              <a:rPr lang="ja-JP" altLang="en-US" sz="1400" dirty="0"/>
              <a:t>一部</a:t>
            </a:r>
            <a:r>
              <a:rPr lang="en-US" altLang="ja-JP" sz="1400" dirty="0"/>
              <a:t>steering</a:t>
            </a:r>
            <a:r>
              <a:rPr lang="ja-JP" altLang="en-US" sz="1400" dirty="0"/>
              <a:t>はパルス化</a:t>
            </a:r>
            <a:r>
              <a:rPr lang="en-US" altLang="ja-JP" sz="1400" dirty="0"/>
              <a:t>)</a:t>
            </a:r>
            <a:endParaRPr kumimoji="1" lang="ja-JP" altLang="en-US" sz="1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="" id="{93169900-1FB6-49E1-8FFC-0FB1A5D57931}"/>
              </a:ext>
            </a:extLst>
          </p:cNvPr>
          <p:cNvSpPr txBox="1"/>
          <p:nvPr/>
        </p:nvSpPr>
        <p:spPr>
          <a:xfrm rot="18900000">
            <a:off x="4176487" y="1819914"/>
            <a:ext cx="2513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Pulse magnet</a:t>
            </a:r>
            <a:r>
              <a:rPr lang="ja-JP" altLang="en-US" sz="1400" dirty="0"/>
              <a:t>化</a:t>
            </a:r>
            <a:endParaRPr kumimoji="1" lang="ja-JP" altLang="en-US" sz="1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xmlns="" id="{5EDB2FB2-A006-477D-BD01-6A493BD8D4D8}"/>
              </a:ext>
            </a:extLst>
          </p:cNvPr>
          <p:cNvSpPr txBox="1"/>
          <p:nvPr/>
        </p:nvSpPr>
        <p:spPr>
          <a:xfrm>
            <a:off x="6097549" y="3326196"/>
            <a:ext cx="1739579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HER (7 GeV)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xmlns="" id="{E51A458E-D7A0-429D-829E-296C3EA732AD}"/>
              </a:ext>
            </a:extLst>
          </p:cNvPr>
          <p:cNvSpPr txBox="1"/>
          <p:nvPr/>
        </p:nvSpPr>
        <p:spPr>
          <a:xfrm>
            <a:off x="6097549" y="4643933"/>
            <a:ext cx="2720617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FF64"/>
                </a:solidFill>
              </a:rPr>
              <a:t>LER (4 GeV)</a:t>
            </a:r>
            <a:r>
              <a:rPr kumimoji="1" lang="ja-JP" altLang="en-US" dirty="0">
                <a:solidFill>
                  <a:srgbClr val="00FF64"/>
                </a:solidFill>
              </a:rPr>
              <a:t>*</a:t>
            </a:r>
            <a:r>
              <a:rPr kumimoji="1" lang="ja-JP" altLang="en-US" sz="1200" dirty="0">
                <a:solidFill>
                  <a:srgbClr val="00FF64"/>
                </a:solidFill>
              </a:rPr>
              <a:t>破線は陽電子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xmlns="" id="{5CA4FA0D-8084-4332-A5C8-85DDF63EAAB2}"/>
              </a:ext>
            </a:extLst>
          </p:cNvPr>
          <p:cNvSpPr txBox="1"/>
          <p:nvPr/>
        </p:nvSpPr>
        <p:spPr>
          <a:xfrm>
            <a:off x="6097549" y="3650443"/>
            <a:ext cx="2193229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C000"/>
                </a:solidFill>
              </a:rPr>
              <a:t>PF-AR (6.5 GeV)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xmlns="" id="{E44C75CC-71D7-4C5A-85B8-EA34EC0B54C7}"/>
              </a:ext>
            </a:extLst>
          </p:cNvPr>
          <p:cNvSpPr txBox="1"/>
          <p:nvPr/>
        </p:nvSpPr>
        <p:spPr>
          <a:xfrm>
            <a:off x="6097549" y="5364013"/>
            <a:ext cx="1737976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PF (2.5 GeV)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xmlns="" id="{00592B24-C6B3-49D6-B0F2-FF969A11397A}"/>
              </a:ext>
            </a:extLst>
          </p:cNvPr>
          <p:cNvSpPr/>
          <p:nvPr/>
        </p:nvSpPr>
        <p:spPr>
          <a:xfrm>
            <a:off x="3941709" y="3325108"/>
            <a:ext cx="2192418" cy="2737745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xmlns="" id="{DDEF6D77-4998-478C-886E-E3167C6C90FD}"/>
              </a:ext>
            </a:extLst>
          </p:cNvPr>
          <p:cNvSpPr txBox="1"/>
          <p:nvPr/>
        </p:nvSpPr>
        <p:spPr>
          <a:xfrm>
            <a:off x="7306072" y="1252905"/>
            <a:ext cx="2715808" cy="19878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</a:rPr>
              <a:t>3-5 sector Q, steering</a:t>
            </a:r>
          </a:p>
          <a:p>
            <a:r>
              <a:rPr kumimoji="1" lang="en-US" altLang="ja-JP" dirty="0">
                <a:solidFill>
                  <a:srgbClr val="002060"/>
                </a:solidFill>
              </a:rPr>
              <a:t>  52</a:t>
            </a:r>
            <a:r>
              <a:rPr kumimoji="1" lang="ja-JP" altLang="en-US" dirty="0">
                <a:solidFill>
                  <a:srgbClr val="002060"/>
                </a:solidFill>
              </a:rPr>
              <a:t>台</a:t>
            </a:r>
            <a:endParaRPr kumimoji="1" lang="en-US" altLang="ja-JP" dirty="0">
              <a:solidFill>
                <a:srgbClr val="002060"/>
              </a:solidFill>
            </a:endParaRPr>
          </a:p>
          <a:p>
            <a:r>
              <a:rPr lang="en-US" altLang="ja-JP" dirty="0">
                <a:solidFill>
                  <a:srgbClr val="002060"/>
                </a:solidFill>
              </a:rPr>
              <a:t>1,2 sector steering</a:t>
            </a:r>
          </a:p>
          <a:p>
            <a:r>
              <a:rPr lang="en-US" altLang="ja-JP" dirty="0">
                <a:solidFill>
                  <a:srgbClr val="002060"/>
                </a:solidFill>
              </a:rPr>
              <a:t>  10</a:t>
            </a:r>
            <a:r>
              <a:rPr lang="ja-JP" altLang="en-US" dirty="0">
                <a:solidFill>
                  <a:srgbClr val="002060"/>
                </a:solidFill>
              </a:rPr>
              <a:t>台</a:t>
            </a:r>
            <a:endParaRPr lang="en-US" altLang="ja-JP" dirty="0">
              <a:solidFill>
                <a:srgbClr val="002060"/>
              </a:solidFill>
            </a:endParaRPr>
          </a:p>
          <a:p>
            <a:r>
              <a:rPr lang="en-US" altLang="ja-JP" dirty="0">
                <a:solidFill>
                  <a:srgbClr val="002060"/>
                </a:solidFill>
              </a:rPr>
              <a:t>Positron target</a:t>
            </a:r>
            <a:r>
              <a:rPr lang="ja-JP" altLang="en-US" dirty="0">
                <a:solidFill>
                  <a:srgbClr val="002060"/>
                </a:solidFill>
              </a:rPr>
              <a:t>直前</a:t>
            </a:r>
            <a:r>
              <a:rPr lang="en-US" altLang="ja-JP" dirty="0">
                <a:solidFill>
                  <a:srgbClr val="002060"/>
                </a:solidFill>
              </a:rPr>
              <a:t>Q</a:t>
            </a:r>
          </a:p>
          <a:p>
            <a:r>
              <a:rPr lang="en-US" altLang="ja-JP" dirty="0">
                <a:solidFill>
                  <a:srgbClr val="002060"/>
                </a:solidFill>
              </a:rPr>
              <a:t>  2</a:t>
            </a:r>
            <a:r>
              <a:rPr lang="ja-JP" altLang="en-US" dirty="0">
                <a:solidFill>
                  <a:srgbClr val="002060"/>
                </a:solidFill>
              </a:rPr>
              <a:t>台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1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925CBE3-1928-4DF5-AF2F-0C5C73CB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設置工事について 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1C7308C-3899-4F80-9DE4-E199F36242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7355" y="1128539"/>
            <a:ext cx="5688632" cy="4019450"/>
          </a:xfrm>
        </p:spPr>
        <p:txBody>
          <a:bodyPr/>
          <a:lstStyle/>
          <a:p>
            <a:r>
              <a:rPr lang="en-US" altLang="ja-JP" sz="2800" dirty="0" smtClean="0"/>
              <a:t>2017</a:t>
            </a:r>
            <a:r>
              <a:rPr lang="ja-JP" altLang="en-US" sz="2800" dirty="0" smtClean="0"/>
              <a:t>年夏に大工事を行った</a:t>
            </a:r>
            <a:endParaRPr lang="en-US" altLang="ja-JP" sz="2800" dirty="0"/>
          </a:p>
          <a:p>
            <a:pPr lvl="1"/>
            <a:r>
              <a:rPr kumimoji="1" lang="ja-JP" altLang="en-US" sz="2800" dirty="0" smtClean="0"/>
              <a:t>入れ替えは</a:t>
            </a:r>
            <a:r>
              <a:rPr kumimoji="1" lang="en-US" altLang="ja-JP" sz="2800" dirty="0" smtClean="0"/>
              <a:t>64</a:t>
            </a:r>
            <a:r>
              <a:rPr kumimoji="1" lang="ja-JP" altLang="en-US" sz="2800" dirty="0" smtClean="0"/>
              <a:t>台</a:t>
            </a:r>
            <a:endParaRPr kumimoji="1" lang="en-US" altLang="ja-JP" sz="2800" dirty="0" smtClean="0"/>
          </a:p>
          <a:p>
            <a:pPr lvl="1"/>
            <a:r>
              <a:rPr kumimoji="1" lang="ja-JP" altLang="en-US" sz="2800" dirty="0" smtClean="0"/>
              <a:t>工事期間は</a:t>
            </a:r>
            <a:r>
              <a:rPr kumimoji="1" lang="en-US" altLang="ja-JP" sz="2800" dirty="0" smtClean="0"/>
              <a:t>5-10</a:t>
            </a:r>
            <a:r>
              <a:rPr kumimoji="1" lang="ja-JP" altLang="en-US" sz="2800" dirty="0" smtClean="0"/>
              <a:t>月の</a:t>
            </a:r>
            <a:r>
              <a:rPr kumimoji="1" lang="en-US" altLang="ja-JP" sz="2800" dirty="0" smtClean="0"/>
              <a:t>99</a:t>
            </a:r>
            <a:r>
              <a:rPr kumimoji="1" lang="ja-JP" altLang="en-US" sz="2800" dirty="0" smtClean="0"/>
              <a:t>日間</a:t>
            </a:r>
            <a:endParaRPr kumimoji="1" lang="en-US" altLang="ja-JP" sz="2800" dirty="0" smtClean="0"/>
          </a:p>
          <a:p>
            <a:pPr lvl="1"/>
            <a:r>
              <a:rPr lang="ja-JP" altLang="en-US" sz="2800" dirty="0" smtClean="0"/>
              <a:t>マグネット、電源、配線、冷却水、制御システム、ソフトのすべてを新しくする</a:t>
            </a:r>
            <a:endParaRPr lang="en-US" altLang="ja-JP" sz="2800" dirty="0" smtClean="0"/>
          </a:p>
          <a:p>
            <a:pPr lvl="1"/>
            <a:r>
              <a:rPr lang="en-US" altLang="ja-JP" sz="2800" dirty="0" smtClean="0"/>
              <a:t>Pulsed magnet</a:t>
            </a:r>
            <a:r>
              <a:rPr lang="ja-JP" altLang="en-US" sz="2800" dirty="0" smtClean="0"/>
              <a:t>以外の工事も多数あり</a:t>
            </a:r>
            <a:endParaRPr kumimoji="1" lang="en-US" altLang="ja-JP" sz="2800" dirty="0" smtClean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EB7EA5CA-94D9-4164-9803-3320D3F0B4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91DC0094-5BF7-45A8-8574-F3FECAC31A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7640FCF-816B-430B-B44A-1B6A57E418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9" name="Picture 2" descr="20170331Di-0030">
            <a:extLst>
              <a:ext uri="{FF2B5EF4-FFF2-40B4-BE49-F238E27FC236}">
                <a16:creationId xmlns:a16="http://schemas.microsoft.com/office/drawing/2014/main" xmlns="" id="{2B156615-7E75-486F-B5ED-6652B6980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183" y="1058817"/>
            <a:ext cx="432048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7701800B-B424-4870-A446-18BC61AA6BE1}"/>
              </a:ext>
            </a:extLst>
          </p:cNvPr>
          <p:cNvSpPr txBox="1"/>
          <p:nvPr/>
        </p:nvSpPr>
        <p:spPr>
          <a:xfrm>
            <a:off x="8388351" y="7158479"/>
            <a:ext cx="219803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2017/3/31 </a:t>
            </a:r>
            <a:r>
              <a:rPr kumimoji="1" lang="ja-JP" altLang="en-US" sz="1800" dirty="0"/>
              <a:t>峠氏撮影</a:t>
            </a:r>
          </a:p>
        </p:txBody>
      </p:sp>
    </p:spTree>
    <p:extLst>
      <p:ext uri="{BB962C8B-B14F-4D97-AF65-F5344CB8AC3E}">
        <p14:creationId xmlns:p14="http://schemas.microsoft.com/office/powerpoint/2010/main" val="182777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361D360-1833-4075-B1A1-641201963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設置工事について </a:t>
            </a:r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50B060ED-448E-4CAC-AF53-202FDE0578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70BB019A-CEAF-435E-9A3D-9928708534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C8DE8E44-CB86-459D-97EA-EA580434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コンテンツ プレースホルダー 7">
            <a:extLst>
              <a:ext uri="{FF2B5EF4-FFF2-40B4-BE49-F238E27FC236}">
                <a16:creationId xmlns:a16="http://schemas.microsoft.com/office/drawing/2014/main" xmlns="" id="{5BFE264C-55B1-4663-8F71-5E33996ECC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971525"/>
            <a:ext cx="52925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34784193-F8E3-453A-8802-5F1545DF1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225" y="971525"/>
            <a:ext cx="5280587" cy="3528392"/>
          </a:xfrm>
          <a:prstGeom prst="rect">
            <a:avLst/>
          </a:prstGeom>
        </p:spPr>
      </p:pic>
      <p:sp>
        <p:nvSpPr>
          <p:cNvPr id="3" name="矢印: 右 2">
            <a:extLst>
              <a:ext uri="{FF2B5EF4-FFF2-40B4-BE49-F238E27FC236}">
                <a16:creationId xmlns:a16="http://schemas.microsoft.com/office/drawing/2014/main" xmlns="" id="{0BA6D8C0-2CC0-47F0-8A12-70EF8E1AD9BB}"/>
              </a:ext>
            </a:extLst>
          </p:cNvPr>
          <p:cNvSpPr/>
          <p:nvPr/>
        </p:nvSpPr>
        <p:spPr>
          <a:xfrm>
            <a:off x="5034738" y="2555701"/>
            <a:ext cx="648072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84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03A4746-FC8D-4658-8F73-496357FC9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設置工事について </a:t>
            </a:r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xmlns="" id="{7E5C3272-5989-48C9-8411-6A0BB7E878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4656" y="2627709"/>
            <a:ext cx="5739482" cy="4931966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5EA4AAE9-B064-4925-A1AD-A7EE158D19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B2CDB537-1776-487D-80EE-8B680D6CCE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ED1BAEA3-E3C9-4BD7-B661-C59A2383F6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14183A9C-C4FA-4FFE-85E0-ABD6B923FCDC}"/>
              </a:ext>
            </a:extLst>
          </p:cNvPr>
          <p:cNvSpPr txBox="1"/>
          <p:nvPr/>
        </p:nvSpPr>
        <p:spPr>
          <a:xfrm>
            <a:off x="17314" y="1067882"/>
            <a:ext cx="5777544" cy="72417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</a:rPr>
              <a:t>パルスマグネット電源筐体標準構成（</a:t>
            </a:r>
            <a:r>
              <a:rPr kumimoji="1" lang="en-US" altLang="ja-JP" dirty="0">
                <a:solidFill>
                  <a:srgbClr val="002060"/>
                </a:solidFill>
              </a:rPr>
              <a:t>1 set = 8 </a:t>
            </a:r>
            <a:r>
              <a:rPr kumimoji="1" lang="en-US" altLang="ja-JP" dirty="0" err="1">
                <a:solidFill>
                  <a:srgbClr val="002060"/>
                </a:solidFill>
              </a:rPr>
              <a:t>ch</a:t>
            </a:r>
            <a:r>
              <a:rPr kumimoji="1" lang="ja-JP" altLang="en-US" dirty="0">
                <a:solidFill>
                  <a:srgbClr val="002060"/>
                </a:solidFill>
              </a:rPr>
              <a:t>）</a:t>
            </a:r>
            <a:endParaRPr kumimoji="1" lang="en-US" altLang="ja-JP" dirty="0">
              <a:solidFill>
                <a:srgbClr val="002060"/>
              </a:solidFill>
            </a:endParaRPr>
          </a:p>
          <a:p>
            <a:r>
              <a:rPr lang="en-US" altLang="ja-JP" dirty="0">
                <a:solidFill>
                  <a:srgbClr val="002060"/>
                </a:solidFill>
              </a:rPr>
              <a:t>[PF, PX, PY, PD] x2 </a:t>
            </a:r>
            <a:r>
              <a:rPr lang="ja-JP" altLang="en-US" dirty="0">
                <a:solidFill>
                  <a:srgbClr val="002060"/>
                </a:solidFill>
              </a:rPr>
              <a:t>→</a:t>
            </a:r>
            <a:r>
              <a:rPr lang="en-US" altLang="ja-JP" dirty="0">
                <a:solidFill>
                  <a:srgbClr val="002060"/>
                </a:solidFill>
              </a:rPr>
              <a:t>0.5 sector</a:t>
            </a:r>
            <a:r>
              <a:rPr lang="ja-JP" altLang="en-US" dirty="0">
                <a:solidFill>
                  <a:srgbClr val="002060"/>
                </a:solidFill>
              </a:rPr>
              <a:t>分をカバー</a:t>
            </a: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245967AD-3F0D-45CB-A161-DED788173FE9}"/>
              </a:ext>
            </a:extLst>
          </p:cNvPr>
          <p:cNvSpPr txBox="1"/>
          <p:nvPr/>
        </p:nvSpPr>
        <p:spPr>
          <a:xfrm>
            <a:off x="6930082" y="2081090"/>
            <a:ext cx="800219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600" dirty="0"/>
              <a:t>制御系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B1CE748C-ED3C-403F-AB2D-5455DF577B66}"/>
              </a:ext>
            </a:extLst>
          </p:cNvPr>
          <p:cNvSpPr txBox="1"/>
          <p:nvPr/>
        </p:nvSpPr>
        <p:spPr>
          <a:xfrm>
            <a:off x="4121770" y="1848410"/>
            <a:ext cx="259237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600" dirty="0"/>
              <a:t>パルス電源＋インターロック</a:t>
            </a:r>
            <a:endParaRPr kumimoji="1" lang="en-US" altLang="ja-JP" sz="1600" dirty="0"/>
          </a:p>
          <a:p>
            <a:r>
              <a:rPr lang="en-US" altLang="ja-JP" sz="1600" dirty="0"/>
              <a:t>Q2</a:t>
            </a:r>
            <a:r>
              <a:rPr lang="ja-JP" altLang="en-US" sz="1600" dirty="0"/>
              <a:t>台、</a:t>
            </a:r>
            <a:r>
              <a:rPr lang="en-US" altLang="ja-JP" sz="1600" dirty="0"/>
              <a:t>ST2</a:t>
            </a:r>
            <a:r>
              <a:rPr lang="ja-JP" altLang="en-US" sz="1600" dirty="0"/>
              <a:t>台分</a:t>
            </a:r>
            <a:endParaRPr kumimoji="1" lang="ja-JP" altLang="en-US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5544191D-D475-469F-B68B-7B99A5A4836C}"/>
              </a:ext>
            </a:extLst>
          </p:cNvPr>
          <p:cNvSpPr txBox="1"/>
          <p:nvPr/>
        </p:nvSpPr>
        <p:spPr>
          <a:xfrm>
            <a:off x="1313458" y="1848409"/>
            <a:ext cx="259237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600" dirty="0"/>
              <a:t>パルス電源＋インターロック</a:t>
            </a:r>
            <a:endParaRPr kumimoji="1" lang="en-US" altLang="ja-JP" sz="1600" dirty="0"/>
          </a:p>
          <a:p>
            <a:r>
              <a:rPr lang="en-US" altLang="ja-JP" sz="1600" dirty="0"/>
              <a:t>Q2</a:t>
            </a:r>
            <a:r>
              <a:rPr lang="ja-JP" altLang="en-US" sz="1600" dirty="0"/>
              <a:t>台、</a:t>
            </a:r>
            <a:r>
              <a:rPr lang="en-US" altLang="ja-JP" sz="1600" dirty="0"/>
              <a:t>ST2</a:t>
            </a:r>
            <a:r>
              <a:rPr lang="ja-JP" altLang="en-US" sz="1600" dirty="0"/>
              <a:t>台分</a:t>
            </a:r>
            <a:endParaRPr kumimoji="1" lang="ja-JP" altLang="en-US" sz="1600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xmlns="" id="{0E959F15-2F07-439B-A0FF-9472D12209F1}"/>
              </a:ext>
            </a:extLst>
          </p:cNvPr>
          <p:cNvCxnSpPr>
            <a:stCxn id="10" idx="2"/>
          </p:cNvCxnSpPr>
          <p:nvPr/>
        </p:nvCxnSpPr>
        <p:spPr>
          <a:xfrm flipH="1">
            <a:off x="6858074" y="2419644"/>
            <a:ext cx="472118" cy="5681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xmlns="" id="{62F64F8F-3FAE-44E2-AC60-24C4A2CF1FC5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5417958" y="2433185"/>
            <a:ext cx="0" cy="7069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xmlns="" id="{E4202ED3-132D-4DC3-9F98-83E4BC381631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2609646" y="2433184"/>
            <a:ext cx="1368151" cy="5545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817514" y="5553425"/>
            <a:ext cx="6085320" cy="1356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工事は順調に進み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月までに架台、マグネットの入れ替え</a:t>
            </a:r>
            <a:endParaRPr kumimoji="1"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8</a:t>
            </a:r>
            <a:r>
              <a:rPr lang="ja-JP" altLang="en-US" dirty="0" smtClean="0"/>
              <a:t>月までに電源、配線工事を行った</a:t>
            </a:r>
            <a:endParaRPr lang="en-US" altLang="ja-JP" dirty="0" smtClean="0"/>
          </a:p>
          <a:p>
            <a:r>
              <a:rPr kumimoji="1" lang="en-US" altLang="ja-JP" dirty="0"/>
              <a:t>9</a:t>
            </a:r>
            <a:r>
              <a:rPr kumimoji="1" lang="ja-JP" altLang="en-US" dirty="0" smtClean="0"/>
              <a:t>月は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か月間の総合運転テストにあてることができた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800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</a:t>
            </a:r>
            <a:r>
              <a:rPr lang="ja-JP" altLang="en-US" dirty="0" smtClean="0"/>
              <a:t>電源の特徴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78293" y="1160447"/>
            <a:ext cx="4823597" cy="5476908"/>
          </a:xfrm>
        </p:spPr>
        <p:txBody>
          <a:bodyPr/>
          <a:lstStyle/>
          <a:p>
            <a:r>
              <a:rPr kumimoji="1" lang="ja-JP" altLang="en-US" sz="2000" dirty="0" smtClean="0"/>
              <a:t>エネルギー回収により高効率</a:t>
            </a:r>
            <a:endParaRPr kumimoji="1" lang="en-US" altLang="ja-JP" sz="2000" dirty="0" smtClean="0"/>
          </a:p>
          <a:p>
            <a:pPr lvl="1"/>
            <a:r>
              <a:rPr kumimoji="1" lang="ja-JP" altLang="en-US" sz="2000" dirty="0" smtClean="0"/>
              <a:t>トータルエネルギー回収率　</a:t>
            </a:r>
            <a:r>
              <a:rPr kumimoji="1" lang="en-US" altLang="ja-JP" sz="2000" dirty="0" smtClean="0"/>
              <a:t>68.5</a:t>
            </a:r>
            <a:r>
              <a:rPr kumimoji="1" lang="ja-JP" altLang="en-US" sz="2000" dirty="0" smtClean="0"/>
              <a:t>％ </a:t>
            </a:r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実測</a:t>
            </a:r>
            <a:r>
              <a:rPr kumimoji="1" lang="en-US" altLang="ja-JP" sz="2000" dirty="0" smtClean="0"/>
              <a:t>)</a:t>
            </a:r>
          </a:p>
          <a:p>
            <a:r>
              <a:rPr kumimoji="1" lang="en-US" altLang="ja-JP" sz="2000" dirty="0" smtClean="0"/>
              <a:t>IGBT</a:t>
            </a:r>
            <a:r>
              <a:rPr kumimoji="1" lang="ja-JP" altLang="en-US" sz="2000" dirty="0" smtClean="0"/>
              <a:t>のアナログフィードバック制御により、高精度、高安定</a:t>
            </a:r>
            <a:endParaRPr kumimoji="1" lang="en-US" altLang="ja-JP" sz="2000" dirty="0" smtClean="0"/>
          </a:p>
          <a:p>
            <a:pPr lvl="1"/>
            <a:r>
              <a:rPr lang="en-US" altLang="ja-JP" sz="2000" dirty="0"/>
              <a:t>24</a:t>
            </a:r>
            <a:r>
              <a:rPr lang="ja-JP" altLang="en-US" sz="2000" dirty="0" smtClean="0"/>
              <a:t>時間の安定性</a:t>
            </a:r>
            <a:r>
              <a:rPr lang="en-US" altLang="ja-JP" sz="2000" dirty="0" smtClean="0"/>
              <a:t>0.01</a:t>
            </a:r>
            <a:r>
              <a:rPr lang="ja-JP" altLang="en-US" sz="2000" dirty="0" smtClean="0"/>
              <a:t>％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Event system</a:t>
            </a:r>
            <a:r>
              <a:rPr lang="ja-JP" altLang="en-US" sz="2000" dirty="0" smtClean="0"/>
              <a:t>に対応した柔軟な制御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50 Hz</a:t>
            </a:r>
            <a:r>
              <a:rPr lang="ja-JP" altLang="en-US" sz="2000" dirty="0" smtClean="0"/>
              <a:t>で </a:t>
            </a:r>
            <a:r>
              <a:rPr lang="en-US" altLang="ja-JP" sz="2000" dirty="0" smtClean="0"/>
              <a:t>1 shot</a:t>
            </a:r>
            <a:r>
              <a:rPr lang="ja-JP" altLang="en-US" sz="2000" dirty="0" smtClean="0"/>
              <a:t>ごとに</a:t>
            </a:r>
            <a:r>
              <a:rPr lang="ja-JP" altLang="en-US" sz="2000" dirty="0"/>
              <a:t>全</a:t>
            </a:r>
            <a:r>
              <a:rPr lang="ja-JP" altLang="en-US" sz="2000" dirty="0" smtClean="0"/>
              <a:t>ての電源に対して独立に任意の出力を設定可能</a:t>
            </a:r>
            <a:endParaRPr lang="en-US" altLang="ja-JP" sz="2000" dirty="0" smtClean="0"/>
          </a:p>
          <a:p>
            <a:pPr lvl="1"/>
            <a:endParaRPr kumimoji="1" lang="ja-JP" altLang="en-US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7" name="Picture 2" descr="D:\home\GoogleDrive\Google ドライブ\写真\20150420_17131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1930" y="3413895"/>
            <a:ext cx="5101746" cy="359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1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消費電力の計算と測定</a:t>
            </a:r>
            <a:endParaRPr kumimoji="1" lang="ja-JP" altLang="en-US" dirty="0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49223590"/>
              </p:ext>
            </p:extLst>
          </p:nvPr>
        </p:nvGraphicFramePr>
        <p:xfrm>
          <a:off x="377354" y="1187549"/>
          <a:ext cx="9345613" cy="547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448680" y="4311138"/>
            <a:ext cx="3094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インダクタンスに蓄えられるエネルギー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2650050" y="5157523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ケーブルの発熱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949035" y="5123860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マグネットの発熱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4453244" y="3659517"/>
            <a:ext cx="4397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エネルギー回収しなかった場合に消費されるエネルギー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6981465" y="4520546"/>
            <a:ext cx="26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実際の消費エネルギー（測定値）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7260" y="6516141"/>
            <a:ext cx="5759910" cy="4082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エネルギー回収率 </a:t>
            </a:r>
            <a:r>
              <a:rPr kumimoji="1" lang="en-US" altLang="ja-JP" dirty="0" smtClean="0"/>
              <a:t>= 1 - 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measured</a:t>
            </a:r>
            <a:r>
              <a:rPr kumimoji="1" lang="en-US" altLang="ja-JP" baseline="-25000" dirty="0" smtClean="0"/>
              <a:t> </a:t>
            </a:r>
            <a:r>
              <a:rPr kumimoji="1" lang="en-US" altLang="ja-JP" dirty="0" smtClean="0"/>
              <a:t>/ 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total</a:t>
            </a:r>
            <a:r>
              <a:rPr kumimoji="1" lang="en-US" altLang="ja-JP" dirty="0" smtClean="0"/>
              <a:t> = 68.5 %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67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-template1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プレゼンテーション1" id="{091A7A7B-30AD-4F03-9D45-FF0C42E51316}" vid="{75DBB1EE-99AD-47B0-8071-34FCA5F9D1C5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main-v2</Template>
  <TotalTime>886</TotalTime>
  <Words>1110</Words>
  <Application>Microsoft Macintosh PowerPoint</Application>
  <PresentationFormat>ユーザー設定</PresentationFormat>
  <Paragraphs>200</Paragraphs>
  <Slides>23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ppt-template1</vt:lpstr>
      <vt:lpstr>入射器の現状</vt:lpstr>
      <vt:lpstr>SKEKBへ向けた入射器のupgrade</vt:lpstr>
      <vt:lpstr>パルスマグネット導入の目的</vt:lpstr>
      <vt:lpstr>パルスマグネット置き換え箇所</vt:lpstr>
      <vt:lpstr>設置工事について 1</vt:lpstr>
      <vt:lpstr>設置工事について 2</vt:lpstr>
      <vt:lpstr>設置工事について 3</vt:lpstr>
      <vt:lpstr>Q電源の特徴</vt:lpstr>
      <vt:lpstr>消費電力の計算と測定</vt:lpstr>
      <vt:lpstr>消費電力まとめ</vt:lpstr>
      <vt:lpstr>Q電源の特徴</vt:lpstr>
      <vt:lpstr>Q電源の安定度(PF_52_4)</vt:lpstr>
      <vt:lpstr>Q電源の特徴</vt:lpstr>
      <vt:lpstr>4 ring同時入射パラメータの確立</vt:lpstr>
      <vt:lpstr>まとめ</vt:lpstr>
      <vt:lpstr>今後の予定</vt:lpstr>
      <vt:lpstr>合流部のパルス化</vt:lpstr>
      <vt:lpstr>LTR/RTL導波管</vt:lpstr>
      <vt:lpstr>LTR/RTL導波管</vt:lpstr>
      <vt:lpstr>導波管フランジの構造</vt:lpstr>
      <vt:lpstr>問題発覚とリカバリー作業</vt:lpstr>
      <vt:lpstr>問題発覚とリカバリー作業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yenomoto</dc:creator>
  <cp:lastModifiedBy>Kazuro Furukawa</cp:lastModifiedBy>
  <cp:revision>32</cp:revision>
  <cp:lastPrinted>2018-01-26T05:16:42Z</cp:lastPrinted>
  <dcterms:created xsi:type="dcterms:W3CDTF">2018-01-24T11:29:53Z</dcterms:created>
  <dcterms:modified xsi:type="dcterms:W3CDTF">2018-02-03T14:07:05Z</dcterms:modified>
</cp:coreProperties>
</file>