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drawings/drawing2.xml" ContentType="application/vnd.openxmlformats-officedocument.drawingml.chartshape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drawings/drawing1.xml" ContentType="application/vnd.openxmlformats-officedocument.drawingml.chartshapes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64"/>
  </p:notesMasterIdLst>
  <p:sldIdLst>
    <p:sldId id="256" r:id="rId2"/>
    <p:sldId id="405" r:id="rId3"/>
    <p:sldId id="258" r:id="rId4"/>
    <p:sldId id="387" r:id="rId5"/>
    <p:sldId id="388" r:id="rId6"/>
    <p:sldId id="363" r:id="rId7"/>
    <p:sldId id="364" r:id="rId8"/>
    <p:sldId id="324" r:id="rId9"/>
    <p:sldId id="361" r:id="rId10"/>
    <p:sldId id="346" r:id="rId11"/>
    <p:sldId id="357" r:id="rId12"/>
    <p:sldId id="367" r:id="rId13"/>
    <p:sldId id="325" r:id="rId14"/>
    <p:sldId id="326" r:id="rId15"/>
    <p:sldId id="331" r:id="rId16"/>
    <p:sldId id="335" r:id="rId17"/>
    <p:sldId id="336" r:id="rId18"/>
    <p:sldId id="359" r:id="rId19"/>
    <p:sldId id="409" r:id="rId20"/>
    <p:sldId id="410" r:id="rId21"/>
    <p:sldId id="344" r:id="rId22"/>
    <p:sldId id="375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5" r:id="rId31"/>
    <p:sldId id="384" r:id="rId32"/>
    <p:sldId id="386" r:id="rId33"/>
    <p:sldId id="362" r:id="rId34"/>
    <p:sldId id="398" r:id="rId35"/>
    <p:sldId id="399" r:id="rId36"/>
    <p:sldId id="400" r:id="rId37"/>
    <p:sldId id="407" r:id="rId38"/>
    <p:sldId id="408" r:id="rId39"/>
    <p:sldId id="401" r:id="rId40"/>
    <p:sldId id="393" r:id="rId41"/>
    <p:sldId id="394" r:id="rId42"/>
    <p:sldId id="411" r:id="rId43"/>
    <p:sldId id="402" r:id="rId44"/>
    <p:sldId id="406" r:id="rId45"/>
    <p:sldId id="403" r:id="rId46"/>
    <p:sldId id="397" r:id="rId47"/>
    <p:sldId id="404" r:id="rId48"/>
    <p:sldId id="348" r:id="rId49"/>
    <p:sldId id="368" r:id="rId50"/>
    <p:sldId id="369" r:id="rId51"/>
    <p:sldId id="373" r:id="rId52"/>
    <p:sldId id="374" r:id="rId53"/>
    <p:sldId id="372" r:id="rId54"/>
    <p:sldId id="371" r:id="rId55"/>
    <p:sldId id="354" r:id="rId56"/>
    <p:sldId id="296" r:id="rId57"/>
    <p:sldId id="355" r:id="rId58"/>
    <p:sldId id="356" r:id="rId59"/>
    <p:sldId id="298" r:id="rId60"/>
    <p:sldId id="299" r:id="rId61"/>
    <p:sldId id="295" r:id="rId62"/>
    <p:sldId id="321" r:id="rId63"/>
  </p:sldIdLst>
  <p:sldSz cx="10688638" cy="7562850"/>
  <p:notesSz cx="9144000" cy="6858000"/>
  <p:defaultTextStyle>
    <a:defPPr>
      <a:defRPr lang="ja-JP"/>
    </a:defPPr>
    <a:lvl1pPr marL="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00FF00"/>
    <a:srgbClr val="FF80F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912" autoAdjust="0"/>
    <p:restoredTop sz="99869" autoAdjust="0"/>
  </p:normalViewPr>
  <p:slideViewPr>
    <p:cSldViewPr snapToGrid="0" snapToObjects="1">
      <p:cViewPr>
        <p:scale>
          <a:sx n="100" d="100"/>
          <a:sy n="100" d="100"/>
        </p:scale>
        <p:origin x="-2056" y="-1104"/>
      </p:cViewPr>
      <p:guideLst>
        <p:guide orient="horz" pos="2382"/>
        <p:guide pos="3366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oadrunner\public\&#12524;&#12540;&#12470;&#12540;&#12488;&#12521;&#12483;&#12459;&#12540;\A-Sec\Alignment_A2&amp;RF-Gun(2014.10.10)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oadrunner\public\&#12524;&#12540;&#12470;&#12540;&#12488;&#12521;&#12483;&#12459;&#12540;\A-Sec\Alignment_A2&amp;RF-Gun(2014.10.10).xlsx" TargetMode="External"/><Relationship Id="rId2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2"/>
  <c:chart>
    <c:title>
      <c:tx>
        <c:rich>
          <a:bodyPr/>
          <a:lstStyle/>
          <a:p>
            <a:pPr>
              <a:defRPr sz="2200"/>
            </a:pPr>
            <a:r>
              <a:rPr lang="en-US" altLang="ja-JP" sz="2200" dirty="0"/>
              <a:t>2014.10.10</a:t>
            </a:r>
            <a:r>
              <a:rPr lang="ja-JP" altLang="en-US" sz="2200" dirty="0"/>
              <a:t>　</a:t>
            </a:r>
            <a:r>
              <a:rPr lang="en-US" altLang="ja-JP" sz="2200" dirty="0"/>
              <a:t>A1-A2 </a:t>
            </a:r>
            <a:r>
              <a:rPr lang="ja-JP" altLang="en-US" sz="2200" dirty="0"/>
              <a:t>測量結果</a:t>
            </a:r>
            <a:r>
              <a:rPr lang="ja-JP" altLang="en-US" sz="2200" baseline="0" dirty="0"/>
              <a:t> </a:t>
            </a:r>
            <a:r>
              <a:rPr lang="en-US" altLang="ja-JP" sz="2200" baseline="0" dirty="0"/>
              <a:t>[PD_A2_U</a:t>
            </a:r>
            <a:r>
              <a:rPr lang="ja-JP" altLang="en-US" sz="2200" baseline="0" dirty="0"/>
              <a:t> </a:t>
            </a:r>
            <a:r>
              <a:rPr lang="en-US" altLang="ja-JP" sz="2200" baseline="0" dirty="0"/>
              <a:t>-</a:t>
            </a:r>
            <a:r>
              <a:rPr lang="ja-JP" altLang="en-US" sz="2200" baseline="0" dirty="0"/>
              <a:t> </a:t>
            </a:r>
            <a:r>
              <a:rPr lang="en-US" altLang="ja-JP" sz="2200" baseline="0" dirty="0"/>
              <a:t>PD_A2-D</a:t>
            </a:r>
            <a:r>
              <a:rPr lang="ja-JP" altLang="en-US" sz="2200" baseline="0" dirty="0"/>
              <a:t> 基準</a:t>
            </a:r>
            <a:r>
              <a:rPr lang="en-US" altLang="ja-JP" sz="2200" baseline="0" dirty="0"/>
              <a:t>]</a:t>
            </a:r>
            <a:endParaRPr lang="ja-JP" altLang="en-US" sz="22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0389929593971647"/>
          <c:y val="0.192296184262355"/>
          <c:w val="0.917486218302095"/>
          <c:h val="0.740774699275838"/>
        </c:manualLayout>
      </c:layout>
      <c:scatterChart>
        <c:scatterStyle val="lineMarker"/>
        <c:ser>
          <c:idx val="0"/>
          <c:order val="0"/>
          <c:tx>
            <c:strRef>
              <c:f>A2測定データ含む!$A$2</c:f>
              <c:strCache>
                <c:ptCount val="1"/>
                <c:pt idx="0">
                  <c:v>PD平均 [A2]</c:v>
                </c:pt>
              </c:strCache>
            </c:strRef>
          </c:tx>
          <c:spPr>
            <a:ln>
              <a:prstDash val="sysDash"/>
            </a:ln>
          </c:spPr>
          <c:xVal>
            <c:numRef>
              <c:f>A2測定データ含む!$B$3:$B$6</c:f>
              <c:numCache>
                <c:formatCode>General</c:formatCode>
                <c:ptCount val="4"/>
                <c:pt idx="0">
                  <c:v>-369.841</c:v>
                </c:pt>
                <c:pt idx="1">
                  <c:v>0.0</c:v>
                </c:pt>
                <c:pt idx="2">
                  <c:v>10647.008</c:v>
                </c:pt>
                <c:pt idx="3">
                  <c:v>11860.917</c:v>
                </c:pt>
              </c:numCache>
            </c:numRef>
          </c:xVal>
          <c:yVal>
            <c:numRef>
              <c:f>A2測定データ含む!$F$3:$F$6</c:f>
              <c:numCache>
                <c:formatCode>General</c:formatCode>
                <c:ptCount val="4"/>
                <c:pt idx="0">
                  <c:v>-0.0869999999999891</c:v>
                </c:pt>
                <c:pt idx="1">
                  <c:v>0.0</c:v>
                </c:pt>
                <c:pt idx="2">
                  <c:v>0.0</c:v>
                </c:pt>
                <c:pt idx="3">
                  <c:v>0.0169999999999959</c:v>
                </c:pt>
              </c:numCache>
            </c:numRef>
          </c:yVal>
        </c:ser>
        <c:ser>
          <c:idx val="1"/>
          <c:order val="1"/>
          <c:tx>
            <c:strRef>
              <c:f>A2測定データ含む!$A$8</c:f>
              <c:strCache>
                <c:ptCount val="1"/>
                <c:pt idx="0">
                  <c:v>QM測定 1回目 [A2]</c:v>
                </c:pt>
              </c:strCache>
            </c:strRef>
          </c:tx>
          <c:xVal>
            <c:numRef>
              <c:f>A2測定データ含む!$B$9:$B$33</c:f>
              <c:numCache>
                <c:formatCode>General</c:formatCode>
                <c:ptCount val="25"/>
                <c:pt idx="0">
                  <c:v>-9258.129</c:v>
                </c:pt>
                <c:pt idx="1">
                  <c:v>-9136.903</c:v>
                </c:pt>
                <c:pt idx="3">
                  <c:v>-6635.041</c:v>
                </c:pt>
                <c:pt idx="4">
                  <c:v>-6485.644</c:v>
                </c:pt>
                <c:pt idx="5">
                  <c:v>-6275.378</c:v>
                </c:pt>
                <c:pt idx="7">
                  <c:v>-3831.724</c:v>
                </c:pt>
                <c:pt idx="8">
                  <c:v>-3681.282</c:v>
                </c:pt>
                <c:pt idx="9">
                  <c:v>-3470.847</c:v>
                </c:pt>
                <c:pt idx="11">
                  <c:v>-1214.149</c:v>
                </c:pt>
                <c:pt idx="12">
                  <c:v>-1093.56</c:v>
                </c:pt>
                <c:pt idx="14">
                  <c:v>2268.146</c:v>
                </c:pt>
                <c:pt idx="15">
                  <c:v>2428.298</c:v>
                </c:pt>
                <c:pt idx="16">
                  <c:v>2648.48</c:v>
                </c:pt>
                <c:pt idx="18">
                  <c:v>7962.569</c:v>
                </c:pt>
                <c:pt idx="19">
                  <c:v>8122.58</c:v>
                </c:pt>
                <c:pt idx="20">
                  <c:v>8343.136</c:v>
                </c:pt>
                <c:pt idx="22">
                  <c:v>10771.907</c:v>
                </c:pt>
                <c:pt idx="23">
                  <c:v>10981.993</c:v>
                </c:pt>
                <c:pt idx="24">
                  <c:v>11352.591</c:v>
                </c:pt>
              </c:numCache>
            </c:numRef>
          </c:xVal>
          <c:yVal>
            <c:numRef>
              <c:f>A2測定データ含む!$C$9:$C$33</c:f>
              <c:numCache>
                <c:formatCode>General</c:formatCode>
                <c:ptCount val="25"/>
                <c:pt idx="0">
                  <c:v>0.734</c:v>
                </c:pt>
                <c:pt idx="1">
                  <c:v>0.497</c:v>
                </c:pt>
                <c:pt idx="3">
                  <c:v>1.716</c:v>
                </c:pt>
                <c:pt idx="4">
                  <c:v>1.639</c:v>
                </c:pt>
                <c:pt idx="5">
                  <c:v>1.599</c:v>
                </c:pt>
                <c:pt idx="7">
                  <c:v>0.827</c:v>
                </c:pt>
                <c:pt idx="8">
                  <c:v>0.939</c:v>
                </c:pt>
                <c:pt idx="9">
                  <c:v>0.898</c:v>
                </c:pt>
                <c:pt idx="11">
                  <c:v>-0.78</c:v>
                </c:pt>
                <c:pt idx="12">
                  <c:v>-1.101</c:v>
                </c:pt>
                <c:pt idx="14">
                  <c:v>-0.071</c:v>
                </c:pt>
                <c:pt idx="15">
                  <c:v>0.016</c:v>
                </c:pt>
                <c:pt idx="16">
                  <c:v>0.1</c:v>
                </c:pt>
                <c:pt idx="18">
                  <c:v>-0.045</c:v>
                </c:pt>
                <c:pt idx="19">
                  <c:v>-0.194</c:v>
                </c:pt>
                <c:pt idx="20">
                  <c:v>-0.293</c:v>
                </c:pt>
                <c:pt idx="22">
                  <c:v>0.191</c:v>
                </c:pt>
                <c:pt idx="23">
                  <c:v>-0.142</c:v>
                </c:pt>
                <c:pt idx="24">
                  <c:v>-0.467</c:v>
                </c:pt>
              </c:numCache>
            </c:numRef>
          </c:yVal>
        </c:ser>
        <c:ser>
          <c:idx val="2"/>
          <c:order val="2"/>
          <c:tx>
            <c:strRef>
              <c:f>A2測定データ含む!$A$87</c:f>
              <c:strCache>
                <c:ptCount val="1"/>
                <c:pt idx="0">
                  <c:v>QM測定 [A1]</c:v>
                </c:pt>
              </c:strCache>
            </c:strRef>
          </c:tx>
          <c:xVal>
            <c:numRef>
              <c:f>A2測定データ含む!$B$88:$B$100</c:f>
              <c:numCache>
                <c:formatCode>General</c:formatCode>
                <c:ptCount val="13"/>
                <c:pt idx="0">
                  <c:v>-9258.136</c:v>
                </c:pt>
                <c:pt idx="1">
                  <c:v>-9136.912</c:v>
                </c:pt>
                <c:pt idx="3">
                  <c:v>-6635.06</c:v>
                </c:pt>
                <c:pt idx="4">
                  <c:v>-6485.659</c:v>
                </c:pt>
                <c:pt idx="5">
                  <c:v>-6275.395</c:v>
                </c:pt>
                <c:pt idx="7">
                  <c:v>-3831.74</c:v>
                </c:pt>
                <c:pt idx="8">
                  <c:v>-3681.291</c:v>
                </c:pt>
                <c:pt idx="9">
                  <c:v>-3470.849</c:v>
                </c:pt>
                <c:pt idx="11">
                  <c:v>-1214.158</c:v>
                </c:pt>
                <c:pt idx="12">
                  <c:v>-1093.564</c:v>
                </c:pt>
              </c:numCache>
            </c:numRef>
          </c:xVal>
          <c:yVal>
            <c:numRef>
              <c:f>A2測定データ含む!$C$88:$C$100</c:f>
              <c:numCache>
                <c:formatCode>General</c:formatCode>
                <c:ptCount val="13"/>
                <c:pt idx="0">
                  <c:v>0.763</c:v>
                </c:pt>
                <c:pt idx="1">
                  <c:v>0.518</c:v>
                </c:pt>
                <c:pt idx="3">
                  <c:v>1.848</c:v>
                </c:pt>
                <c:pt idx="4">
                  <c:v>1.751</c:v>
                </c:pt>
                <c:pt idx="5">
                  <c:v>1.732</c:v>
                </c:pt>
                <c:pt idx="7">
                  <c:v>0.835</c:v>
                </c:pt>
                <c:pt idx="8">
                  <c:v>0.969</c:v>
                </c:pt>
                <c:pt idx="9">
                  <c:v>0.926</c:v>
                </c:pt>
                <c:pt idx="11">
                  <c:v>-0.788</c:v>
                </c:pt>
                <c:pt idx="12">
                  <c:v>-1.089</c:v>
                </c:pt>
              </c:numCache>
            </c:numRef>
          </c:yVal>
        </c:ser>
        <c:ser>
          <c:idx val="3"/>
          <c:order val="3"/>
          <c:tx>
            <c:strRef>
              <c:f>A2測定データ含む!$A$77</c:f>
              <c:strCache>
                <c:ptCount val="1"/>
                <c:pt idx="0">
                  <c:v>加速管 [A2]</c:v>
                </c:pt>
              </c:strCache>
            </c:strRef>
          </c:tx>
          <c:xVal>
            <c:numRef>
              <c:f>A2測定データ含む!$B$78:$B$81</c:f>
              <c:numCache>
                <c:formatCode>General</c:formatCode>
                <c:ptCount val="4"/>
                <c:pt idx="0">
                  <c:v>-8718.866999999966</c:v>
                </c:pt>
                <c:pt idx="1">
                  <c:v>-6805.931</c:v>
                </c:pt>
                <c:pt idx="3">
                  <c:v>-5971.211</c:v>
                </c:pt>
              </c:numCache>
            </c:numRef>
          </c:xVal>
          <c:yVal>
            <c:numRef>
              <c:f>A2測定データ含む!$C$78:$C$81</c:f>
              <c:numCache>
                <c:formatCode>General</c:formatCode>
                <c:ptCount val="4"/>
                <c:pt idx="0">
                  <c:v>1.457</c:v>
                </c:pt>
                <c:pt idx="1">
                  <c:v>1.389</c:v>
                </c:pt>
                <c:pt idx="3">
                  <c:v>1.602</c:v>
                </c:pt>
              </c:numCache>
            </c:numRef>
          </c:yVal>
        </c:ser>
        <c:ser>
          <c:idx val="4"/>
          <c:order val="4"/>
          <c:tx>
            <c:strRef>
              <c:f>A2測定データ含む!$A$122</c:f>
              <c:strCache>
                <c:ptCount val="1"/>
                <c:pt idx="0">
                  <c:v>加速管 [A1]</c:v>
                </c:pt>
              </c:strCache>
            </c:strRef>
          </c:tx>
          <c:xVal>
            <c:numRef>
              <c:f>A2測定データ含む!$B$123:$B$127</c:f>
              <c:numCache>
                <c:formatCode>General</c:formatCode>
                <c:ptCount val="5"/>
                <c:pt idx="0">
                  <c:v>-8720.996999999972</c:v>
                </c:pt>
                <c:pt idx="1">
                  <c:v>-6804.596</c:v>
                </c:pt>
                <c:pt idx="3">
                  <c:v>-5974.943</c:v>
                </c:pt>
                <c:pt idx="4">
                  <c:v>-4052.409</c:v>
                </c:pt>
              </c:numCache>
            </c:numRef>
          </c:xVal>
          <c:yVal>
            <c:numRef>
              <c:f>A2測定データ含む!$C$123:$C$127</c:f>
              <c:numCache>
                <c:formatCode>General</c:formatCode>
                <c:ptCount val="5"/>
                <c:pt idx="0">
                  <c:v>1.493</c:v>
                </c:pt>
                <c:pt idx="1">
                  <c:v>1.467</c:v>
                </c:pt>
                <c:pt idx="3">
                  <c:v>1.684</c:v>
                </c:pt>
                <c:pt idx="4">
                  <c:v>1.1</c:v>
                </c:pt>
              </c:numCache>
            </c:numRef>
          </c:yVal>
        </c:ser>
        <c:ser>
          <c:idx val="5"/>
          <c:order val="5"/>
          <c:tx>
            <c:strRef>
              <c:f>A2測定データ含む!$A$102</c:f>
              <c:strCache>
                <c:ptCount val="1"/>
                <c:pt idx="0">
                  <c:v>基準レール [A1]</c:v>
                </c:pt>
              </c:strCache>
            </c:strRef>
          </c:tx>
          <c:xVal>
            <c:numRef>
              <c:f>A2測定データ含む!$B$103:$B$110</c:f>
              <c:numCache>
                <c:formatCode>General</c:formatCode>
                <c:ptCount val="8"/>
                <c:pt idx="0">
                  <c:v>-10154.546</c:v>
                </c:pt>
                <c:pt idx="1">
                  <c:v>-9077.335999999972</c:v>
                </c:pt>
                <c:pt idx="2">
                  <c:v>-8319.862999999972</c:v>
                </c:pt>
                <c:pt idx="3">
                  <c:v>-6882.736</c:v>
                </c:pt>
                <c:pt idx="4">
                  <c:v>-5513.911</c:v>
                </c:pt>
                <c:pt idx="5">
                  <c:v>-4853.596</c:v>
                </c:pt>
                <c:pt idx="6">
                  <c:v>-4689.153</c:v>
                </c:pt>
                <c:pt idx="7">
                  <c:v>-4132.115</c:v>
                </c:pt>
              </c:numCache>
            </c:numRef>
          </c:xVal>
          <c:yVal>
            <c:numRef>
              <c:f>A2測定データ含む!$F$103:$F$110</c:f>
              <c:numCache>
                <c:formatCode>General</c:formatCode>
                <c:ptCount val="8"/>
                <c:pt idx="0">
                  <c:v>2.031000000000005</c:v>
                </c:pt>
                <c:pt idx="1">
                  <c:v>2.192999999999998</c:v>
                </c:pt>
                <c:pt idx="2">
                  <c:v>2.256</c:v>
                </c:pt>
                <c:pt idx="3">
                  <c:v>2.260000000000005</c:v>
                </c:pt>
                <c:pt idx="4">
                  <c:v>2.177999999999998</c:v>
                </c:pt>
                <c:pt idx="5">
                  <c:v>2.040999999999997</c:v>
                </c:pt>
                <c:pt idx="6">
                  <c:v>2.122</c:v>
                </c:pt>
                <c:pt idx="7">
                  <c:v>1.891999999999996</c:v>
                </c:pt>
              </c:numCache>
            </c:numRef>
          </c:yVal>
        </c:ser>
        <c:ser>
          <c:idx val="6"/>
          <c:order val="6"/>
          <c:tx>
            <c:strRef>
              <c:f>A2測定データ含む!$A$112</c:f>
              <c:strCache>
                <c:ptCount val="1"/>
                <c:pt idx="0">
                  <c:v>A1架台東端 [A1]</c:v>
                </c:pt>
              </c:strCache>
            </c:strRef>
          </c:tx>
          <c:xVal>
            <c:numRef>
              <c:f>A2測定データ含む!$B$113:$B$120</c:f>
              <c:numCache>
                <c:formatCode>General</c:formatCode>
                <c:ptCount val="8"/>
                <c:pt idx="0">
                  <c:v>-13101.048</c:v>
                </c:pt>
                <c:pt idx="1">
                  <c:v>-9335.897999999968</c:v>
                </c:pt>
                <c:pt idx="2">
                  <c:v>-9054.493</c:v>
                </c:pt>
                <c:pt idx="3">
                  <c:v>-4935.396</c:v>
                </c:pt>
                <c:pt idx="4">
                  <c:v>-4601.242</c:v>
                </c:pt>
                <c:pt idx="5">
                  <c:v>-3063.208</c:v>
                </c:pt>
                <c:pt idx="6">
                  <c:v>-2872.494</c:v>
                </c:pt>
                <c:pt idx="7">
                  <c:v>-801.575</c:v>
                </c:pt>
              </c:numCache>
            </c:numRef>
          </c:xVal>
          <c:yVal>
            <c:numRef>
              <c:f>A2測定データ含む!$F$113:$F$120</c:f>
              <c:numCache>
                <c:formatCode>General</c:formatCode>
                <c:ptCount val="8"/>
                <c:pt idx="0">
                  <c:v>1.284999999999996</c:v>
                </c:pt>
                <c:pt idx="1">
                  <c:v>2.205000000000013</c:v>
                </c:pt>
                <c:pt idx="2">
                  <c:v>2.24199999999999</c:v>
                </c:pt>
                <c:pt idx="3">
                  <c:v>2.332999999999997</c:v>
                </c:pt>
                <c:pt idx="4">
                  <c:v>2.173000000000002</c:v>
                </c:pt>
                <c:pt idx="5">
                  <c:v>1.677999999999997</c:v>
                </c:pt>
                <c:pt idx="6">
                  <c:v>1.710000000000008</c:v>
                </c:pt>
                <c:pt idx="7">
                  <c:v>0.878999999999991</c:v>
                </c:pt>
              </c:numCache>
            </c:numRef>
          </c:yVal>
        </c:ser>
        <c:ser>
          <c:idx val="7"/>
          <c:order val="7"/>
          <c:tx>
            <c:strRef>
              <c:f>A2測定データ含む!$A$83</c:f>
              <c:strCache>
                <c:ptCount val="1"/>
                <c:pt idx="0">
                  <c:v>RF-Gun [A1]</c:v>
                </c:pt>
              </c:strCache>
            </c:strRef>
          </c:tx>
          <c:marker>
            <c:symbol val="square"/>
            <c:size val="7"/>
          </c:marker>
          <c:xVal>
            <c:numRef>
              <c:f>A2測定データ含む!$B$84</c:f>
              <c:numCache>
                <c:formatCode>General</c:formatCode>
                <c:ptCount val="1"/>
                <c:pt idx="0">
                  <c:v>-9578.449</c:v>
                </c:pt>
              </c:numCache>
            </c:numRef>
          </c:xVal>
          <c:yVal>
            <c:numRef>
              <c:f>A2測定データ含む!$F$84</c:f>
              <c:numCache>
                <c:formatCode>General</c:formatCode>
                <c:ptCount val="1"/>
                <c:pt idx="0">
                  <c:v>1.269000000000005</c:v>
                </c:pt>
              </c:numCache>
            </c:numRef>
          </c:yVal>
        </c:ser>
        <c:dLbls/>
        <c:axId val="820484632"/>
        <c:axId val="322651960"/>
      </c:scatterChart>
      <c:valAx>
        <c:axId val="820484632"/>
        <c:scaling>
          <c:orientation val="maxMin"/>
        </c:scaling>
        <c:axPos val="t"/>
        <c:title>
          <c:tx>
            <c:rich>
              <a:bodyPr/>
              <a:lstStyle/>
              <a:p>
                <a:pPr>
                  <a:defRPr sz="1200"/>
                </a:pPr>
                <a:r>
                  <a:rPr lang="ja-JP" altLang="en-US" sz="1200"/>
                  <a:t>下流　←　上流</a:t>
                </a:r>
              </a:p>
            </c:rich>
          </c:tx>
          <c:layout>
            <c:manualLayout>
              <c:xMode val="edge"/>
              <c:yMode val="edge"/>
              <c:x val="0.439974187350065"/>
              <c:y val="0.949343832020998"/>
            </c:manualLayout>
          </c:layout>
        </c:title>
        <c:numFmt formatCode="General" sourceLinked="1"/>
        <c:tickLblPos val="nextTo"/>
        <c:crossAx val="322651960"/>
        <c:crosses val="autoZero"/>
        <c:crossBetween val="midCat"/>
      </c:valAx>
      <c:valAx>
        <c:axId val="322651960"/>
        <c:scaling>
          <c:orientation val="maxMin"/>
        </c:scaling>
        <c:axPos val="r"/>
        <c:majorGridlines/>
        <c:title>
          <c:tx>
            <c:rich>
              <a:bodyPr rot="5400000" vert="horz"/>
              <a:lstStyle/>
              <a:p>
                <a:pPr>
                  <a:defRPr sz="1200">
                    <a:latin typeface="+mn-ea"/>
                    <a:ea typeface="+mn-ea"/>
                  </a:defRPr>
                </a:pPr>
                <a:r>
                  <a:rPr lang="ja-JP" altLang="en-US" sz="1200">
                    <a:latin typeface="+mn-ea"/>
                    <a:ea typeface="+mn-ea"/>
                  </a:rPr>
                  <a:t>西　→　東　</a:t>
                </a:r>
                <a:r>
                  <a:rPr lang="en-US" altLang="ja-JP" sz="1200">
                    <a:latin typeface="+mn-ea"/>
                    <a:ea typeface="+mn-ea"/>
                  </a:rPr>
                  <a:t>[mm]</a:t>
                </a:r>
                <a:endParaRPr lang="ja-JP" altLang="en-US" sz="1200">
                  <a:latin typeface="+mn-ea"/>
                  <a:ea typeface="+mn-ea"/>
                </a:endParaRPr>
              </a:p>
            </c:rich>
          </c:tx>
          <c:layout>
            <c:manualLayout>
              <c:xMode val="edge"/>
              <c:yMode val="edge"/>
              <c:x val="0.0047776552737964"/>
              <c:y val="0.42257858515717"/>
            </c:manualLayout>
          </c:layout>
        </c:title>
        <c:numFmt formatCode="General" sourceLinked="1"/>
        <c:tickLblPos val="nextTo"/>
        <c:crossAx val="820484632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056898141315577"/>
          <c:y val="0.102219387239802"/>
          <c:w val="0.899434031606027"/>
          <c:h val="0.0674320593166416"/>
        </c:manualLayout>
      </c:layout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2"/>
  <c:chart>
    <c:title>
      <c:tx>
        <c:rich>
          <a:bodyPr/>
          <a:lstStyle/>
          <a:p>
            <a:pPr>
              <a:defRPr sz="2200"/>
            </a:pPr>
            <a:r>
              <a:rPr lang="en-US" altLang="ja-JP" sz="2200"/>
              <a:t>2014.10.10</a:t>
            </a:r>
            <a:r>
              <a:rPr lang="ja-JP" altLang="en-US" sz="2200"/>
              <a:t>　</a:t>
            </a:r>
            <a:r>
              <a:rPr lang="en-US" altLang="ja-JP" sz="2200"/>
              <a:t>A1-A2 </a:t>
            </a:r>
            <a:r>
              <a:rPr lang="ja-JP" altLang="en-US" sz="2200"/>
              <a:t>測量結果</a:t>
            </a:r>
            <a:r>
              <a:rPr lang="ja-JP" altLang="en-US" sz="2200" baseline="0"/>
              <a:t> </a:t>
            </a:r>
            <a:r>
              <a:rPr lang="en-US" altLang="ja-JP" sz="2200" baseline="0"/>
              <a:t>[PD_A2_U</a:t>
            </a:r>
            <a:r>
              <a:rPr lang="ja-JP" altLang="en-US" sz="2200" baseline="0"/>
              <a:t> </a:t>
            </a:r>
            <a:r>
              <a:rPr lang="en-US" altLang="ja-JP" sz="2200" baseline="0"/>
              <a:t>-</a:t>
            </a:r>
            <a:r>
              <a:rPr lang="ja-JP" altLang="en-US" sz="2200" baseline="0"/>
              <a:t> </a:t>
            </a:r>
            <a:r>
              <a:rPr lang="en-US" altLang="ja-JP" sz="2200" baseline="0"/>
              <a:t>PD_A2-D</a:t>
            </a:r>
            <a:r>
              <a:rPr lang="ja-JP" altLang="en-US" sz="2200" baseline="0"/>
              <a:t> 基準</a:t>
            </a:r>
            <a:r>
              <a:rPr lang="en-US" altLang="ja-JP" sz="2200" baseline="0"/>
              <a:t>]</a:t>
            </a:r>
            <a:endParaRPr lang="ja-JP" altLang="en-US" sz="2200"/>
          </a:p>
        </c:rich>
      </c:tx>
      <c:layout/>
    </c:title>
    <c:plotArea>
      <c:layout>
        <c:manualLayout>
          <c:layoutTarget val="inner"/>
          <c:xMode val="edge"/>
          <c:yMode val="edge"/>
          <c:x val="0.0389929593971647"/>
          <c:y val="0.195613482282301"/>
          <c:w val="0.917486218302095"/>
          <c:h val="0.737457491951724"/>
        </c:manualLayout>
      </c:layout>
      <c:scatterChart>
        <c:scatterStyle val="lineMarker"/>
        <c:ser>
          <c:idx val="0"/>
          <c:order val="0"/>
          <c:tx>
            <c:strRef>
              <c:f>A2測定データ含む!$A$2</c:f>
              <c:strCache>
                <c:ptCount val="1"/>
                <c:pt idx="0">
                  <c:v>PD平均 [A2]</c:v>
                </c:pt>
              </c:strCache>
            </c:strRef>
          </c:tx>
          <c:spPr>
            <a:ln>
              <a:prstDash val="sysDash"/>
            </a:ln>
          </c:spPr>
          <c:xVal>
            <c:numRef>
              <c:f>A2測定データ含む!$B$3:$B$6</c:f>
              <c:numCache>
                <c:formatCode>General</c:formatCode>
                <c:ptCount val="4"/>
                <c:pt idx="0">
                  <c:v>-369.841</c:v>
                </c:pt>
                <c:pt idx="1">
                  <c:v>0.0</c:v>
                </c:pt>
                <c:pt idx="2">
                  <c:v>10647.008</c:v>
                </c:pt>
                <c:pt idx="3">
                  <c:v>11860.917</c:v>
                </c:pt>
              </c:numCache>
            </c:numRef>
          </c:xVal>
          <c:yVal>
            <c:numRef>
              <c:f>A2測定データ含む!$G$3:$G$6</c:f>
              <c:numCache>
                <c:formatCode>General</c:formatCode>
                <c:ptCount val="4"/>
                <c:pt idx="0">
                  <c:v>-0.0170000000000528</c:v>
                </c:pt>
                <c:pt idx="1">
                  <c:v>0.0</c:v>
                </c:pt>
                <c:pt idx="2">
                  <c:v>0.0</c:v>
                </c:pt>
                <c:pt idx="3">
                  <c:v>-0.261999999999944</c:v>
                </c:pt>
              </c:numCache>
            </c:numRef>
          </c:yVal>
        </c:ser>
        <c:ser>
          <c:idx val="1"/>
          <c:order val="1"/>
          <c:tx>
            <c:strRef>
              <c:f>A2測定データ含む!$A$8</c:f>
              <c:strCache>
                <c:ptCount val="1"/>
                <c:pt idx="0">
                  <c:v>QM測定 1回目 [A2]</c:v>
                </c:pt>
              </c:strCache>
            </c:strRef>
          </c:tx>
          <c:xVal>
            <c:numRef>
              <c:f>A2測定データ含む!$B$9:$B$33</c:f>
              <c:numCache>
                <c:formatCode>General</c:formatCode>
                <c:ptCount val="25"/>
                <c:pt idx="0">
                  <c:v>-9258.129</c:v>
                </c:pt>
                <c:pt idx="1">
                  <c:v>-9136.903</c:v>
                </c:pt>
                <c:pt idx="3">
                  <c:v>-6635.041</c:v>
                </c:pt>
                <c:pt idx="4">
                  <c:v>-6485.644</c:v>
                </c:pt>
                <c:pt idx="5">
                  <c:v>-6275.378</c:v>
                </c:pt>
                <c:pt idx="7">
                  <c:v>-3831.724</c:v>
                </c:pt>
                <c:pt idx="8">
                  <c:v>-3681.282</c:v>
                </c:pt>
                <c:pt idx="9">
                  <c:v>-3470.847</c:v>
                </c:pt>
                <c:pt idx="11">
                  <c:v>-1214.149</c:v>
                </c:pt>
                <c:pt idx="12">
                  <c:v>-1093.56</c:v>
                </c:pt>
                <c:pt idx="14">
                  <c:v>2268.146</c:v>
                </c:pt>
                <c:pt idx="15">
                  <c:v>2428.298</c:v>
                </c:pt>
                <c:pt idx="16">
                  <c:v>2648.48</c:v>
                </c:pt>
                <c:pt idx="18">
                  <c:v>7962.569</c:v>
                </c:pt>
                <c:pt idx="19">
                  <c:v>8122.58</c:v>
                </c:pt>
                <c:pt idx="20">
                  <c:v>8343.136</c:v>
                </c:pt>
                <c:pt idx="22">
                  <c:v>10771.907</c:v>
                </c:pt>
                <c:pt idx="23">
                  <c:v>10981.993</c:v>
                </c:pt>
                <c:pt idx="24">
                  <c:v>11352.591</c:v>
                </c:pt>
              </c:numCache>
            </c:numRef>
          </c:xVal>
          <c:yVal>
            <c:numRef>
              <c:f>A2測定データ含む!$G$9:$G$33</c:f>
              <c:numCache>
                <c:formatCode>General</c:formatCode>
                <c:ptCount val="25"/>
                <c:pt idx="0">
                  <c:v>-0.201999999999998</c:v>
                </c:pt>
                <c:pt idx="1">
                  <c:v>-0.176999999999907</c:v>
                </c:pt>
                <c:pt idx="3">
                  <c:v>0.0709999999999127</c:v>
                </c:pt>
                <c:pt idx="4">
                  <c:v>0.0799999999999273</c:v>
                </c:pt>
                <c:pt idx="5">
                  <c:v>0.0809999999999036</c:v>
                </c:pt>
                <c:pt idx="7">
                  <c:v>0.102000000000089</c:v>
                </c:pt>
                <c:pt idx="8">
                  <c:v>0.160000000000082</c:v>
                </c:pt>
                <c:pt idx="9">
                  <c:v>0.102000000000089</c:v>
                </c:pt>
                <c:pt idx="11">
                  <c:v>0.0199999999999818</c:v>
                </c:pt>
                <c:pt idx="12">
                  <c:v>0.00999999999999091</c:v>
                </c:pt>
                <c:pt idx="14">
                  <c:v>0.171000000000049</c:v>
                </c:pt>
                <c:pt idx="15">
                  <c:v>0.144999999999982</c:v>
                </c:pt>
                <c:pt idx="16">
                  <c:v>0.203999999999951</c:v>
                </c:pt>
                <c:pt idx="18">
                  <c:v>0.269000000000005</c:v>
                </c:pt>
                <c:pt idx="19">
                  <c:v>0.328999999999951</c:v>
                </c:pt>
                <c:pt idx="20">
                  <c:v>0.250999999999976</c:v>
                </c:pt>
                <c:pt idx="22">
                  <c:v>-0.0550000000000637</c:v>
                </c:pt>
                <c:pt idx="23">
                  <c:v>-0.271999999999935</c:v>
                </c:pt>
                <c:pt idx="24">
                  <c:v>-0.546000000000049</c:v>
                </c:pt>
              </c:numCache>
            </c:numRef>
          </c:yVal>
        </c:ser>
        <c:ser>
          <c:idx val="2"/>
          <c:order val="2"/>
          <c:tx>
            <c:strRef>
              <c:f>A2測定データ含む!$A$87</c:f>
              <c:strCache>
                <c:ptCount val="1"/>
                <c:pt idx="0">
                  <c:v>QM測定 [A1]</c:v>
                </c:pt>
              </c:strCache>
            </c:strRef>
          </c:tx>
          <c:xVal>
            <c:numRef>
              <c:f>A2測定データ含む!$B$88:$B$100</c:f>
              <c:numCache>
                <c:formatCode>General</c:formatCode>
                <c:ptCount val="13"/>
                <c:pt idx="0">
                  <c:v>-9258.136</c:v>
                </c:pt>
                <c:pt idx="1">
                  <c:v>-9136.912</c:v>
                </c:pt>
                <c:pt idx="3">
                  <c:v>-6635.06</c:v>
                </c:pt>
                <c:pt idx="4">
                  <c:v>-6485.659</c:v>
                </c:pt>
                <c:pt idx="5">
                  <c:v>-6275.395</c:v>
                </c:pt>
                <c:pt idx="7">
                  <c:v>-3831.74</c:v>
                </c:pt>
                <c:pt idx="8">
                  <c:v>-3681.291</c:v>
                </c:pt>
                <c:pt idx="9">
                  <c:v>-3470.849</c:v>
                </c:pt>
                <c:pt idx="11">
                  <c:v>-1214.158</c:v>
                </c:pt>
                <c:pt idx="12">
                  <c:v>-1093.564</c:v>
                </c:pt>
              </c:numCache>
            </c:numRef>
          </c:xVal>
          <c:yVal>
            <c:numRef>
              <c:f>A2測定データ含む!$G$88:$G$100</c:f>
              <c:numCache>
                <c:formatCode>General</c:formatCode>
                <c:ptCount val="13"/>
                <c:pt idx="0">
                  <c:v>-0.222999999999956</c:v>
                </c:pt>
                <c:pt idx="1">
                  <c:v>-0.243999999999915</c:v>
                </c:pt>
                <c:pt idx="3">
                  <c:v>0.0909999999998945</c:v>
                </c:pt>
                <c:pt idx="4">
                  <c:v>0.0760000000000218</c:v>
                </c:pt>
                <c:pt idx="5">
                  <c:v>0.053000000000111</c:v>
                </c:pt>
                <c:pt idx="7">
                  <c:v>0.0640000000000782</c:v>
                </c:pt>
                <c:pt idx="8">
                  <c:v>0.127999999999929</c:v>
                </c:pt>
                <c:pt idx="9">
                  <c:v>0.0769999999999982</c:v>
                </c:pt>
                <c:pt idx="11">
                  <c:v>0.0519999999999072</c:v>
                </c:pt>
                <c:pt idx="12">
                  <c:v>0.00299999999992906</c:v>
                </c:pt>
              </c:numCache>
            </c:numRef>
          </c:yVal>
        </c:ser>
        <c:ser>
          <c:idx val="3"/>
          <c:order val="3"/>
          <c:tx>
            <c:strRef>
              <c:f>A2測定データ含む!$A$77</c:f>
              <c:strCache>
                <c:ptCount val="1"/>
                <c:pt idx="0">
                  <c:v>加速管 [A2]</c:v>
                </c:pt>
              </c:strCache>
            </c:strRef>
          </c:tx>
          <c:xVal>
            <c:numRef>
              <c:f>A2測定データ含む!$B$78:$B$81</c:f>
              <c:numCache>
                <c:formatCode>General</c:formatCode>
                <c:ptCount val="4"/>
                <c:pt idx="0">
                  <c:v>-8718.866999999969</c:v>
                </c:pt>
                <c:pt idx="1">
                  <c:v>-6805.931</c:v>
                </c:pt>
                <c:pt idx="3">
                  <c:v>-5971.211</c:v>
                </c:pt>
              </c:numCache>
            </c:numRef>
          </c:xVal>
          <c:yVal>
            <c:numRef>
              <c:f>A2測定データ含む!$G$78:$G$81</c:f>
              <c:numCache>
                <c:formatCode>General</c:formatCode>
                <c:ptCount val="4"/>
                <c:pt idx="0">
                  <c:v>-0.215999999999895</c:v>
                </c:pt>
                <c:pt idx="1">
                  <c:v>0.1099999999999</c:v>
                </c:pt>
                <c:pt idx="3">
                  <c:v>0.0270000000000437</c:v>
                </c:pt>
              </c:numCache>
            </c:numRef>
          </c:yVal>
        </c:ser>
        <c:ser>
          <c:idx val="4"/>
          <c:order val="4"/>
          <c:tx>
            <c:strRef>
              <c:f>A2測定データ含む!$A$122</c:f>
              <c:strCache>
                <c:ptCount val="1"/>
                <c:pt idx="0">
                  <c:v>加速管 [A1]</c:v>
                </c:pt>
              </c:strCache>
            </c:strRef>
          </c:tx>
          <c:xVal>
            <c:numRef>
              <c:f>A2測定データ含む!$B$123:$B$127</c:f>
              <c:numCache>
                <c:formatCode>General</c:formatCode>
                <c:ptCount val="5"/>
                <c:pt idx="0">
                  <c:v>-8720.996999999972</c:v>
                </c:pt>
                <c:pt idx="1">
                  <c:v>-6804.596</c:v>
                </c:pt>
                <c:pt idx="3">
                  <c:v>-5974.943</c:v>
                </c:pt>
                <c:pt idx="4">
                  <c:v>-4052.409</c:v>
                </c:pt>
              </c:numCache>
            </c:numRef>
          </c:xVal>
          <c:yVal>
            <c:numRef>
              <c:f>A2測定データ含む!$G$123:$G$127</c:f>
              <c:numCache>
                <c:formatCode>General</c:formatCode>
                <c:ptCount val="5"/>
                <c:pt idx="0">
                  <c:v>-0.267000000000053</c:v>
                </c:pt>
                <c:pt idx="1">
                  <c:v>0.0960000000000036</c:v>
                </c:pt>
                <c:pt idx="3">
                  <c:v>0.0440000000000964</c:v>
                </c:pt>
                <c:pt idx="4">
                  <c:v>0.0289999999999964</c:v>
                </c:pt>
              </c:numCache>
            </c:numRef>
          </c:yVal>
        </c:ser>
        <c:ser>
          <c:idx val="5"/>
          <c:order val="5"/>
          <c:tx>
            <c:strRef>
              <c:f>A2測定データ含む!$A$102</c:f>
              <c:strCache>
                <c:ptCount val="1"/>
                <c:pt idx="0">
                  <c:v>基準レール [A1]</c:v>
                </c:pt>
              </c:strCache>
            </c:strRef>
          </c:tx>
          <c:xVal>
            <c:numRef>
              <c:f>A2測定データ含む!$B$103:$B$110</c:f>
              <c:numCache>
                <c:formatCode>General</c:formatCode>
                <c:ptCount val="8"/>
                <c:pt idx="0">
                  <c:v>-10154.546</c:v>
                </c:pt>
                <c:pt idx="1">
                  <c:v>-9077.335999999972</c:v>
                </c:pt>
                <c:pt idx="2">
                  <c:v>-8319.862999999972</c:v>
                </c:pt>
                <c:pt idx="3">
                  <c:v>-6882.736</c:v>
                </c:pt>
                <c:pt idx="4">
                  <c:v>-5513.911</c:v>
                </c:pt>
                <c:pt idx="5">
                  <c:v>-4853.596</c:v>
                </c:pt>
                <c:pt idx="6">
                  <c:v>-4689.153</c:v>
                </c:pt>
                <c:pt idx="7">
                  <c:v>-4132.115</c:v>
                </c:pt>
              </c:numCache>
            </c:numRef>
          </c:xVal>
          <c:yVal>
            <c:numRef>
              <c:f>A2測定データ含む!$G$103:$G$110</c:f>
              <c:numCache>
                <c:formatCode>General</c:formatCode>
                <c:ptCount val="8"/>
                <c:pt idx="0">
                  <c:v>-0.873000000000047</c:v>
                </c:pt>
                <c:pt idx="1">
                  <c:v>-0.486999999999966</c:v>
                </c:pt>
                <c:pt idx="2">
                  <c:v>-0.36099999999999</c:v>
                </c:pt>
                <c:pt idx="3">
                  <c:v>-0.19500000000005</c:v>
                </c:pt>
                <c:pt idx="4">
                  <c:v>-0.136999999999944</c:v>
                </c:pt>
                <c:pt idx="5">
                  <c:v>-0.157000000000039</c:v>
                </c:pt>
                <c:pt idx="6">
                  <c:v>-0.158999999999992</c:v>
                </c:pt>
                <c:pt idx="7">
                  <c:v>-0.215000000000032</c:v>
                </c:pt>
              </c:numCache>
            </c:numRef>
          </c:yVal>
        </c:ser>
        <c:ser>
          <c:idx val="6"/>
          <c:order val="6"/>
          <c:tx>
            <c:strRef>
              <c:f>A2測定データ含む!$A$112</c:f>
              <c:strCache>
                <c:ptCount val="1"/>
                <c:pt idx="0">
                  <c:v>A1架台東端 [A1]</c:v>
                </c:pt>
              </c:strCache>
            </c:strRef>
          </c:tx>
          <c:xVal>
            <c:numRef>
              <c:f>A2測定データ含む!$B$113:$B$120</c:f>
              <c:numCache>
                <c:formatCode>General</c:formatCode>
                <c:ptCount val="8"/>
                <c:pt idx="0">
                  <c:v>-13101.048</c:v>
                </c:pt>
                <c:pt idx="1">
                  <c:v>-9335.897999999972</c:v>
                </c:pt>
                <c:pt idx="2">
                  <c:v>-9054.493</c:v>
                </c:pt>
                <c:pt idx="3">
                  <c:v>-4935.396</c:v>
                </c:pt>
                <c:pt idx="4">
                  <c:v>-4601.242</c:v>
                </c:pt>
                <c:pt idx="5">
                  <c:v>-3063.208</c:v>
                </c:pt>
                <c:pt idx="6">
                  <c:v>-2872.494</c:v>
                </c:pt>
                <c:pt idx="7">
                  <c:v>-801.575</c:v>
                </c:pt>
              </c:numCache>
            </c:numRef>
          </c:xVal>
          <c:yVal>
            <c:numRef>
              <c:f>A2測定データ含む!$G$113:$G$120</c:f>
              <c:numCache>
                <c:formatCode>General</c:formatCode>
                <c:ptCount val="8"/>
                <c:pt idx="0">
                  <c:v>-0.0900000000000318</c:v>
                </c:pt>
                <c:pt idx="1">
                  <c:v>-0.0299999999999727</c:v>
                </c:pt>
                <c:pt idx="2">
                  <c:v>0.0230000000000246</c:v>
                </c:pt>
                <c:pt idx="3">
                  <c:v>0.346000000000004</c:v>
                </c:pt>
                <c:pt idx="4">
                  <c:v>0.356999999999971</c:v>
                </c:pt>
                <c:pt idx="5">
                  <c:v>0.313999999999965</c:v>
                </c:pt>
                <c:pt idx="6">
                  <c:v>0.313999999999965</c:v>
                </c:pt>
                <c:pt idx="7">
                  <c:v>0.360000000000014</c:v>
                </c:pt>
              </c:numCache>
            </c:numRef>
          </c:yVal>
        </c:ser>
        <c:ser>
          <c:idx val="7"/>
          <c:order val="7"/>
          <c:tx>
            <c:strRef>
              <c:f>A2測定データ含む!$A$83</c:f>
              <c:strCache>
                <c:ptCount val="1"/>
                <c:pt idx="0">
                  <c:v>RF-Gun [A1]</c:v>
                </c:pt>
              </c:strCache>
            </c:strRef>
          </c:tx>
          <c:marker>
            <c:symbol val="square"/>
            <c:size val="7"/>
          </c:marker>
          <c:xVal>
            <c:numRef>
              <c:f>A2測定データ含む!$B$84</c:f>
              <c:numCache>
                <c:formatCode>General</c:formatCode>
                <c:ptCount val="1"/>
                <c:pt idx="0">
                  <c:v>-9578.449</c:v>
                </c:pt>
              </c:numCache>
            </c:numRef>
          </c:xVal>
          <c:yVal>
            <c:numRef>
              <c:f>A2測定データ含む!$G$84</c:f>
              <c:numCache>
                <c:formatCode>General</c:formatCode>
                <c:ptCount val="1"/>
                <c:pt idx="0">
                  <c:v>0.901000000000067</c:v>
                </c:pt>
              </c:numCache>
            </c:numRef>
          </c:yVal>
        </c:ser>
        <c:dLbls/>
        <c:axId val="282336536"/>
        <c:axId val="781561880"/>
      </c:scatterChart>
      <c:valAx>
        <c:axId val="282336536"/>
        <c:scaling>
          <c:orientation val="maxMin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ja-JP" altLang="en-US" sz="1200"/>
                  <a:t>下流　←　上流</a:t>
                </a:r>
              </a:p>
            </c:rich>
          </c:tx>
          <c:layout>
            <c:manualLayout>
              <c:xMode val="edge"/>
              <c:yMode val="edge"/>
              <c:x val="0.439974187350065"/>
              <c:y val="0.949343832020998"/>
            </c:manualLayout>
          </c:layout>
        </c:title>
        <c:numFmt formatCode="General" sourceLinked="1"/>
        <c:tickLblPos val="nextTo"/>
        <c:crossAx val="781561880"/>
        <c:crosses val="autoZero"/>
        <c:crossBetween val="midCat"/>
      </c:valAx>
      <c:valAx>
        <c:axId val="781561880"/>
        <c:scaling>
          <c:orientation val="minMax"/>
        </c:scaling>
        <c:axPos val="r"/>
        <c:majorGridlines/>
        <c:title>
          <c:tx>
            <c:rich>
              <a:bodyPr rot="5400000" vert="horz"/>
              <a:lstStyle/>
              <a:p>
                <a:pPr>
                  <a:defRPr sz="1200">
                    <a:latin typeface="+mn-ea"/>
                    <a:ea typeface="+mn-ea"/>
                  </a:defRPr>
                </a:pPr>
                <a:r>
                  <a:rPr lang="ja-JP" altLang="en-US" sz="1200">
                    <a:latin typeface="+mn-ea"/>
                    <a:ea typeface="+mn-ea"/>
                  </a:rPr>
                  <a:t>上　→　下　</a:t>
                </a:r>
                <a:r>
                  <a:rPr lang="en-US" altLang="ja-JP" sz="1200">
                    <a:latin typeface="+mn-ea"/>
                    <a:ea typeface="+mn-ea"/>
                  </a:rPr>
                  <a:t>[mm]</a:t>
                </a:r>
                <a:endParaRPr lang="ja-JP" altLang="en-US" sz="1200">
                  <a:latin typeface="+mn-ea"/>
                  <a:ea typeface="+mn-ea"/>
                </a:endParaRPr>
              </a:p>
            </c:rich>
          </c:tx>
          <c:layout>
            <c:manualLayout>
              <c:xMode val="edge"/>
              <c:yMode val="edge"/>
              <c:x val="0.0047776552737964"/>
              <c:y val="0.42257858515717"/>
            </c:manualLayout>
          </c:layout>
        </c:title>
        <c:numFmt formatCode="General" sourceLinked="1"/>
        <c:tickLblPos val="nextTo"/>
        <c:crossAx val="282336536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056898141315577"/>
          <c:y val="0.104154455379798"/>
          <c:w val="0.899434031606027"/>
          <c:h val="0.069021545498776"/>
        </c:manualLayout>
      </c:layout>
    </c:legend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0.11669</cdr:x>
      <cdr:y>0.53409</cdr:y>
    </cdr:from>
    <cdr:to>
      <cdr:x>0.19587</cdr:x>
      <cdr:y>0.58452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008112" y="3384376"/>
          <a:ext cx="684050" cy="319560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QM_A2_4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0.21671</cdr:x>
      <cdr:y>0.5</cdr:y>
    </cdr:from>
    <cdr:to>
      <cdr:x>0.2959</cdr:x>
      <cdr:y>0.55043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1872208" y="3168352"/>
          <a:ext cx="684136" cy="319560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 dirty="0" smtClean="0">
              <a:latin typeface="+mj-ea"/>
              <a:ea typeface="+mj-ea"/>
            </a:rPr>
            <a:t>QM_A2_3</a:t>
          </a:r>
          <a:endParaRPr lang="ja-JP" altLang="en-US" sz="900" dirty="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0.39175</cdr:x>
      <cdr:y>0.5</cdr:y>
    </cdr:from>
    <cdr:to>
      <cdr:x>0.47093</cdr:x>
      <cdr:y>0.55044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3384376" y="3168352"/>
          <a:ext cx="684050" cy="319623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QM_A2_1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0.54431</cdr:x>
      <cdr:y>0.26625</cdr:y>
    </cdr:from>
    <cdr:to>
      <cdr:x>0.62349</cdr:x>
      <cdr:y>0.31669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4702422" y="1288282"/>
          <a:ext cx="684049" cy="244064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QM_A1_M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0.56521</cdr:x>
      <cdr:y>0.49348</cdr:y>
    </cdr:from>
    <cdr:to>
      <cdr:x>0.64439</cdr:x>
      <cdr:y>0.54391</cdr:y>
    </cdr:to>
    <cdr:sp macro="" textlink="">
      <cdr:nvSpPr>
        <cdr:cNvPr id="6" name="テキスト ボックス 1"/>
        <cdr:cNvSpPr txBox="1"/>
      </cdr:nvSpPr>
      <cdr:spPr>
        <a:xfrm xmlns:a="http://schemas.openxmlformats.org/drawingml/2006/main">
          <a:off x="4882958" y="2387805"/>
          <a:ext cx="684050" cy="24401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QM_A1_2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0.65847</cdr:x>
      <cdr:y>0.60227</cdr:y>
    </cdr:from>
    <cdr:to>
      <cdr:x>0.73766</cdr:x>
      <cdr:y>0.65269</cdr:y>
    </cdr:to>
    <cdr:sp macro="" textlink="">
      <cdr:nvSpPr>
        <cdr:cNvPr id="7" name="テキスト ボックス 1"/>
        <cdr:cNvSpPr txBox="1"/>
      </cdr:nvSpPr>
      <cdr:spPr>
        <a:xfrm xmlns:a="http://schemas.openxmlformats.org/drawingml/2006/main">
          <a:off x="5688632" y="3816424"/>
          <a:ext cx="684137" cy="31949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QM_A1_1</a:t>
          </a:r>
        </a:p>
      </cdr:txBody>
    </cdr:sp>
  </cdr:relSizeAnchor>
  <cdr:relSizeAnchor xmlns:cdr="http://schemas.openxmlformats.org/drawingml/2006/chartDrawing">
    <cdr:from>
      <cdr:x>0.73348</cdr:x>
      <cdr:y>0.44318</cdr:y>
    </cdr:from>
    <cdr:to>
      <cdr:x>0.81779</cdr:x>
      <cdr:y>0.49361</cdr:y>
    </cdr:to>
    <cdr:sp macro="" textlink="">
      <cdr:nvSpPr>
        <cdr:cNvPr id="8" name="テキスト ボックス 1"/>
        <cdr:cNvSpPr txBox="1"/>
      </cdr:nvSpPr>
      <cdr:spPr>
        <a:xfrm xmlns:a="http://schemas.openxmlformats.org/drawingml/2006/main">
          <a:off x="6336704" y="2808312"/>
          <a:ext cx="728369" cy="319560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QM_A1_C5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0.37854</cdr:x>
      <cdr:y>0.87467</cdr:y>
    </cdr:from>
    <cdr:to>
      <cdr:x>0.62293</cdr:x>
      <cdr:y>0.9251</cdr:y>
    </cdr:to>
    <cdr:sp macro="" textlink="">
      <cdr:nvSpPr>
        <cdr:cNvPr id="9" name="テキスト ボックス 1"/>
        <cdr:cNvSpPr txBox="1"/>
      </cdr:nvSpPr>
      <cdr:spPr>
        <a:xfrm xmlns:a="http://schemas.openxmlformats.org/drawingml/2006/main">
          <a:off x="3270250" y="4232275"/>
          <a:ext cx="2111375" cy="24401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2000">
              <a:latin typeface="+mj-ea"/>
              <a:ea typeface="+mj-ea"/>
            </a:rPr>
            <a:t>Horizontal</a:t>
          </a:r>
          <a:endParaRPr lang="ja-JP" altLang="en-US" sz="20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0.8085</cdr:x>
      <cdr:y>0.59091</cdr:y>
    </cdr:from>
    <cdr:to>
      <cdr:x>0.86142</cdr:x>
      <cdr:y>0.64012</cdr:y>
    </cdr:to>
    <cdr:cxnSp macro="">
      <cdr:nvCxnSpPr>
        <cdr:cNvPr id="11" name="直線矢印コネクタ 10"/>
        <cdr:cNvCxnSpPr/>
      </cdr:nvCxnSpPr>
      <cdr:spPr>
        <a:xfrm xmlns:a="http://schemas.openxmlformats.org/drawingml/2006/main" flipH="1">
          <a:off x="6984776" y="3744416"/>
          <a:ext cx="457185" cy="311829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0.86069</cdr:x>
      <cdr:y>0.54432</cdr:y>
    </cdr:from>
    <cdr:to>
      <cdr:x>0.93198</cdr:x>
      <cdr:y>0.59474</cdr:y>
    </cdr:to>
    <cdr:sp macro="" textlink="">
      <cdr:nvSpPr>
        <cdr:cNvPr id="12" name="テキスト ボックス 1"/>
        <cdr:cNvSpPr txBox="1"/>
      </cdr:nvSpPr>
      <cdr:spPr>
        <a:xfrm xmlns:a="http://schemas.openxmlformats.org/drawingml/2006/main">
          <a:off x="7435654" y="3449189"/>
          <a:ext cx="615887" cy="319497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accent2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RF-Gun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0.12164</cdr:x>
      <cdr:y>0.50192</cdr:y>
    </cdr:from>
    <cdr:to>
      <cdr:x>0.20082</cdr:x>
      <cdr:y>0.55235</cdr:y>
    </cdr:to>
    <cdr:sp macro="" textlink="">
      <cdr:nvSpPr>
        <cdr:cNvPr id="2" name="テキスト ボックス 1"/>
        <cdr:cNvSpPr txBox="1"/>
      </cdr:nvSpPr>
      <cdr:spPr>
        <a:xfrm xmlns:a="http://schemas.openxmlformats.org/drawingml/2006/main">
          <a:off x="1050827" y="2428664"/>
          <a:ext cx="684050" cy="24401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QM_A2_4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0.20838</cdr:x>
      <cdr:y>0.35632</cdr:y>
    </cdr:from>
    <cdr:to>
      <cdr:x>0.28757</cdr:x>
      <cdr:y>0.40675</cdr:y>
    </cdr:to>
    <cdr:sp macro="" textlink="">
      <cdr:nvSpPr>
        <cdr:cNvPr id="3" name="テキスト ボックス 1"/>
        <cdr:cNvSpPr txBox="1"/>
      </cdr:nvSpPr>
      <cdr:spPr>
        <a:xfrm xmlns:a="http://schemas.openxmlformats.org/drawingml/2006/main">
          <a:off x="1800200" y="2232248"/>
          <a:ext cx="684136" cy="315928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 dirty="0" smtClean="0">
              <a:latin typeface="+mj-ea"/>
              <a:ea typeface="+mj-ea"/>
            </a:rPr>
            <a:t>QM_A2_3</a:t>
          </a:r>
          <a:endParaRPr lang="ja-JP" altLang="en-US" sz="900" dirty="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0.38341</cdr:x>
      <cdr:y>0.34483</cdr:y>
    </cdr:from>
    <cdr:to>
      <cdr:x>0.46259</cdr:x>
      <cdr:y>0.39527</cdr:y>
    </cdr:to>
    <cdr:sp macro="" textlink="">
      <cdr:nvSpPr>
        <cdr:cNvPr id="4" name="テキスト ボックス 1"/>
        <cdr:cNvSpPr txBox="1"/>
      </cdr:nvSpPr>
      <cdr:spPr>
        <a:xfrm xmlns:a="http://schemas.openxmlformats.org/drawingml/2006/main">
          <a:off x="3312368" y="2160240"/>
          <a:ext cx="684050" cy="315992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QM_A2_1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0.50021</cdr:x>
      <cdr:y>0.66782</cdr:y>
    </cdr:from>
    <cdr:to>
      <cdr:x>0.57939</cdr:x>
      <cdr:y>0.71826</cdr:y>
    </cdr:to>
    <cdr:sp macro="" textlink="">
      <cdr:nvSpPr>
        <cdr:cNvPr id="5" name="テキスト ボックス 1"/>
        <cdr:cNvSpPr txBox="1"/>
      </cdr:nvSpPr>
      <cdr:spPr>
        <a:xfrm xmlns:a="http://schemas.openxmlformats.org/drawingml/2006/main">
          <a:off x="4321389" y="3231404"/>
          <a:ext cx="684050" cy="244064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QM_A1_M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0.57512</cdr:x>
      <cdr:y>0.35632</cdr:y>
    </cdr:from>
    <cdr:to>
      <cdr:x>0.6543</cdr:x>
      <cdr:y>0.40675</cdr:y>
    </cdr:to>
    <cdr:sp macro="" textlink="">
      <cdr:nvSpPr>
        <cdr:cNvPr id="6" name="テキスト ボックス 1"/>
        <cdr:cNvSpPr txBox="1"/>
      </cdr:nvSpPr>
      <cdr:spPr>
        <a:xfrm xmlns:a="http://schemas.openxmlformats.org/drawingml/2006/main">
          <a:off x="4968552" y="2232248"/>
          <a:ext cx="684050" cy="315929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QM_A1_2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0.69181</cdr:x>
      <cdr:y>0.42529</cdr:y>
    </cdr:from>
    <cdr:to>
      <cdr:x>0.771</cdr:x>
      <cdr:y>0.47571</cdr:y>
    </cdr:to>
    <cdr:sp macro="" textlink="">
      <cdr:nvSpPr>
        <cdr:cNvPr id="7" name="テキスト ボックス 1"/>
        <cdr:cNvSpPr txBox="1"/>
      </cdr:nvSpPr>
      <cdr:spPr>
        <a:xfrm xmlns:a="http://schemas.openxmlformats.org/drawingml/2006/main">
          <a:off x="5976664" y="2664296"/>
          <a:ext cx="684136" cy="31586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QM_A1_1</a:t>
          </a:r>
        </a:p>
      </cdr:txBody>
    </cdr:sp>
  </cdr:relSizeAnchor>
  <cdr:relSizeAnchor xmlns:cdr="http://schemas.openxmlformats.org/drawingml/2006/chartDrawing">
    <cdr:from>
      <cdr:x>0.77516</cdr:x>
      <cdr:y>0.48276</cdr:y>
    </cdr:from>
    <cdr:to>
      <cdr:x>0.85947</cdr:x>
      <cdr:y>0.5332</cdr:y>
    </cdr:to>
    <cdr:sp macro="" textlink="">
      <cdr:nvSpPr>
        <cdr:cNvPr id="8" name="テキスト ボックス 1"/>
        <cdr:cNvSpPr txBox="1"/>
      </cdr:nvSpPr>
      <cdr:spPr>
        <a:xfrm xmlns:a="http://schemas.openxmlformats.org/drawingml/2006/main">
          <a:off x="6696744" y="3024336"/>
          <a:ext cx="728369" cy="315991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QM_A1_C5</a:t>
          </a:r>
          <a:endParaRPr lang="ja-JP" altLang="en-US" sz="9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0.37854</cdr:x>
      <cdr:y>0.87467</cdr:y>
    </cdr:from>
    <cdr:to>
      <cdr:x>0.62293</cdr:x>
      <cdr:y>0.9251</cdr:y>
    </cdr:to>
    <cdr:sp macro="" textlink="">
      <cdr:nvSpPr>
        <cdr:cNvPr id="9" name="テキスト ボックス 1"/>
        <cdr:cNvSpPr txBox="1"/>
      </cdr:nvSpPr>
      <cdr:spPr>
        <a:xfrm xmlns:a="http://schemas.openxmlformats.org/drawingml/2006/main">
          <a:off x="3270250" y="4232275"/>
          <a:ext cx="2111375" cy="24401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bg1">
              <a:lumMod val="65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2000">
              <a:latin typeface="+mj-ea"/>
              <a:ea typeface="+mj-ea"/>
            </a:rPr>
            <a:t>Vertical</a:t>
          </a:r>
          <a:endParaRPr lang="ja-JP" altLang="en-US" sz="2000">
            <a:latin typeface="+mj-ea"/>
            <a:ea typeface="+mj-ea"/>
          </a:endParaRPr>
        </a:p>
      </cdr:txBody>
    </cdr:sp>
  </cdr:relSizeAnchor>
  <cdr:relSizeAnchor xmlns:cdr="http://schemas.openxmlformats.org/drawingml/2006/chartDrawing">
    <cdr:from>
      <cdr:x>0.80499</cdr:x>
      <cdr:y>0.25324</cdr:y>
    </cdr:from>
    <cdr:to>
      <cdr:x>0.87518</cdr:x>
      <cdr:y>0.31257</cdr:y>
    </cdr:to>
    <cdr:cxnSp macro="">
      <cdr:nvCxnSpPr>
        <cdr:cNvPr id="10" name="直線矢印コネクタ 9"/>
        <cdr:cNvCxnSpPr>
          <a:stCxn xmlns:a="http://schemas.openxmlformats.org/drawingml/2006/main" id="11" idx="1"/>
        </cdr:cNvCxnSpPr>
      </cdr:nvCxnSpPr>
      <cdr:spPr>
        <a:xfrm xmlns:a="http://schemas.openxmlformats.org/drawingml/2006/main" flipH="1" flipV="1">
          <a:off x="6954457" y="1586448"/>
          <a:ext cx="606383" cy="37168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0.87518</cdr:x>
      <cdr:y>0.28736</cdr:y>
    </cdr:from>
    <cdr:to>
      <cdr:x>0.94648</cdr:x>
      <cdr:y>0.33778</cdr:y>
    </cdr:to>
    <cdr:sp macro="" textlink="">
      <cdr:nvSpPr>
        <cdr:cNvPr id="11" name="テキスト ボックス 1"/>
        <cdr:cNvSpPr txBox="1"/>
      </cdr:nvSpPr>
      <cdr:spPr>
        <a:xfrm xmlns:a="http://schemas.openxmlformats.org/drawingml/2006/main">
          <a:off x="7560840" y="1800200"/>
          <a:ext cx="615973" cy="315866"/>
        </a:xfrm>
        <a:prstGeom xmlns:a="http://schemas.openxmlformats.org/drawingml/2006/main" prst="rect">
          <a:avLst/>
        </a:prstGeom>
        <a:ln xmlns:a="http://schemas.openxmlformats.org/drawingml/2006/main" w="12700">
          <a:solidFill>
            <a:schemeClr val="accent2">
              <a:lumMod val="60000"/>
              <a:lumOff val="40000"/>
            </a:schemeClr>
          </a:solidFill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altLang="ja-JP" sz="900">
              <a:latin typeface="+mj-ea"/>
              <a:ea typeface="+mj-ea"/>
            </a:rPr>
            <a:t>RF-Gun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9E33E2F4-2526-4743-B798-BF53C297C4F0}" type="datetimeFigureOut">
              <a:rPr lang="ja-JP" altLang="en-US" smtClean="0"/>
              <a:pPr/>
              <a:t>15.1.7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54313" y="514350"/>
            <a:ext cx="363537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 Rounded MT Bold"/>
                <a:ea typeface="ヒラギノ丸ゴ Pro W4"/>
              </a:defRPr>
            </a:lvl1pPr>
          </a:lstStyle>
          <a:p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 Rounded MT Bold"/>
                <a:ea typeface="ヒラギノ丸ゴ Pro W4"/>
              </a:defRPr>
            </a:lvl1pPr>
          </a:lstStyle>
          <a:p>
            <a:fld id="{2B267216-430B-D547-8DE6-8FEE06FF842D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9741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1pPr>
    <a:lvl2pPr marL="521437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2pPr>
    <a:lvl3pPr marL="1042873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3pPr>
    <a:lvl4pPr marL="1564310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4pPr>
    <a:lvl5pPr marL="2085746" algn="l" defTabSz="521437" rtl="0" eaLnBrk="1" latinLnBrk="0" hangingPunct="1">
      <a:defRPr kumimoji="1" sz="1400" kern="1200">
        <a:solidFill>
          <a:schemeClr val="tx1"/>
        </a:solidFill>
        <a:latin typeface="Arial Rounded MT Bold"/>
        <a:ea typeface="ヒラギノ丸ゴ Pro W4"/>
        <a:cs typeface="+mn-cs"/>
      </a:defRPr>
    </a:lvl5pPr>
    <a:lvl6pPr marL="260718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kumimoji="1"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2754313" y="514350"/>
            <a:ext cx="3635375" cy="25717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67216-430B-D547-8DE6-8FEE06FF842D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altLang="ja-JP" sz="2700" dirty="0" smtClean="0"/>
              <a:t>Higher Injection Beam Current</a:t>
            </a:r>
          </a:p>
          <a:p>
            <a:pPr lvl="1"/>
            <a:r>
              <a:rPr lang="en-US" altLang="ja-JP" sz="2300" dirty="0" smtClean="0"/>
              <a:t>To Meet the larger stored beam current and shorter beam lifetime in the ring</a:t>
            </a:r>
          </a:p>
          <a:p>
            <a:pPr lvl="1"/>
            <a:r>
              <a:rPr lang="en-US" altLang="ja-JP" sz="2300" dirty="0" smtClean="0"/>
              <a:t>4~8-times larger bunch current for electron and positron</a:t>
            </a:r>
          </a:p>
          <a:p>
            <a:pPr lvl="1"/>
            <a:r>
              <a:rPr lang="en-US" altLang="ja-JP" sz="2300" dirty="0" smtClean="0"/>
              <a:t>Reconstruction of positron generator, etc</a:t>
            </a:r>
          </a:p>
          <a:p>
            <a:r>
              <a:rPr lang="en-US" altLang="ja-JP" sz="2700" dirty="0" smtClean="0"/>
              <a:t>Lower-emittance Injection Beam </a:t>
            </a:r>
          </a:p>
          <a:p>
            <a:pPr lvl="1"/>
            <a:r>
              <a:rPr lang="en-US" altLang="ja-JP" sz="2300" dirty="0" smtClean="0"/>
              <a:t>To meet nano-beam scheme in the ring</a:t>
            </a:r>
          </a:p>
          <a:p>
            <a:pPr lvl="1"/>
            <a:r>
              <a:rPr lang="en-US" altLang="ja-JP" sz="2300" dirty="0" smtClean="0"/>
              <a:t>Positron with a damping ring</a:t>
            </a:r>
          </a:p>
          <a:p>
            <a:pPr lvl="1"/>
            <a:r>
              <a:rPr lang="en-US" altLang="ja-JP" sz="2300" dirty="0" smtClean="0"/>
              <a:t>Electron with a photo-cathode RF gun</a:t>
            </a:r>
          </a:p>
          <a:p>
            <a:pPr lvl="1"/>
            <a:r>
              <a:rPr lang="en-US" altLang="ja-JP" sz="2300" dirty="0" smtClean="0"/>
              <a:t>Emittance preservation by alignment and beam instrumentation</a:t>
            </a:r>
          </a:p>
          <a:p>
            <a:r>
              <a:rPr lang="en-US" altLang="ja-JP" sz="2700" dirty="0" smtClean="0"/>
              <a:t>Quasi-simultaneous injections into 4 storage rings</a:t>
            </a:r>
          </a:p>
          <a:p>
            <a:pPr lvl="1"/>
            <a:r>
              <a:rPr lang="en-US" altLang="ja-JP" sz="2300" dirty="0" smtClean="0"/>
              <a:t>SuperKEKB e</a:t>
            </a:r>
            <a:r>
              <a:rPr lang="en-US" altLang="ja-JP" sz="2300" baseline="30000" dirty="0" smtClean="0"/>
              <a:t>–</a:t>
            </a:r>
            <a:r>
              <a:rPr lang="en-US" altLang="ja-JP" sz="2300" dirty="0" smtClean="0"/>
              <a:t>/e</a:t>
            </a:r>
            <a:r>
              <a:rPr lang="en-US" altLang="ja-JP" sz="2300" baseline="30000" dirty="0" smtClean="0"/>
              <a:t>+</a:t>
            </a:r>
            <a:r>
              <a:rPr lang="en-US" altLang="ja-JP" sz="2300" dirty="0" smtClean="0"/>
              <a:t> rings, and light sources of PF and PF-AR</a:t>
            </a:r>
          </a:p>
          <a:p>
            <a:pPr lvl="1"/>
            <a:r>
              <a:rPr lang="en-US" altLang="ja-JP" sz="2400" dirty="0" smtClean="0"/>
              <a:t>Improvements to beam instrumentation, low-level RF, controls, timing, etc </a:t>
            </a:r>
          </a:p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87408-D3CD-0349-87E9-C35D7B81E6B5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922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19D9C37-E66F-4680-A5D0-CC40BE0FE236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ja-JP" altLang="en-US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Times New Roman" pitchFamily="18" charset="0"/>
              <a:ea typeface="ＭＳ Ｐ明朝" pitchFamily="18" charset="-128"/>
            </a:endParaRPr>
          </a:p>
        </p:txBody>
      </p:sp>
      <p:sp>
        <p:nvSpPr>
          <p:cNvPr id="1024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39775" indent="-2841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38238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593850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49463" indent="-2270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066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638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210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78263" indent="-2270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CA4489A-647B-475C-9BB2-72C587DA5AC6}" type="slidenum">
              <a:rPr lang="ja-JP" altLang="en-US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5</a:t>
            </a:fld>
            <a:endParaRPr lang="ja-JP" altLang="en-US" smtClean="0"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C7AA9F-2D43-0942-9D66-E66884090941}" type="slidenum">
              <a:rPr lang="en-US" altLang="ja-JP">
                <a:latin typeface="Times" charset="0"/>
                <a:ea typeface="Osaka" charset="-128"/>
                <a:cs typeface="Osaka" charset="-128"/>
              </a:rPr>
              <a:pPr/>
              <a:t>56</a:t>
            </a:fld>
            <a:endParaRPr lang="en-US" altLang="ja-JP" dirty="0">
              <a:latin typeface="Times" charset="0"/>
              <a:ea typeface="Osaka" charset="-128"/>
              <a:cs typeface="Osaka" charset="-128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5900" y="514350"/>
            <a:ext cx="3632200" cy="25717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Times" charset="0"/>
              <a:ea typeface="Osaka" charset="-128"/>
              <a:cs typeface="Osaka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/>
            </a:lvl1pPr>
            <a:lvl2pPr marL="497754" indent="0" algn="ctr">
              <a:buNone/>
              <a:defRPr/>
            </a:lvl2pPr>
            <a:lvl3pPr marL="995507" indent="0" algn="ctr">
              <a:buNone/>
              <a:defRPr/>
            </a:lvl3pPr>
            <a:lvl4pPr marL="1493261" indent="0" algn="ctr">
              <a:buNone/>
              <a:defRPr/>
            </a:lvl4pPr>
            <a:lvl5pPr marL="1991015" indent="0" algn="ctr">
              <a:buNone/>
              <a:defRPr/>
            </a:lvl5pPr>
            <a:lvl6pPr marL="2488768" indent="0" algn="ctr">
              <a:buNone/>
              <a:defRPr/>
            </a:lvl6pPr>
            <a:lvl7pPr marL="2986522" indent="0" algn="ctr">
              <a:buNone/>
              <a:defRPr/>
            </a:lvl7pPr>
            <a:lvl8pPr marL="3484275" indent="0" algn="ctr">
              <a:buNone/>
              <a:defRPr/>
            </a:lvl8pPr>
            <a:lvl9pPr marL="3982029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53FE9-5C6C-6548-957D-1A4EE3A3B61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4E322-4B46-D54A-9D81-82D8D5854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934258" y="462174"/>
            <a:ext cx="2589939" cy="6680518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164441" y="462174"/>
            <a:ext cx="7605377" cy="6680518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0852C-B4CE-6044-A8A3-AE7569FA2C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1721-5FDC-D445-9F85-7F3CCA7B1AE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44472" y="4859832"/>
            <a:ext cx="9085342" cy="1502066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844472" y="3205459"/>
            <a:ext cx="9085342" cy="1654373"/>
          </a:xfrm>
        </p:spPr>
        <p:txBody>
          <a:bodyPr anchor="b"/>
          <a:lstStyle>
            <a:lvl1pPr marL="0" indent="0">
              <a:buNone/>
              <a:defRPr sz="2200"/>
            </a:lvl1pPr>
            <a:lvl2pPr marL="497754" indent="0">
              <a:buNone/>
              <a:defRPr sz="2000"/>
            </a:lvl2pPr>
            <a:lvl3pPr marL="995507" indent="0">
              <a:buNone/>
              <a:defRPr sz="1700"/>
            </a:lvl3pPr>
            <a:lvl4pPr marL="1493261" indent="0">
              <a:buNone/>
              <a:defRPr sz="1500"/>
            </a:lvl4pPr>
            <a:lvl5pPr marL="1991015" indent="0">
              <a:buNone/>
              <a:defRPr sz="1500"/>
            </a:lvl5pPr>
            <a:lvl6pPr marL="2488768" indent="0">
              <a:buNone/>
              <a:defRPr sz="1500"/>
            </a:lvl6pPr>
            <a:lvl7pPr marL="2986522" indent="0">
              <a:buNone/>
              <a:defRPr sz="1500"/>
            </a:lvl7pPr>
            <a:lvl8pPr marL="3484275" indent="0">
              <a:buNone/>
              <a:defRPr sz="1500"/>
            </a:lvl8pPr>
            <a:lvl9pPr marL="3982029" indent="0">
              <a:buNone/>
              <a:defRPr sz="15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B4DE4-18C0-CA4C-B6F1-505553AAF7C8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17814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82004" y="1260475"/>
            <a:ext cx="5039419" cy="5882217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0019-2845-704D-8DB1-1F79568350A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529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529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429966" y="1692889"/>
            <a:ext cx="4724241" cy="705515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7754" indent="0">
              <a:buNone/>
              <a:defRPr sz="2200" b="1"/>
            </a:lvl2pPr>
            <a:lvl3pPr marL="995507" indent="0">
              <a:buNone/>
              <a:defRPr sz="2000" b="1"/>
            </a:lvl3pPr>
            <a:lvl4pPr marL="1493261" indent="0">
              <a:buNone/>
              <a:defRPr sz="1700" b="1"/>
            </a:lvl4pPr>
            <a:lvl5pPr marL="1991015" indent="0">
              <a:buNone/>
              <a:defRPr sz="1700" b="1"/>
            </a:lvl5pPr>
            <a:lvl6pPr marL="2488768" indent="0">
              <a:buNone/>
              <a:defRPr sz="1700" b="1"/>
            </a:lvl6pPr>
            <a:lvl7pPr marL="2986522" indent="0">
              <a:buNone/>
              <a:defRPr sz="1700" b="1"/>
            </a:lvl7pPr>
            <a:lvl8pPr marL="3484275" indent="0">
              <a:buNone/>
              <a:defRPr sz="1700" b="1"/>
            </a:lvl8pPr>
            <a:lvl9pPr marL="3982029" indent="0">
              <a:buNone/>
              <a:defRPr sz="17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429966" y="2398404"/>
            <a:ext cx="4724241" cy="435739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22B60-6276-D242-83CB-B0C8473716D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F83661-B5AA-2C4C-AEB0-47E793563D5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13FF4-2407-AE4D-838C-76990F38DDA4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301113"/>
            <a:ext cx="3516631" cy="128148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179531" y="301114"/>
            <a:ext cx="5974675" cy="645468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534432" y="1582597"/>
            <a:ext cx="3516631" cy="5173200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C998A-891B-BF4D-9808-29A40A5F591C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94905" y="5293995"/>
            <a:ext cx="6413183" cy="62498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094905" y="675755"/>
            <a:ext cx="6413183" cy="4537710"/>
          </a:xfrm>
        </p:spPr>
        <p:txBody>
          <a:bodyPr/>
          <a:lstStyle>
            <a:lvl1pPr marL="0" indent="0">
              <a:buNone/>
              <a:defRPr sz="3500"/>
            </a:lvl1pPr>
            <a:lvl2pPr marL="497754" indent="0">
              <a:buNone/>
              <a:defRPr sz="3000"/>
            </a:lvl2pPr>
            <a:lvl3pPr marL="995507" indent="0">
              <a:buNone/>
              <a:defRPr sz="2600"/>
            </a:lvl3pPr>
            <a:lvl4pPr marL="1493261" indent="0">
              <a:buNone/>
              <a:defRPr sz="2200"/>
            </a:lvl4pPr>
            <a:lvl5pPr marL="1991015" indent="0">
              <a:buNone/>
              <a:defRPr sz="2200"/>
            </a:lvl5pPr>
            <a:lvl6pPr marL="2488768" indent="0">
              <a:buNone/>
              <a:defRPr sz="2200"/>
            </a:lvl6pPr>
            <a:lvl7pPr marL="2986522" indent="0">
              <a:buNone/>
              <a:defRPr sz="2200"/>
            </a:lvl7pPr>
            <a:lvl8pPr marL="3484275" indent="0">
              <a:buNone/>
              <a:defRPr sz="2200"/>
            </a:lvl8pPr>
            <a:lvl9pPr marL="3982029" indent="0">
              <a:buNone/>
              <a:defRPr sz="22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094905" y="5918981"/>
            <a:ext cx="6413183" cy="887584"/>
          </a:xfrm>
        </p:spPr>
        <p:txBody>
          <a:bodyPr/>
          <a:lstStyle>
            <a:lvl1pPr marL="0" indent="0">
              <a:buNone/>
              <a:defRPr sz="1500"/>
            </a:lvl1pPr>
            <a:lvl2pPr marL="497754" indent="0">
              <a:buNone/>
              <a:defRPr sz="1300"/>
            </a:lvl2pPr>
            <a:lvl3pPr marL="995507" indent="0">
              <a:buNone/>
              <a:defRPr sz="1100"/>
            </a:lvl3pPr>
            <a:lvl4pPr marL="1493261" indent="0">
              <a:buNone/>
              <a:defRPr sz="1000"/>
            </a:lvl4pPr>
            <a:lvl5pPr marL="1991015" indent="0">
              <a:buNone/>
              <a:defRPr sz="1000"/>
            </a:lvl5pPr>
            <a:lvl6pPr marL="2488768" indent="0">
              <a:buNone/>
              <a:defRPr sz="1000"/>
            </a:lvl6pPr>
            <a:lvl7pPr marL="2986522" indent="0">
              <a:buNone/>
              <a:defRPr sz="1000"/>
            </a:lvl7pPr>
            <a:lvl8pPr marL="3484275" indent="0">
              <a:buNone/>
              <a:defRPr sz="1000"/>
            </a:lvl8pPr>
            <a:lvl9pPr marL="3982029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32A45-E3B9-EF40-9F67-1D5373393C6B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95249" y="293688"/>
            <a:ext cx="10493375" cy="6965950"/>
          </a:xfrm>
          <a:prstGeom prst="rect">
            <a:avLst/>
          </a:prstGeom>
          <a:solidFill>
            <a:srgbClr val="FFFCEB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+mn-lt"/>
              <a:ea typeface="ヒラギノ丸ゴ Pro W4"/>
              <a:cs typeface="ヒラギノ丸ゴ Pro W4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85763"/>
            <a:ext cx="10358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3513" y="1100138"/>
            <a:ext cx="10525125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14694" name="Line 6"/>
          <p:cNvSpPr>
            <a:spLocks noChangeShapeType="1"/>
          </p:cNvSpPr>
          <p:nvPr/>
        </p:nvSpPr>
        <p:spPr bwMode="auto">
          <a:xfrm>
            <a:off x="103188" y="293688"/>
            <a:ext cx="104854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68263" y="7254875"/>
            <a:ext cx="10510837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99551" tIns="49775" rIns="99551" bIns="49775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 dirty="0">
              <a:latin typeface="Times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 userDrawn="1"/>
        </p:nvSpPr>
        <p:spPr bwMode="auto">
          <a:xfrm>
            <a:off x="7173913" y="7240588"/>
            <a:ext cx="293846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K.Furukawa, </a:t>
            </a:r>
            <a:r>
              <a:rPr lang="en-US" altLang="ja-JP" sz="1300" i="1" dirty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KEK,</a:t>
            </a:r>
            <a:r>
              <a:rPr lang="en-US" altLang="ja-JP" sz="1300" i="1" dirty="0" smtClean="0">
                <a:solidFill>
                  <a:srgbClr val="000060"/>
                </a:solidFill>
                <a:latin typeface="Arial Rounded MT Bold" pitchFamily="-112" charset="0"/>
                <a:ea typeface="ヒラギノ丸ゴ Pro W4"/>
                <a:cs typeface="ヒラギノ丸ゴ Pro W4"/>
              </a:rPr>
              <a:t> Jan.2015.</a:t>
            </a:r>
            <a:endParaRPr lang="en-US" altLang="ja-JP" sz="1300" i="1" dirty="0">
              <a:solidFill>
                <a:srgbClr val="000060"/>
              </a:solidFill>
              <a:latin typeface="Arial Rounded MT Bold" pitchFamily="-112" charset="0"/>
              <a:ea typeface="ヒラギノ丸ゴ Pro W4"/>
              <a:cs typeface="ヒラギノ丸ゴ Pro W4"/>
            </a:endParaRPr>
          </a:p>
        </p:txBody>
      </p:sp>
      <p:sp>
        <p:nvSpPr>
          <p:cNvPr id="11470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886950" y="7254875"/>
            <a:ext cx="623888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Arial Rounded MT Bold"/>
                <a:ea typeface="ヒラギノ丸ゴ Pro W4"/>
                <a:cs typeface="ヒラギノ丸ゴ Pro W4"/>
              </a:defRPr>
            </a:lvl1pPr>
          </a:lstStyle>
          <a:p>
            <a:pPr>
              <a:defRPr/>
            </a:pPr>
            <a:fld id="{39DCC287-FB41-514C-BF81-F04C64726B38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1033" name="図 11" descr="keklogo-a.gif"/>
          <p:cNvPicPr>
            <a:picLocks noChangeAspect="1"/>
          </p:cNvPicPr>
          <p:nvPr userDrawn="1"/>
        </p:nvPicPr>
        <p:blipFill>
          <a:blip r:embed="rId13" cstate="screen">
            <a:alphaModFix amt="70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77799" y="107950"/>
            <a:ext cx="681037" cy="39687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34" name="図 12" descr="SuperKEKBlogo25.png"/>
          <p:cNvPicPr>
            <a:picLocks noChangeAspect="1"/>
          </p:cNvPicPr>
          <p:nvPr userDrawn="1"/>
        </p:nvPicPr>
        <p:blipFill>
          <a:blip r:embed="rId14">
            <a:alphaModFix amt="75000"/>
          </a:blip>
          <a:srcRect/>
          <a:stretch>
            <a:fillRect/>
          </a:stretch>
        </p:blipFill>
        <p:spPr bwMode="auto">
          <a:xfrm>
            <a:off x="9688513" y="123825"/>
            <a:ext cx="7905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6"/>
          <p:cNvSpPr txBox="1">
            <a:spLocks noChangeArrowheads="1"/>
          </p:cNvSpPr>
          <p:nvPr userDrawn="1"/>
        </p:nvSpPr>
        <p:spPr bwMode="auto">
          <a:xfrm>
            <a:off x="163513" y="725011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300" i="1" baseline="0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Linac Upgrade Status towards SuperKEKB</a:t>
            </a:r>
            <a:endParaRPr lang="en-US" altLang="ja-JP" sz="1300" i="1" dirty="0">
              <a:solidFill>
                <a:srgbClr val="000090"/>
              </a:solidFill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charset="0"/>
          <a:ea typeface="ヒラギノ丸ゴ Pro W4" pitchFamily="-112" charset="-128"/>
          <a:cs typeface="ヒラギノ丸ゴ Pro W4" pitchFamily="-112" charset="-128"/>
        </a:defRPr>
      </a:lvl5pPr>
      <a:lvl6pPr marL="497754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6pPr>
      <a:lvl7pPr marL="995507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7pPr>
      <a:lvl8pPr marL="1493261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8pPr>
      <a:lvl9pPr marL="1991015" algn="ctr" rtl="0" fontAlgn="base">
        <a:spcBef>
          <a:spcPct val="0"/>
        </a:spcBef>
        <a:spcAft>
          <a:spcPct val="0"/>
        </a:spcAft>
        <a:defRPr kumimoji="1" sz="3900" b="1">
          <a:solidFill>
            <a:srgbClr val="4040C0"/>
          </a:solidFill>
          <a:latin typeface="Arial Rounded MT Bold" pitchFamily="-112" charset="0"/>
          <a:ea typeface="ヒラギノ丸ゴ Pro W4" pitchFamily="-112" charset="-128"/>
          <a:cs typeface="ヒラギノ丸ゴ Pro W4" pitchFamily="-112" charset="-128"/>
        </a:defRPr>
      </a:lvl9pPr>
    </p:titleStyle>
    <p:bodyStyle>
      <a:lvl1pPr marL="373063" indent="-373063" algn="l" rtl="0" fontAlgn="base">
        <a:spcBef>
          <a:spcPct val="20000"/>
        </a:spcBef>
        <a:spcAft>
          <a:spcPct val="0"/>
        </a:spcAft>
        <a:buClr>
          <a:srgbClr val="FF0000"/>
        </a:buClr>
        <a:buFont typeface="Wingdings" charset="2"/>
        <a:buChar char="u"/>
        <a:defRPr kumimoji="1" sz="3500" b="1">
          <a:solidFill>
            <a:srgbClr val="000060"/>
          </a:solidFill>
          <a:latin typeface="+mn-lt"/>
          <a:ea typeface="+mn-ea"/>
          <a:cs typeface="+mn-cs"/>
        </a:defRPr>
      </a:lvl1pPr>
      <a:lvl2pPr marL="541338" indent="-269875" algn="l" rtl="0" fontAlgn="base">
        <a:spcBef>
          <a:spcPct val="20000"/>
        </a:spcBef>
        <a:spcAft>
          <a:spcPct val="0"/>
        </a:spcAft>
        <a:buClr>
          <a:srgbClr val="FF3F00"/>
        </a:buClr>
        <a:buFont typeface="Wingdings" charset="2"/>
        <a:buChar char="v"/>
        <a:tabLst/>
        <a:defRPr kumimoji="1" sz="3000" b="1">
          <a:solidFill>
            <a:srgbClr val="600000"/>
          </a:solidFill>
          <a:latin typeface="+mn-lt"/>
          <a:ea typeface="+mn-ea"/>
          <a:cs typeface="+mn-cs"/>
        </a:defRPr>
      </a:lvl2pPr>
      <a:lvl3pPr marL="719138" indent="-269875" algn="l" rtl="0" fontAlgn="base">
        <a:spcBef>
          <a:spcPct val="20000"/>
        </a:spcBef>
        <a:spcAft>
          <a:spcPct val="0"/>
        </a:spcAft>
        <a:buClr>
          <a:srgbClr val="FF7F00"/>
        </a:buClr>
        <a:buFont typeface="Wingdings" charset="2"/>
        <a:buChar char="³"/>
        <a:defRPr kumimoji="1" sz="2600" b="1">
          <a:solidFill>
            <a:srgbClr val="004000"/>
          </a:solidFill>
          <a:latin typeface="+mn-lt"/>
          <a:ea typeface="+mn-ea"/>
          <a:cs typeface="+mn-cs"/>
        </a:defRPr>
      </a:lvl3pPr>
      <a:lvl4pPr marL="804863" indent="-177800" algn="l" rtl="0" fontAlgn="base">
        <a:spcBef>
          <a:spcPct val="20000"/>
        </a:spcBef>
        <a:spcAft>
          <a:spcPct val="0"/>
        </a:spcAft>
        <a:buClr>
          <a:srgbClr val="FFBF00"/>
        </a:buClr>
        <a:buFont typeface="Wingdings" charset="2"/>
        <a:buChar char="w"/>
        <a:defRPr kumimoji="1" sz="2200" b="1">
          <a:solidFill>
            <a:srgbClr val="400040"/>
          </a:solidFill>
          <a:latin typeface="+mn-lt"/>
          <a:ea typeface="+mn-ea"/>
          <a:cs typeface="+mn-cs"/>
        </a:defRPr>
      </a:lvl4pPr>
      <a:lvl5pPr marL="982663" indent="-17780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5pPr>
      <a:lvl6pPr marL="1327343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6pPr>
      <a:lvl7pPr marL="1825097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7pPr>
      <a:lvl8pPr marL="2322850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8pPr>
      <a:lvl9pPr marL="2820604" algn="l" rtl="0" fontAlgn="base">
        <a:spcBef>
          <a:spcPct val="20000"/>
        </a:spcBef>
        <a:spcAft>
          <a:spcPct val="0"/>
        </a:spcAft>
        <a:buChar char="»"/>
        <a:defRPr kumimoji="1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gi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3.png"/><Relationship Id="rId12" Type="http://schemas.openxmlformats.org/officeDocument/2006/relationships/image" Target="../media/image94.png"/><Relationship Id="rId13" Type="http://schemas.openxmlformats.org/officeDocument/2006/relationships/image" Target="../media/image95.jpe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2.png"/><Relationship Id="rId12" Type="http://schemas.openxmlformats.org/officeDocument/2006/relationships/image" Target="../media/image93.png"/><Relationship Id="rId13" Type="http://schemas.openxmlformats.org/officeDocument/2006/relationships/image" Target="../media/image94.png"/><Relationship Id="rId14" Type="http://schemas.openxmlformats.org/officeDocument/2006/relationships/image" Target="../media/image96.png"/><Relationship Id="rId15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98.jpe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0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smtClean="0"/>
              <a:t>Progress of Injector Linac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sz="2400" dirty="0" smtClean="0"/>
              <a:t>Kazuro Furukawa</a:t>
            </a:r>
          </a:p>
          <a:p>
            <a:r>
              <a:rPr lang="en-US" altLang="ja-JP" sz="2400" dirty="0" smtClean="0"/>
              <a:t>for Injector Linac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Alignment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High-precision alignment was not necessary in PF and KEKB injections, and it was much damaged by earthquake in 2011.</a:t>
            </a:r>
          </a:p>
          <a:p>
            <a:r>
              <a:rPr lang="en-US" altLang="ja-JP" sz="2400" dirty="0" smtClean="0"/>
              <a:t>Instead of flexible-structure girder before earthquake, rigid-structure was adopted with jack-volts and fixed supports.</a:t>
            </a:r>
          </a:p>
          <a:p>
            <a:r>
              <a:rPr lang="en-US" altLang="ja-JP" sz="2400" dirty="0" smtClean="0"/>
              <a:t>Reflector pedestals are developed and mounted onto quad magnets and accelerating cavities for laser-tracker measurement.</a:t>
            </a:r>
          </a:p>
          <a:p>
            <a:r>
              <a:rPr lang="en-US" altLang="ja-JP" sz="2400" dirty="0" smtClean="0"/>
              <a:t>Iterative measurement and adjustment with 500-m straight laser and position sensors should enable 0.3-mm global alignment.</a:t>
            </a:r>
          </a:p>
          <a:p>
            <a:r>
              <a:rPr lang="en-US" altLang="ja-JP" sz="2400" dirty="0" smtClean="0"/>
              <a:t>Laser tracker should enable 0.1-mm measurement within 10-m girder unit.</a:t>
            </a:r>
          </a:p>
          <a:p>
            <a:r>
              <a:rPr lang="en-US" altLang="ja-JP" sz="2400" dirty="0" smtClean="0"/>
              <a:t>Displacement gauges, hydrostatic leveling, inclinometer are also employed.</a:t>
            </a:r>
          </a:p>
          <a:p>
            <a:r>
              <a:rPr lang="en-US" altLang="ja-JP" sz="2400" dirty="0" smtClean="0"/>
              <a:t>Remote measurement system and girder mover system will be necessary for longer term, and are under development.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Alignment progress in 2014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For the first time at 3-5 sectors</a:t>
            </a:r>
          </a:p>
          <a:p>
            <a:r>
              <a:rPr lang="en-US" altLang="ja-JP" sz="2400" dirty="0" smtClean="0"/>
              <a:t>Horizontal axis: sensor number from sector C, 1-4, to sector 5 </a:t>
            </a:r>
            <a:br>
              <a:rPr lang="en-US" altLang="ja-JP" sz="2400" dirty="0" smtClean="0"/>
            </a:br>
            <a:r>
              <a:rPr lang="en-US" altLang="ja-JP" sz="2400" dirty="0" smtClean="0"/>
              <a:t>(~80 m/sector)</a:t>
            </a:r>
          </a:p>
          <a:p>
            <a:r>
              <a:rPr lang="en-US" altLang="ja-JP" sz="2400" dirty="0" smtClean="0"/>
              <a:t>Vertical axis: voltage (~displacement at 0.25~0.5mm/mV)</a:t>
            </a:r>
          </a:p>
          <a:p>
            <a:r>
              <a:rPr lang="en-US" altLang="ja-JP" sz="2400" dirty="0" smtClean="0"/>
              <a:t>Some girders were not yet upgraded</a:t>
            </a:r>
          </a:p>
          <a:p>
            <a:r>
              <a:rPr lang="en-US" altLang="ja-JP" sz="2400" dirty="0" smtClean="0"/>
              <a:t>Moved up to 3 mm not to break vaccuum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pic>
        <p:nvPicPr>
          <p:cNvPr id="5" name="図 4" descr="align-c-5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11" y="3835679"/>
            <a:ext cx="7334250" cy="3289300"/>
          </a:xfrm>
          <a:prstGeom prst="rect">
            <a:avLst/>
          </a:prstGeom>
        </p:spPr>
      </p:pic>
      <p:sp>
        <p:nvSpPr>
          <p:cNvPr id="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4230" y="5240867"/>
            <a:ext cx="1608429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Displacement / mV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4931" y="6835007"/>
            <a:ext cx="86463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Sector C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95225" y="6835007"/>
            <a:ext cx="86463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Sector 5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Alignment progress in 2014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 smtClean="0"/>
              <a:t>For the first time after earthquake at downstream sectors</a:t>
            </a:r>
          </a:p>
          <a:p>
            <a:r>
              <a:rPr lang="en-US" altLang="ja-JP" sz="2400" dirty="0" smtClean="0"/>
              <a:t>Several measurements during summer</a:t>
            </a:r>
          </a:p>
          <a:p>
            <a:r>
              <a:rPr lang="en-US" altLang="ja-JP" sz="2400" dirty="0" smtClean="0"/>
              <a:t>Measurement reproducibility was confirmed up  to ~0.2 mm</a:t>
            </a:r>
          </a:p>
          <a:p>
            <a:r>
              <a:rPr lang="en-US" altLang="ja-JP" sz="2400" dirty="0" smtClean="0"/>
              <a:t>While there existed </a:t>
            </a:r>
            <a:br>
              <a:rPr lang="en-US" altLang="ja-JP" sz="2400" dirty="0" smtClean="0"/>
            </a:br>
            <a:r>
              <a:rPr lang="en-US" altLang="ja-JP" sz="2400" dirty="0" smtClean="0"/>
              <a:t>several conflicting </a:t>
            </a:r>
            <a:br>
              <a:rPr lang="en-US" altLang="ja-JP" sz="2400" dirty="0" smtClean="0"/>
            </a:br>
            <a:r>
              <a:rPr lang="en-US" altLang="ja-JP" sz="2400" dirty="0" smtClean="0"/>
              <a:t>measurements, </a:t>
            </a:r>
            <a:br>
              <a:rPr lang="en-US" altLang="ja-JP" sz="2400" dirty="0" smtClean="0"/>
            </a:br>
            <a:r>
              <a:rPr lang="en-US" altLang="ja-JP" sz="2400" dirty="0" smtClean="0"/>
              <a:t>consistent scheme </a:t>
            </a:r>
            <a:br>
              <a:rPr lang="en-US" altLang="ja-JP" sz="2400" dirty="0" smtClean="0"/>
            </a:br>
            <a:r>
              <a:rPr lang="en-US" altLang="ja-JP" sz="2400" dirty="0" smtClean="0"/>
              <a:t>has been established</a:t>
            </a:r>
          </a:p>
          <a:p>
            <a:r>
              <a:rPr lang="en-US" altLang="ja-JP" sz="2400" dirty="0" smtClean="0"/>
              <a:t>Movement of tunnel </a:t>
            </a:r>
            <a:br>
              <a:rPr lang="en-US" altLang="ja-JP" sz="2400" dirty="0" smtClean="0"/>
            </a:br>
            <a:r>
              <a:rPr lang="en-US" altLang="ja-JP" sz="2400" dirty="0" smtClean="0"/>
              <a:t>by several 10’s of </a:t>
            </a:r>
            <a:br>
              <a:rPr lang="en-US" altLang="ja-JP" sz="2400" dirty="0" smtClean="0"/>
            </a:br>
            <a:r>
              <a:rPr lang="en-US" altLang="ja-JP" sz="2400" dirty="0" smtClean="0"/>
              <a:t>micrometer was </a:t>
            </a:r>
            <a:br>
              <a:rPr lang="en-US" altLang="ja-JP" sz="2400" dirty="0" smtClean="0"/>
            </a:br>
            <a:r>
              <a:rPr lang="en-US" altLang="ja-JP" sz="2400" dirty="0" smtClean="0"/>
              <a:t>observed (→ mover)</a:t>
            </a:r>
          </a:p>
          <a:p>
            <a:r>
              <a:rPr lang="en-US" altLang="ja-JP" sz="2400" dirty="0" smtClean="0"/>
              <a:t>Further work necessary </a:t>
            </a:r>
            <a:br>
              <a:rPr lang="en-US" altLang="ja-JP" sz="2400" dirty="0" smtClean="0"/>
            </a:br>
            <a:r>
              <a:rPr lang="en-US" altLang="ja-JP" sz="2400" dirty="0" smtClean="0"/>
              <a:t>in 2015, for alignment </a:t>
            </a:r>
            <a:br>
              <a:rPr lang="en-US" altLang="ja-JP" sz="2400" dirty="0" smtClean="0"/>
            </a:br>
            <a:r>
              <a:rPr lang="en-US" altLang="ja-JP" sz="2400" dirty="0" smtClean="0"/>
              <a:t>and girder replacement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pic>
        <p:nvPicPr>
          <p:cNvPr id="5" name="図 4" descr="align-c-5-jul-se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538" y="2469464"/>
            <a:ext cx="6370320" cy="4589145"/>
          </a:xfrm>
          <a:prstGeom prst="rect">
            <a:avLst/>
          </a:prstGeom>
        </p:spPr>
      </p:pic>
      <p:cxnSp>
        <p:nvCxnSpPr>
          <p:cNvPr id="6" name="直線矢印コネクタ 5"/>
          <p:cNvCxnSpPr/>
          <p:nvPr/>
        </p:nvCxnSpPr>
        <p:spPr>
          <a:xfrm>
            <a:off x="6491199" y="3478442"/>
            <a:ext cx="0" cy="755999"/>
          </a:xfrm>
          <a:prstGeom prst="straightConnector1">
            <a:avLst/>
          </a:prstGeom>
          <a:ln>
            <a:solidFill>
              <a:schemeClr val="accent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9429756" y="1016699"/>
            <a:ext cx="118212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Higo </a:t>
            </a:r>
            <a:r>
              <a:rPr lang="en-US" altLang="ja-JP" sz="1600" dirty="0">
                <a:solidFill>
                  <a:srgbClr val="008000"/>
                </a:solidFill>
              </a:rPr>
              <a:t>et al.</a:t>
            </a: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6496296" y="3664740"/>
            <a:ext cx="789290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chemeClr val="accent1"/>
                </a:solidFill>
              </a:rPr>
              <a:t>~5mm</a:t>
            </a:r>
            <a:endParaRPr lang="en-US" altLang="ja-JP" sz="1600" dirty="0">
              <a:solidFill>
                <a:schemeClr val="accent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6488997" y="5441894"/>
            <a:ext cx="0" cy="755999"/>
          </a:xfrm>
          <a:prstGeom prst="straightConnector1">
            <a:avLst/>
          </a:prstGeom>
          <a:ln>
            <a:solidFill>
              <a:schemeClr val="accent1"/>
            </a:solidFill>
            <a:headEnd type="arrow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180"/>
          <p:cNvSpPr txBox="1">
            <a:spLocks noChangeAspect="1" noChangeArrowheads="1"/>
          </p:cNvSpPr>
          <p:nvPr/>
        </p:nvSpPr>
        <p:spPr bwMode="auto">
          <a:xfrm>
            <a:off x="6471552" y="5628192"/>
            <a:ext cx="91121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chemeClr val="accent1"/>
                </a:solidFill>
              </a:rPr>
              <a:t>~10mm</a:t>
            </a:r>
            <a:endParaRPr lang="en-US" altLang="ja-JP" sz="1600" dirty="0">
              <a:solidFill>
                <a:schemeClr val="accent1"/>
              </a:solidFill>
            </a:endParaRPr>
          </a:p>
        </p:txBody>
      </p:sp>
      <p:sp>
        <p:nvSpPr>
          <p:cNvPr id="1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Alignment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Positron Generation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4-times more positron is required at SuperKEKB than KEKB</a:t>
            </a:r>
          </a:p>
          <a:p>
            <a:pPr lvl="1"/>
            <a:r>
              <a:rPr lang="en-US" altLang="ja-JP" dirty="0" smtClean="0"/>
              <a:t>Safety measure was taken after cable fire during the test of Flux Concentrator (FC)</a:t>
            </a:r>
          </a:p>
          <a:p>
            <a:pPr lvl="1"/>
            <a:r>
              <a:rPr lang="en-US" altLang="ja-JP" dirty="0"/>
              <a:t>N</a:t>
            </a:r>
            <a:r>
              <a:rPr lang="en-US" altLang="ja-JP" dirty="0" smtClean="0"/>
              <a:t>ew components in </a:t>
            </a:r>
            <a:br>
              <a:rPr lang="en-US" altLang="ja-JP" dirty="0" smtClean="0"/>
            </a:br>
            <a:r>
              <a:rPr lang="en-US" altLang="ja-JP" dirty="0" smtClean="0"/>
              <a:t>100-m capture section </a:t>
            </a:r>
            <a:br>
              <a:rPr lang="en-US" altLang="ja-JP" dirty="0" smtClean="0"/>
            </a:br>
            <a:r>
              <a:rPr lang="en-US" altLang="ja-JP" dirty="0" smtClean="0"/>
              <a:t>were</a:t>
            </a:r>
            <a:r>
              <a:rPr lang="en-US" altLang="ja-JP" dirty="0"/>
              <a:t> </a:t>
            </a:r>
            <a:r>
              <a:rPr lang="en-US" altLang="ja-JP" dirty="0" smtClean="0"/>
              <a:t>tested in steps</a:t>
            </a:r>
          </a:p>
          <a:p>
            <a:pPr lvl="1"/>
            <a:r>
              <a:rPr lang="en-US" altLang="ja-JP" dirty="0" smtClean="0"/>
              <a:t>High voltage tests in </a:t>
            </a:r>
            <a:br>
              <a:rPr lang="en-US" altLang="ja-JP" dirty="0" smtClean="0"/>
            </a:br>
            <a:r>
              <a:rPr lang="en-US" altLang="ja-JP" dirty="0" smtClean="0"/>
              <a:t>tunnel in April</a:t>
            </a:r>
          </a:p>
          <a:p>
            <a:pPr lvl="1"/>
            <a:r>
              <a:rPr lang="en-US" altLang="ja-JP" dirty="0" smtClean="0"/>
              <a:t>Beam tests with electron</a:t>
            </a:r>
            <a:br>
              <a:rPr lang="en-US" altLang="ja-JP" dirty="0" smtClean="0"/>
            </a:br>
            <a:r>
              <a:rPr lang="en-US" altLang="ja-JP" dirty="0" smtClean="0"/>
              <a:t>in May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507140" y="3330473"/>
            <a:ext cx="5016398" cy="3899002"/>
          </a:xfrm>
          <a:prstGeom prst="rect">
            <a:avLst/>
          </a:prstGeom>
        </p:spPr>
      </p:pic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generation for SuperKEKB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17501" y="5025813"/>
            <a:ext cx="10099310" cy="2536210"/>
          </a:xfrm>
          <a:prstGeom prst="rect">
            <a:avLst/>
          </a:prstGeom>
          <a:noFill/>
        </p:spPr>
        <p:txBody>
          <a:bodyPr wrap="square" lIns="103775" tIns="51881" rIns="103775" bIns="51881" rtlCol="0">
            <a:spAutoFit/>
          </a:bodyPr>
          <a:lstStyle/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New positron capture section after target with </a:t>
            </a:r>
            <a:b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</a:b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  Flux concentrator (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FC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) and large-aperture S-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band 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structure (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LAS)</a:t>
            </a: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Satellite bunch (beam loss) elimination with velocity bunching</a:t>
            </a: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Pinhole </a:t>
            </a:r>
            <a:r>
              <a:rPr lang="en-US" altLang="ja-JP" sz="2400" dirty="0">
                <a:solidFill>
                  <a:prstClr val="black"/>
                </a:solidFill>
                <a:ea typeface="ＭＳ Ｐゴシック"/>
                <a:cs typeface="Arial"/>
              </a:rPr>
              <a:t>(2mm</a:t>
            </a: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) for electrons beside target (3.5mm)</a:t>
            </a: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r>
              <a:rPr lang="en-US" altLang="ja-JP" sz="2400" dirty="0" smtClean="0">
                <a:solidFill>
                  <a:prstClr val="black"/>
                </a:solidFill>
                <a:ea typeface="ＭＳ Ｐゴシック"/>
                <a:cs typeface="Arial"/>
              </a:rPr>
              <a:t>Beam spoiler for target protection</a:t>
            </a: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  <a:p>
            <a:pPr defTabSz="518845">
              <a:lnSpc>
                <a:spcPct val="110000"/>
              </a:lnSpc>
              <a:buClr>
                <a:prstClr val="black"/>
              </a:buClr>
            </a:pPr>
            <a:endParaRPr lang="en-US" altLang="ja-JP" sz="2400" dirty="0">
              <a:solidFill>
                <a:prstClr val="black"/>
              </a:solidFill>
              <a:ea typeface="ＭＳ Ｐゴシック"/>
              <a:cs typeface="Arial"/>
            </a:endParaRPr>
          </a:p>
        </p:txBody>
      </p:sp>
      <p:pic>
        <p:nvPicPr>
          <p:cNvPr id="14" name="図 13" descr="target-offset概念図v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121359" y="1222055"/>
            <a:ext cx="5808346" cy="375675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52762" y="3639361"/>
            <a:ext cx="1338091" cy="456666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Flux </a:t>
            </a:r>
          </a:p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Concentrator</a:t>
            </a:r>
            <a:endParaRPr lang="ja-JP" altLang="en-US" sz="14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71397" y="2692232"/>
            <a:ext cx="472757" cy="381774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e+</a:t>
            </a:r>
            <a:endParaRPr lang="ja-JP" altLang="en-US" sz="1800" b="1" dirty="0">
              <a:solidFill>
                <a:srgbClr val="FF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04826" y="3095075"/>
            <a:ext cx="1794245" cy="350997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/>
            <a:r>
              <a:rPr lang="en-US" altLang="ja-JP" sz="16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5 nC injection e-</a:t>
            </a:r>
            <a:endParaRPr lang="ja-JP" altLang="en-US" sz="16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551" y="2206174"/>
            <a:ext cx="1325755" cy="557207"/>
          </a:xfrm>
          <a:prstGeom prst="rect">
            <a:avLst/>
          </a:prstGeom>
          <a:noFill/>
        </p:spPr>
        <p:txBody>
          <a:bodyPr wrap="none" lIns="103775" tIns="51881" rIns="103775" bIns="51881" rtlCol="0">
            <a:spAutoFit/>
          </a:bodyPr>
          <a:lstStyle/>
          <a:p>
            <a:pPr defTabSz="518845">
              <a:lnSpc>
                <a:spcPct val="80000"/>
              </a:lnSpc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10 nC</a:t>
            </a:r>
          </a:p>
          <a:p>
            <a:pPr defTabSz="518845">
              <a:lnSpc>
                <a:spcPct val="80000"/>
              </a:lnSpc>
            </a:pPr>
            <a:r>
              <a:rPr lang="en-US" altLang="ja-JP" sz="1800" b="1" dirty="0">
                <a:solidFill>
                  <a:srgbClr val="0000FF"/>
                </a:solidFill>
                <a:latin typeface="Arial"/>
                <a:ea typeface="ＭＳ Ｐゴシック"/>
                <a:cs typeface="Arial"/>
              </a:rPr>
              <a:t>primary e-</a:t>
            </a:r>
            <a:endParaRPr lang="ja-JP" altLang="en-US" sz="1800" b="1" dirty="0">
              <a:solidFill>
                <a:srgbClr val="00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199342" y="1248004"/>
            <a:ext cx="129550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prstClr val="white">
                    <a:lumMod val="65000"/>
                  </a:prstClr>
                </a:solidFill>
                <a:latin typeface="Arial"/>
                <a:ea typeface="ＭＳ Ｐゴシック"/>
                <a:cs typeface="Arial"/>
              </a:rPr>
              <a:t>bridge coils</a:t>
            </a:r>
            <a:endParaRPr lang="ja-JP" altLang="en-US" sz="1800" b="1" dirty="0">
              <a:solidFill>
                <a:prstClr val="white">
                  <a:lumMod val="65000"/>
                </a:prstClr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798681" y="2561235"/>
            <a:ext cx="172566" cy="427375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268507" y="2466018"/>
            <a:ext cx="500137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target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91645" y="3182806"/>
            <a:ext cx="469004" cy="35189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beam</a:t>
            </a:r>
          </a:p>
          <a:p>
            <a:pPr defTabSz="518845">
              <a:lnSpc>
                <a:spcPct val="80000"/>
              </a:lnSpc>
            </a:pPr>
            <a:r>
              <a:rPr lang="en-US" altLang="ja-JP" sz="14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hole</a:t>
            </a:r>
            <a:endParaRPr lang="ja-JP" altLang="en-US" sz="14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34165" y="3864949"/>
            <a:ext cx="11029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 smtClean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pulsed </a:t>
            </a:r>
            <a:r>
              <a:rPr lang="en-US" altLang="ja-JP" sz="1800" b="1" dirty="0">
                <a:solidFill>
                  <a:srgbClr val="FF00FF"/>
                </a:solidFill>
                <a:latin typeface="Arial"/>
                <a:ea typeface="ＭＳ Ｐゴシック"/>
                <a:cs typeface="Arial"/>
              </a:rPr>
              <a:t>ST</a:t>
            </a:r>
            <a:endParaRPr lang="ja-JP" altLang="en-US" sz="1800" b="1" dirty="0">
              <a:solidFill>
                <a:srgbClr val="FF00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683764" y="2156826"/>
            <a:ext cx="76936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srgbClr val="008000"/>
                </a:solidFill>
                <a:latin typeface="Arial"/>
                <a:ea typeface="ＭＳ Ｐゴシック"/>
                <a:cs typeface="Arial"/>
              </a:rPr>
              <a:t>DC QM</a:t>
            </a:r>
            <a:endParaRPr lang="ja-JP" altLang="en-US" sz="1800" b="1" dirty="0">
              <a:solidFill>
                <a:srgbClr val="008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65513" y="4189175"/>
            <a:ext cx="117986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 smtClean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pulsed </a:t>
            </a:r>
            <a:r>
              <a:rPr lang="en-US" altLang="ja-JP" sz="1800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QM</a:t>
            </a:r>
            <a:endParaRPr lang="ja-JP" altLang="en-US" sz="1800" b="1" dirty="0">
              <a:solidFill>
                <a:srgbClr val="00FFFF"/>
              </a:solidFill>
              <a:latin typeface="Arial"/>
              <a:ea typeface="ＭＳ Ｐゴシック"/>
              <a:cs typeface="Arial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649478" y="3467375"/>
            <a:ext cx="55731" cy="461220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H="1">
            <a:off x="705207" y="3460025"/>
            <a:ext cx="528472" cy="468569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2257850" y="3714907"/>
            <a:ext cx="516097" cy="557552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490732" y="3702538"/>
            <a:ext cx="767081" cy="554044"/>
          </a:xfrm>
          <a:prstGeom prst="line">
            <a:avLst/>
          </a:prstGeom>
          <a:ln w="12700" cmpd="sng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68174" y="1425406"/>
            <a:ext cx="1173508" cy="412552"/>
          </a:xfrm>
          <a:prstGeom prst="rect">
            <a:avLst/>
          </a:prstGeom>
          <a:solidFill>
            <a:schemeClr val="bg2"/>
          </a:solidFill>
        </p:spPr>
        <p:txBody>
          <a:bodyPr wrap="none" lIns="103775" tIns="51881" rIns="103775" bIns="51881" rtlCol="0">
            <a:spAutoFit/>
          </a:bodyPr>
          <a:lstStyle/>
          <a:p>
            <a:pPr defTabSz="518845"/>
            <a:r>
              <a:rPr lang="en-US" altLang="ja-JP" sz="2000" dirty="0">
                <a:solidFill>
                  <a:prstClr val="black"/>
                </a:solidFill>
                <a:latin typeface="Calibri"/>
                <a:ea typeface="ＭＳ Ｐゴシック"/>
              </a:rPr>
              <a:t>side view</a:t>
            </a:r>
            <a:endParaRPr lang="ja-JP" altLang="en-US" sz="20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648779" y="2292870"/>
            <a:ext cx="58990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400" b="1" dirty="0">
                <a:solidFill>
                  <a:srgbClr val="800000"/>
                </a:solidFill>
                <a:latin typeface="Arial"/>
                <a:ea typeface="ＭＳ Ｐゴシック"/>
                <a:cs typeface="Arial"/>
              </a:rPr>
              <a:t>spoiler</a:t>
            </a:r>
            <a:endParaRPr lang="ja-JP" altLang="en-US" sz="1400" b="1" dirty="0">
              <a:solidFill>
                <a:srgbClr val="8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764042" y="1390858"/>
            <a:ext cx="9490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800" b="1" dirty="0">
                <a:solidFill>
                  <a:srgbClr val="66CCFF"/>
                </a:solidFill>
                <a:latin typeface="Arial"/>
                <a:ea typeface="ＭＳ Ｐゴシック"/>
                <a:cs typeface="Arial"/>
              </a:rPr>
              <a:t>solenoid</a:t>
            </a:r>
            <a:endParaRPr lang="ja-JP" altLang="en-US" sz="1800" b="1" dirty="0">
              <a:solidFill>
                <a:srgbClr val="66CCFF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91110" y="2216196"/>
            <a:ext cx="79822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18845"/>
            <a:r>
              <a:rPr lang="en-US" altLang="ja-JP" sz="12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LAS Accel. </a:t>
            </a:r>
          </a:p>
          <a:p>
            <a:pPr defTabSz="518845"/>
            <a:r>
              <a:rPr lang="en-US" altLang="ja-JP" sz="1200" b="1" dirty="0">
                <a:solidFill>
                  <a:prstClr val="black"/>
                </a:solidFill>
                <a:latin typeface="Arial"/>
                <a:ea typeface="ＭＳ Ｐゴシック"/>
                <a:cs typeface="Arial"/>
              </a:rPr>
              <a:t>structure</a:t>
            </a:r>
            <a:endParaRPr lang="ja-JP" altLang="en-US" sz="1200" b="1" dirty="0">
              <a:solidFill>
                <a:prstClr val="black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10060484" y="0"/>
            <a:ext cx="628154" cy="402652"/>
          </a:xfrm>
          <a:prstGeom prst="rect">
            <a:avLst/>
          </a:prstGeom>
        </p:spPr>
        <p:txBody>
          <a:bodyPr/>
          <a:lstStyle/>
          <a:p>
            <a:fld id="{06F59C70-3E41-F24E-B7F7-A4C9A2C082CD}" type="slidenum">
              <a:rPr lang="ja-JP" altLang="en-US" smtClean="0">
                <a:solidFill>
                  <a:prstClr val="white"/>
                </a:solidFill>
                <a:ea typeface="ＭＳ Ｐゴシック"/>
              </a:rPr>
              <a:pPr/>
              <a:t>14</a:t>
            </a:fld>
            <a:endParaRPr lang="ja-JP" altLang="en-US">
              <a:solidFill>
                <a:prstClr val="white"/>
              </a:solidFill>
              <a:ea typeface="ＭＳ Ｐゴシック"/>
            </a:endParaRPr>
          </a:p>
        </p:txBody>
      </p:sp>
      <p:pic>
        <p:nvPicPr>
          <p:cNvPr id="43" name="図 42" descr="KEK-ULFO-0100-0000-2-2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5400000">
            <a:off x="6375596" y="1096996"/>
            <a:ext cx="4008958" cy="4015242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5969764" y="2865087"/>
            <a:ext cx="717107" cy="494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positron</a:t>
            </a:r>
          </a:p>
          <a:p>
            <a:r>
              <a:rPr lang="en-US" altLang="ja-JP" sz="1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production</a:t>
            </a:r>
          </a:p>
          <a:p>
            <a:r>
              <a:rPr lang="en-US" altLang="ja-JP" sz="1400" b="1" dirty="0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Target</a:t>
            </a:r>
            <a:endParaRPr kumimoji="1" lang="ja-JP" altLang="en-US" sz="1400" b="1" dirty="0">
              <a:solidFill>
                <a:schemeClr val="accent3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6686871" y="3359530"/>
            <a:ext cx="1298032" cy="143536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/>
          <p:cNvSpPr txBox="1"/>
          <p:nvPr/>
        </p:nvSpPr>
        <p:spPr>
          <a:xfrm>
            <a:off x="8008823" y="4056343"/>
            <a:ext cx="1004583" cy="339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6FCF"/>
                </a:solidFill>
                <a:latin typeface="Arial"/>
                <a:cs typeface="Arial"/>
              </a:rPr>
              <a:t>Flux </a:t>
            </a:r>
          </a:p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rgbClr val="FF6FCF"/>
                </a:solidFill>
                <a:latin typeface="Arial"/>
                <a:cs typeface="Arial"/>
              </a:rPr>
              <a:t>Concentrator</a:t>
            </a:r>
            <a:endParaRPr kumimoji="1" lang="ja-JP" altLang="en-US" sz="1400" b="1" dirty="0">
              <a:solidFill>
                <a:srgbClr val="FF6FCF"/>
              </a:solidFill>
              <a:latin typeface="Arial"/>
              <a:cs typeface="Arial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 flipV="1">
            <a:off x="8241719" y="3596512"/>
            <a:ext cx="36894" cy="485747"/>
          </a:xfrm>
          <a:prstGeom prst="straightConnector1">
            <a:avLst/>
          </a:prstGeom>
          <a:ln>
            <a:solidFill>
              <a:srgbClr val="FF6FCF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6220685" y="4434455"/>
            <a:ext cx="582737" cy="339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Bridge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Coils</a:t>
            </a:r>
            <a:endParaRPr kumimoji="1" lang="ja-JP" altLang="en-US" sz="14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6768802" y="3639554"/>
            <a:ext cx="685856" cy="865502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矢印コネクタ 49"/>
          <p:cNvCxnSpPr/>
          <p:nvPr/>
        </p:nvCxnSpPr>
        <p:spPr>
          <a:xfrm flipV="1">
            <a:off x="6793398" y="3940841"/>
            <a:ext cx="1060941" cy="551918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6011873" y="1936396"/>
            <a:ext cx="519069" cy="3296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rgbClr val="0000FF"/>
                </a:solidFill>
                <a:latin typeface="Arial"/>
                <a:cs typeface="Arial"/>
              </a:rPr>
              <a:t>primary </a:t>
            </a:r>
          </a:p>
          <a:p>
            <a:r>
              <a:rPr kumimoji="1" lang="en-US" altLang="ja-JP" sz="1400" b="1" dirty="0" smtClean="0">
                <a:solidFill>
                  <a:srgbClr val="0000FF"/>
                </a:solidFill>
                <a:latin typeface="Arial"/>
                <a:cs typeface="Arial"/>
              </a:rPr>
              <a:t>e- beam</a:t>
            </a:r>
            <a:endParaRPr kumimoji="1" lang="ja-JP" alt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>
            <a:off x="6157238" y="2286842"/>
            <a:ext cx="2022995" cy="114980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>
            <a:cxnSpLocks noChangeAspect="1"/>
          </p:cNvCxnSpPr>
          <p:nvPr/>
        </p:nvCxnSpPr>
        <p:spPr>
          <a:xfrm>
            <a:off x="8266077" y="3510198"/>
            <a:ext cx="2150734" cy="12198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テキスト ボックス 53"/>
          <p:cNvSpPr txBox="1"/>
          <p:nvPr/>
        </p:nvSpPr>
        <p:spPr>
          <a:xfrm>
            <a:off x="9756685" y="4966030"/>
            <a:ext cx="591698" cy="16481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1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kumimoji="1" lang="en-US" altLang="ja-JP" sz="1400" b="1" dirty="0" smtClean="0">
                <a:solidFill>
                  <a:srgbClr val="FF0000"/>
                </a:solidFill>
                <a:latin typeface="Arial"/>
                <a:cs typeface="Arial"/>
              </a:rPr>
              <a:t>e+ beam</a:t>
            </a:r>
            <a:endParaRPr kumimoji="1" lang="ja-JP" alt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  <p:sp>
        <p:nvSpPr>
          <p:cNvPr id="4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0016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陽電子捕獲部</a:t>
            </a:r>
            <a:r>
              <a:rPr kumimoji="1" lang="en-US" altLang="ja-JP" dirty="0" smtClean="0"/>
              <a:t>@Linac</a:t>
            </a:r>
            <a:r>
              <a:rPr kumimoji="1" lang="ja-JP" altLang="en-US" dirty="0" smtClean="0"/>
              <a:t>トンネル</a:t>
            </a:r>
            <a:endParaRPr kumimoji="1" lang="ja-JP" altLang="en-US" dirty="0"/>
          </a:p>
        </p:txBody>
      </p:sp>
      <p:pic>
        <p:nvPicPr>
          <p:cNvPr id="6" name="コンテンツ プレースホルダー 5" descr="IMG_1985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-436" r="-617"/>
          <a:stretch/>
        </p:blipFill>
        <p:spPr>
          <a:xfrm>
            <a:off x="1218114" y="1192261"/>
            <a:ext cx="8311094" cy="5819397"/>
          </a:xfrm>
        </p:spPr>
      </p:pic>
      <p:cxnSp>
        <p:nvCxnSpPr>
          <p:cNvPr id="7" name="直線矢印コネクタ 6"/>
          <p:cNvCxnSpPr/>
          <p:nvPr/>
        </p:nvCxnSpPr>
        <p:spPr>
          <a:xfrm>
            <a:off x="4466420" y="2478054"/>
            <a:ext cx="1306935" cy="993615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867644" y="1484437"/>
            <a:ext cx="2457752" cy="10748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ja-JP" altLang="en-US" dirty="0" smtClean="0">
                <a:solidFill>
                  <a:srgbClr val="FFFF66"/>
                </a:solidFill>
              </a:rPr>
              <a:t>この中に</a:t>
            </a:r>
            <a:r>
              <a:rPr kumimoji="1" lang="en-US" altLang="ja-JP" dirty="0" smtClean="0">
                <a:solidFill>
                  <a:srgbClr val="FFFF66"/>
                </a:solidFill>
              </a:rPr>
              <a:t>FC</a:t>
            </a:r>
            <a:r>
              <a:rPr kumimoji="1" lang="ja-JP" altLang="en-US" dirty="0" smtClean="0">
                <a:solidFill>
                  <a:srgbClr val="FFFF66"/>
                </a:solidFill>
              </a:rPr>
              <a:t>、標的</a:t>
            </a:r>
            <a:endParaRPr kumimoji="1" lang="en-US" altLang="ja-JP" dirty="0" smtClean="0">
              <a:solidFill>
                <a:srgbClr val="FFFF66"/>
              </a:solidFill>
            </a:endParaRPr>
          </a:p>
          <a:p>
            <a:r>
              <a:rPr lang="ja-JP" altLang="en-US" dirty="0" smtClean="0">
                <a:solidFill>
                  <a:srgbClr val="FFFF66"/>
                </a:solidFill>
              </a:rPr>
              <a:t>ブリッジコイルが</a:t>
            </a:r>
            <a:endParaRPr lang="en-US" altLang="ja-JP" dirty="0" smtClean="0">
              <a:solidFill>
                <a:srgbClr val="FFFF66"/>
              </a:solidFill>
            </a:endParaRPr>
          </a:p>
          <a:p>
            <a:r>
              <a:rPr kumimoji="1" lang="ja-JP" altLang="en-US" dirty="0" smtClean="0">
                <a:solidFill>
                  <a:srgbClr val="FFFF66"/>
                </a:solidFill>
              </a:rPr>
              <a:t>収められている。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 flipV="1">
            <a:off x="1484578" y="4704709"/>
            <a:ext cx="3908117" cy="2226656"/>
          </a:xfrm>
          <a:prstGeom prst="straightConnector1">
            <a:avLst/>
          </a:prstGeom>
          <a:ln w="38100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 rot="19947456">
            <a:off x="2895740" y="5019064"/>
            <a:ext cx="1886454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2700" dirty="0">
                <a:solidFill>
                  <a:srgbClr val="00FFFF"/>
                </a:solidFill>
              </a:rPr>
              <a:t>電子ビーム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48874" y="5961702"/>
            <a:ext cx="3826985" cy="121330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FF66"/>
                </a:solidFill>
              </a:rPr>
              <a:t>2014</a:t>
            </a:r>
            <a:r>
              <a:rPr kumimoji="1" lang="ja-JP" altLang="en-US" sz="1800" dirty="0" smtClean="0">
                <a:solidFill>
                  <a:srgbClr val="FFFF66"/>
                </a:solidFill>
              </a:rPr>
              <a:t>年</a:t>
            </a:r>
            <a:r>
              <a:rPr kumimoji="1" lang="en-US" altLang="ja-JP" sz="1800" dirty="0" smtClean="0">
                <a:solidFill>
                  <a:srgbClr val="FFFF66"/>
                </a:solidFill>
              </a:rPr>
              <a:t>4</a:t>
            </a:r>
            <a:r>
              <a:rPr kumimoji="1" lang="ja-JP" altLang="en-US" sz="1800" dirty="0" smtClean="0">
                <a:solidFill>
                  <a:srgbClr val="FFFF66"/>
                </a:solidFill>
              </a:rPr>
              <a:t>月に陽電子</a:t>
            </a:r>
            <a:r>
              <a:rPr lang="ja-JP" altLang="en-US" sz="1800" dirty="0" smtClean="0">
                <a:solidFill>
                  <a:srgbClr val="FFFF66"/>
                </a:solidFill>
              </a:rPr>
              <a:t>捕獲</a:t>
            </a:r>
            <a:r>
              <a:rPr kumimoji="1" lang="ja-JP" altLang="en-US" sz="1800" dirty="0" smtClean="0">
                <a:solidFill>
                  <a:srgbClr val="FFFF66"/>
                </a:solidFill>
              </a:rPr>
              <a:t>部</a:t>
            </a:r>
            <a:endParaRPr kumimoji="1" lang="en-US" altLang="ja-JP" sz="1800" dirty="0" smtClean="0">
              <a:solidFill>
                <a:srgbClr val="FFFF66"/>
              </a:solidFill>
            </a:endParaRPr>
          </a:p>
          <a:p>
            <a:r>
              <a:rPr lang="ja-JP" altLang="en-US" sz="1800" dirty="0" smtClean="0">
                <a:solidFill>
                  <a:srgbClr val="FFFF66"/>
                </a:solidFill>
              </a:rPr>
              <a:t>をビームラインの設置し、</a:t>
            </a:r>
            <a:endParaRPr kumimoji="1" lang="en-US" altLang="ja-JP" sz="1800" dirty="0" smtClean="0">
              <a:solidFill>
                <a:srgbClr val="FFFF66"/>
              </a:solidFill>
            </a:endParaRPr>
          </a:p>
          <a:p>
            <a:r>
              <a:rPr lang="en-US" altLang="ja-JP" sz="1800" dirty="0" smtClean="0">
                <a:solidFill>
                  <a:srgbClr val="FFFF66"/>
                </a:solidFill>
              </a:rPr>
              <a:t>5</a:t>
            </a:r>
            <a:r>
              <a:rPr lang="ja-JP" altLang="en-US" sz="1800" dirty="0" smtClean="0">
                <a:solidFill>
                  <a:srgbClr val="FFFF66"/>
                </a:solidFill>
              </a:rPr>
              <a:t>月より陽電子のコミッショニング</a:t>
            </a:r>
            <a:endParaRPr lang="en-US" altLang="ja-JP" sz="1800" dirty="0" smtClean="0">
              <a:solidFill>
                <a:srgbClr val="FFFF66"/>
              </a:solidFill>
            </a:endParaRPr>
          </a:p>
          <a:p>
            <a:r>
              <a:rPr lang="ja-JP" altLang="en-US" sz="1800" dirty="0" smtClean="0">
                <a:solidFill>
                  <a:srgbClr val="FFFF66"/>
                </a:solidFill>
              </a:rPr>
              <a:t>を開始した。</a:t>
            </a:r>
            <a:endParaRPr lang="en-US" altLang="ja-JP" sz="1800" dirty="0" smtClean="0">
              <a:solidFill>
                <a:srgbClr val="FFFF66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991972" y="2191210"/>
            <a:ext cx="192620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smtClean="0">
                <a:solidFill>
                  <a:srgbClr val="FFFF66"/>
                </a:solidFill>
              </a:rPr>
              <a:t>DC</a:t>
            </a:r>
            <a:r>
              <a:rPr kumimoji="1" lang="ja-JP" altLang="en-US" dirty="0" smtClean="0">
                <a:solidFill>
                  <a:srgbClr val="FFFF66"/>
                </a:solidFill>
              </a:rPr>
              <a:t>ソレノイド</a:t>
            </a:r>
            <a:endParaRPr kumimoji="1" lang="ja-JP" altLang="en-US" dirty="0">
              <a:solidFill>
                <a:srgbClr val="FFFF66"/>
              </a:solidFill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6750385" y="2537910"/>
            <a:ext cx="1751039" cy="239425"/>
          </a:xfrm>
          <a:prstGeom prst="straightConnector1">
            <a:avLst/>
          </a:prstGeom>
          <a:ln w="28575" cmpd="sng">
            <a:solidFill>
              <a:srgbClr val="FFFF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9306153" y="397228"/>
            <a:ext cx="125977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T.Kamitani</a:t>
            </a:r>
            <a:endParaRPr kumimoji="1" lang="ja-JP" altLang="en-US" dirty="0"/>
          </a:p>
        </p:txBody>
      </p:sp>
      <p:sp>
        <p:nvSpPr>
          <p:cNvPr id="19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4411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Positron from New Positron Capture Section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Generated positron ~0.1nC was </a:t>
            </a:r>
            <a:br>
              <a:rPr lang="en-US" altLang="ja-JP" sz="2800" dirty="0" smtClean="0"/>
            </a:br>
            <a:r>
              <a:rPr lang="en-US" altLang="ja-JP" sz="2800" dirty="0" smtClean="0"/>
              <a:t>transferred to the entrance of </a:t>
            </a:r>
            <a:br>
              <a:rPr lang="en-US" altLang="ja-JP" sz="2800" dirty="0" smtClean="0"/>
            </a:br>
            <a:r>
              <a:rPr lang="en-US" altLang="ja-JP" sz="2800" dirty="0" smtClean="0"/>
              <a:t>damping ring </a:t>
            </a:r>
          </a:p>
          <a:p>
            <a:r>
              <a:rPr kumimoji="1" lang="en-US" altLang="ja-JP" sz="2800" dirty="0" smtClean="0"/>
              <a:t>With higher magnetic and electric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field, 4-nC positron will be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generated</a:t>
            </a:r>
          </a:p>
          <a:p>
            <a:r>
              <a:rPr lang="en-US" altLang="ja-JP" sz="2800" dirty="0" smtClean="0"/>
              <a:t>Target shield </a:t>
            </a:r>
            <a:br>
              <a:rPr lang="en-US" altLang="ja-JP" sz="2800" dirty="0" smtClean="0"/>
            </a:br>
            <a:r>
              <a:rPr lang="en-US" altLang="ja-JP" sz="2800" dirty="0" smtClean="0"/>
              <a:t>(40cm x 6m long)</a:t>
            </a:r>
            <a:br>
              <a:rPr lang="en-US" altLang="ja-JP" sz="2800" dirty="0" smtClean="0"/>
            </a:br>
            <a:r>
              <a:rPr lang="en-US" altLang="ja-JP" sz="2800" dirty="0" smtClean="0"/>
              <a:t>will be finalized</a:t>
            </a:r>
            <a:endParaRPr kumimoji="1" lang="en-US" altLang="ja-JP" sz="2800" dirty="0" smtClean="0"/>
          </a:p>
          <a:p>
            <a:r>
              <a:rPr kumimoji="1" lang="en-US" altLang="ja-JP" sz="2800" dirty="0" smtClean="0"/>
              <a:t>Alignment will be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improved </a:t>
            </a:r>
            <a:br>
              <a:rPr kumimoji="1" lang="en-US" altLang="ja-JP" sz="2800" dirty="0" smtClean="0"/>
            </a:br>
            <a:r>
              <a:rPr kumimoji="1" lang="en-US" altLang="ja-JP" sz="2800" dirty="0" smtClean="0"/>
              <a:t>3mm</a:t>
            </a:r>
            <a:r>
              <a:rPr lang="en-US" altLang="ja-JP" sz="2800" dirty="0"/>
              <a:t> </a:t>
            </a:r>
            <a:r>
              <a:rPr kumimoji="1" lang="en-US" altLang="ja-JP" sz="2800" dirty="0" smtClean="0">
                <a:sym typeface="Wingdings"/>
              </a:rPr>
              <a:t> 0.1mm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  <p:pic>
        <p:nvPicPr>
          <p:cNvPr id="6" name="図 5" descr="pos-orbi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1"/>
          <a:stretch/>
        </p:blipFill>
        <p:spPr>
          <a:xfrm>
            <a:off x="3794003" y="4111109"/>
            <a:ext cx="6729535" cy="3087870"/>
          </a:xfrm>
          <a:prstGeom prst="rect">
            <a:avLst/>
          </a:prstGeom>
        </p:spPr>
      </p:pic>
      <p:sp>
        <p:nvSpPr>
          <p:cNvPr id="7" name="Text Box 180"/>
          <p:cNvSpPr txBox="1">
            <a:spLocks noChangeAspect="1" noChangeArrowheads="1"/>
          </p:cNvSpPr>
          <p:nvPr/>
        </p:nvSpPr>
        <p:spPr bwMode="auto">
          <a:xfrm>
            <a:off x="4278091" y="4887050"/>
            <a:ext cx="1212183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Horizontal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4178300" y="4343400"/>
            <a:ext cx="4417791" cy="0"/>
          </a:xfrm>
          <a:prstGeom prst="straightConnector1">
            <a:avLst/>
          </a:prstGeom>
          <a:ln w="31750">
            <a:solidFill>
              <a:srgbClr val="008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Box 180"/>
          <p:cNvSpPr txBox="1">
            <a:spLocks noChangeAspect="1" noChangeArrowheads="1"/>
          </p:cNvSpPr>
          <p:nvPr/>
        </p:nvSpPr>
        <p:spPr bwMode="auto">
          <a:xfrm>
            <a:off x="8596091" y="4155597"/>
            <a:ext cx="78327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400 m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5" name="Text Box 180"/>
          <p:cNvSpPr txBox="1">
            <a:spLocks noChangeAspect="1" noChangeArrowheads="1"/>
          </p:cNvSpPr>
          <p:nvPr/>
        </p:nvSpPr>
        <p:spPr bwMode="auto">
          <a:xfrm>
            <a:off x="4278091" y="5674450"/>
            <a:ext cx="957606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Vertical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6" name="Text Box 180"/>
          <p:cNvSpPr txBox="1">
            <a:spLocks noChangeAspect="1" noChangeArrowheads="1"/>
          </p:cNvSpPr>
          <p:nvPr/>
        </p:nvSpPr>
        <p:spPr bwMode="auto">
          <a:xfrm>
            <a:off x="4278091" y="6449150"/>
            <a:ext cx="1501425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Beam charge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7" name="Text Box 180"/>
          <p:cNvSpPr txBox="1">
            <a:spLocks noChangeAspect="1" noChangeArrowheads="1"/>
          </p:cNvSpPr>
          <p:nvPr/>
        </p:nvSpPr>
        <p:spPr bwMode="auto">
          <a:xfrm>
            <a:off x="5848217" y="6459400"/>
            <a:ext cx="186169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Primary Electron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8" name="Text Box 180"/>
          <p:cNvSpPr txBox="1">
            <a:spLocks noChangeAspect="1" noChangeArrowheads="1"/>
          </p:cNvSpPr>
          <p:nvPr/>
        </p:nvSpPr>
        <p:spPr bwMode="auto">
          <a:xfrm>
            <a:off x="4278091" y="4457150"/>
            <a:ext cx="160401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Beam position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19" name="Text Box 180"/>
          <p:cNvSpPr txBox="1">
            <a:spLocks noChangeAspect="1" noChangeArrowheads="1"/>
          </p:cNvSpPr>
          <p:nvPr/>
        </p:nvSpPr>
        <p:spPr bwMode="auto">
          <a:xfrm>
            <a:off x="7862316" y="6442525"/>
            <a:ext cx="1006998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Positron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20" name="Text Box 180"/>
          <p:cNvSpPr txBox="1">
            <a:spLocks noChangeAspect="1" noChangeArrowheads="1"/>
          </p:cNvSpPr>
          <p:nvPr/>
        </p:nvSpPr>
        <p:spPr bwMode="auto">
          <a:xfrm>
            <a:off x="7308017" y="6724200"/>
            <a:ext cx="1043867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W target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21" name="Text Box 180"/>
          <p:cNvSpPr txBox="1">
            <a:spLocks noChangeAspect="1" noChangeArrowheads="1"/>
          </p:cNvSpPr>
          <p:nvPr/>
        </p:nvSpPr>
        <p:spPr bwMode="auto">
          <a:xfrm>
            <a:off x="8924828" y="5716175"/>
            <a:ext cx="93947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rgbClr val="000090"/>
                </a:solidFill>
              </a:rPr>
              <a:t>~0.1 nC</a:t>
            </a:r>
            <a:endParaRPr lang="en-US" altLang="ja-JP" sz="1600" dirty="0">
              <a:solidFill>
                <a:srgbClr val="000090"/>
              </a:solidFill>
            </a:endParaRPr>
          </a:p>
        </p:txBody>
      </p:sp>
      <p:sp>
        <p:nvSpPr>
          <p:cNvPr id="22" name="Text Box 180"/>
          <p:cNvSpPr txBox="1">
            <a:spLocks noChangeAspect="1" noChangeArrowheads="1"/>
          </p:cNvSpPr>
          <p:nvPr/>
        </p:nvSpPr>
        <p:spPr bwMode="auto">
          <a:xfrm>
            <a:off x="6707188" y="1100138"/>
            <a:ext cx="306609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Flux concentrator and </a:t>
            </a:r>
          </a:p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	following</a:t>
            </a:r>
            <a:r>
              <a:rPr lang="en-US" altLang="ja-JP" sz="1600" dirty="0">
                <a:solidFill>
                  <a:schemeClr val="bg1"/>
                </a:solidFill>
              </a:rPr>
              <a:t> </a:t>
            </a:r>
            <a:r>
              <a:rPr lang="en-US" altLang="ja-JP" sz="1600" dirty="0" smtClean="0">
                <a:solidFill>
                  <a:schemeClr val="bg1"/>
                </a:solidFill>
              </a:rPr>
              <a:t>solenoid/quad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pic>
        <p:nvPicPr>
          <p:cNvPr id="23" name="図 22" descr="las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554788" y="1100138"/>
            <a:ext cx="3956050" cy="2755900"/>
          </a:xfrm>
          <a:prstGeom prst="rect">
            <a:avLst/>
          </a:prstGeom>
        </p:spPr>
      </p:pic>
      <p:sp>
        <p:nvSpPr>
          <p:cNvPr id="24" name="Text Box 180"/>
          <p:cNvSpPr txBox="1">
            <a:spLocks noChangeAspect="1" noChangeArrowheads="1"/>
          </p:cNvSpPr>
          <p:nvPr/>
        </p:nvSpPr>
        <p:spPr bwMode="auto">
          <a:xfrm>
            <a:off x="6707188" y="1100138"/>
            <a:ext cx="3628309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600" dirty="0" smtClean="0">
                <a:solidFill>
                  <a:schemeClr val="bg1"/>
                </a:solidFill>
              </a:rPr>
              <a:t>Large aperture S-band structure </a:t>
            </a:r>
            <a:br>
              <a:rPr lang="en-US" altLang="ja-JP" sz="1600" dirty="0" smtClean="0">
                <a:solidFill>
                  <a:schemeClr val="bg1"/>
                </a:solidFill>
              </a:rPr>
            </a:br>
            <a:r>
              <a:rPr lang="en-US" altLang="ja-JP" sz="1600" dirty="0" smtClean="0">
                <a:solidFill>
                  <a:schemeClr val="bg1"/>
                </a:solidFill>
              </a:rPr>
              <a:t>before solenoid &amp; quad installation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2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37712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 descr="filelist_2014-06-30_14:17:50_415241_zerodataadded_FL15ES.pn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-7268" r="-7268"/>
          <a:stretch>
            <a:fillRect/>
          </a:stretch>
        </p:blipFill>
        <p:spPr/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(1) FC current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64573" y="3622861"/>
            <a:ext cx="4130144" cy="14903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6kA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より大きな電流値でもまだ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/>
            </a:r>
            <a:b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</a:b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saturation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せずに順調に伸びていくと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/>
            </a:r>
            <a:b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</a:b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期待される</a:t>
            </a:r>
            <a:endParaRPr lang="en-US" altLang="ja-JP" sz="1800" dirty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新型電源では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12kA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まで上がる予定。</a:t>
            </a:r>
            <a:endParaRPr lang="en-US" altLang="ja-JP" sz="1800" dirty="0" smtClean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  <a:p>
            <a:r>
              <a:rPr lang="ja-JP" altLang="en-US" sz="1800" dirty="0" smtClean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伝送路の</a:t>
            </a:r>
            <a:r>
              <a:rPr lang="en-US" altLang="ja-JP" sz="1800" dirty="0" smtClean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 inductance </a:t>
            </a:r>
            <a:r>
              <a:rPr lang="ja-JP" altLang="en-US" sz="1800" dirty="0" smtClean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も下げる予定。</a:t>
            </a:r>
            <a:endParaRPr lang="ja-JP" altLang="en-US" sz="1800" dirty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92636" y="5090081"/>
            <a:ext cx="2106895" cy="12133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FC current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が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zero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でも</a:t>
            </a:r>
          </a:p>
          <a:p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ある程度の</a:t>
            </a:r>
            <a:r>
              <a:rPr lang="en-US" altLang="ja-JP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yield</a:t>
            </a:r>
            <a:r>
              <a:rPr lang="ja-JP" altLang="en-US" sz="1800" dirty="0">
                <a:solidFill>
                  <a:srgbClr val="FF6600"/>
                </a:solidFill>
                <a:latin typeface="ヒラギノ丸ゴ ProN W4"/>
                <a:ea typeface="ヒラギノ丸ゴ ProN W4"/>
                <a:cs typeface="ヒラギノ丸ゴ ProN W4"/>
              </a:rPr>
              <a:t>がある</a:t>
            </a:r>
            <a:endParaRPr lang="en-US" altLang="ja-JP" sz="1800" dirty="0">
              <a:solidFill>
                <a:srgbClr val="FF6600"/>
              </a:solidFill>
              <a:latin typeface="ヒラギノ丸ゴ ProN W4"/>
              <a:ea typeface="ヒラギノ丸ゴ ProN W4"/>
              <a:cs typeface="ヒラギノ丸ゴ ProN W4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203549" y="6943908"/>
            <a:ext cx="1249357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800" dirty="0">
                <a:solidFill>
                  <a:srgbClr val="0000FF"/>
                </a:solidFill>
              </a:rPr>
              <a:t>CT</a:t>
            </a:r>
            <a:r>
              <a:rPr lang="ja-JP" altLang="en-US" sz="1800" dirty="0">
                <a:solidFill>
                  <a:srgbClr val="0000FF"/>
                </a:solidFill>
              </a:rPr>
              <a:t>測定値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996126" y="5884186"/>
            <a:ext cx="2557908" cy="5977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FC</a:t>
            </a:r>
            <a:r>
              <a:rPr lang="ja-JP" altLang="en-US" sz="1600" dirty="0" smtClean="0">
                <a:solidFill>
                  <a:srgbClr val="FF0000"/>
                </a:solidFill>
              </a:rPr>
              <a:t>での実電流値は</a:t>
            </a:r>
            <a:r>
              <a:rPr lang="en-US" altLang="ja-JP" sz="1600" dirty="0" smtClean="0">
                <a:solidFill>
                  <a:srgbClr val="FF0000"/>
                </a:solidFill>
              </a:rPr>
              <a:t>1.07</a:t>
            </a:r>
            <a:r>
              <a:rPr lang="ja-JP" altLang="en-US" sz="1600" dirty="0" smtClean="0">
                <a:solidFill>
                  <a:srgbClr val="FF0000"/>
                </a:solidFill>
              </a:rPr>
              <a:t>倍</a:t>
            </a:r>
            <a:endParaRPr lang="en-US" altLang="ja-JP" sz="1600" dirty="0" smtClean="0">
              <a:solidFill>
                <a:srgbClr val="FF0000"/>
              </a:solidFill>
            </a:endParaRPr>
          </a:p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plot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上の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6kA =&gt; 6.42 kA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06153" y="397228"/>
            <a:ext cx="125977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T.Kamitani</a:t>
            </a:r>
            <a:endParaRPr kumimoji="1" lang="ja-JP" altLang="en-US" dirty="0"/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1059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Positron Generation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8956" y="1025789"/>
            <a:ext cx="10050454" cy="6264104"/>
          </a:xfrm>
        </p:spPr>
        <p:txBody>
          <a:bodyPr>
            <a:noAutofit/>
          </a:bodyPr>
          <a:lstStyle/>
          <a:p>
            <a:pPr marL="521437" indent="-521437">
              <a:buSzPct val="100000"/>
              <a:buFont typeface="+mj-lt"/>
              <a:buAutoNum type="arabicParenR"/>
            </a:pPr>
            <a:r>
              <a:rPr lang="en-US" altLang="ja-JP" sz="2400" b="1" dirty="0" smtClean="0">
                <a:solidFill>
                  <a:srgbClr val="0000FF"/>
                </a:solidFill>
                <a:latin typeface="+mn-lt"/>
              </a:rPr>
              <a:t>Installation of </a:t>
            </a:r>
            <a:r>
              <a:rPr lang="en-US" altLang="ja-JP" sz="2400" dirty="0" smtClean="0">
                <a:solidFill>
                  <a:srgbClr val="0000FF"/>
                </a:solidFill>
              </a:rPr>
              <a:t>positron generator for </a:t>
            </a:r>
            <a:r>
              <a:rPr lang="en-US" altLang="ja-JP" sz="2400" b="1" dirty="0" smtClean="0">
                <a:solidFill>
                  <a:srgbClr val="0000FF"/>
                </a:solidFill>
                <a:latin typeface="+mn-lt"/>
              </a:rPr>
              <a:t>SuperKEKB in April 2014</a:t>
            </a:r>
            <a:r>
              <a:rPr kumimoji="1" lang="en-US" altLang="ja-JP" sz="1800" b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kumimoji="1" lang="en-US" altLang="ja-JP" sz="1800" b="1" dirty="0" smtClean="0">
                <a:solidFill>
                  <a:srgbClr val="0000FF"/>
                </a:solidFill>
                <a:latin typeface="+mn-lt"/>
              </a:rPr>
            </a:br>
            <a:r>
              <a:rPr kumimoji="1" lang="en-US" altLang="ja-JP" sz="1800" b="1" dirty="0" smtClean="0">
                <a:solidFill>
                  <a:srgbClr val="0000FF"/>
                </a:solidFill>
                <a:latin typeface="+mn-lt"/>
              </a:rPr>
              <a:t>	(Beamline construction since summer 2013)</a:t>
            </a:r>
            <a:r>
              <a:rPr lang="en-US" altLang="ja-JP" sz="1800" dirty="0">
                <a:solidFill>
                  <a:srgbClr val="0000FF"/>
                </a:solidFill>
              </a:rPr>
              <a:t/>
            </a:r>
            <a:br>
              <a:rPr lang="en-US" altLang="ja-JP" sz="1800" dirty="0">
                <a:solidFill>
                  <a:srgbClr val="0000FF"/>
                </a:solidFill>
              </a:rPr>
            </a:br>
            <a:r>
              <a:rPr lang="en-US" altLang="ja-JP" sz="1400" dirty="0" smtClean="0"/>
              <a:t>(positron target, spoiler, Flux </a:t>
            </a:r>
            <a:r>
              <a:rPr lang="en-US" altLang="ja-JP" sz="1400" dirty="0"/>
              <a:t>Concentrator, </a:t>
            </a:r>
            <a:r>
              <a:rPr lang="en-US" altLang="ja-JP" sz="1400" dirty="0" smtClean="0"/>
              <a:t>bridge coils, LAS structures [x6], DC solenoids [16+13], </a:t>
            </a:r>
            <a:br>
              <a:rPr lang="en-US" altLang="ja-JP" sz="1400" dirty="0" smtClean="0"/>
            </a:br>
            <a:r>
              <a:rPr lang="en-US" altLang="ja-JP" sz="1400" dirty="0" smtClean="0"/>
              <a:t>	e+/e- separator, quads [&gt;90]</a:t>
            </a:r>
            <a:r>
              <a:rPr lang="en-US" altLang="ja-JP" sz="1400" dirty="0"/>
              <a:t>)</a:t>
            </a:r>
          </a:p>
          <a:p>
            <a:pPr marL="521437" indent="-521437">
              <a:buSzPct val="100000"/>
              <a:buFont typeface="+mj-lt"/>
              <a:buAutoNum type="arabicParenR"/>
            </a:pPr>
            <a:r>
              <a:rPr kumimoji="1" lang="en-US" altLang="ja-JP" sz="2400" b="1" dirty="0" smtClean="0">
                <a:solidFill>
                  <a:srgbClr val="0000FF"/>
                </a:solidFill>
              </a:rPr>
              <a:t>Commissioning of positron beam, observation of the first positron after reconstruction for SuperKEKB, further improvements </a:t>
            </a:r>
            <a:r>
              <a:rPr lang="en-US" altLang="ja-JP" sz="2400" dirty="0" smtClean="0">
                <a:solidFill>
                  <a:srgbClr val="0000FF"/>
                </a:solidFill>
              </a:rPr>
              <a:t>expected</a:t>
            </a:r>
            <a:endParaRPr lang="en-US" altLang="ja-JP" sz="2400" b="1" dirty="0" smtClean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521437" indent="-521437">
              <a:buSzPct val="100000"/>
              <a:buFont typeface="+mj-lt"/>
              <a:buAutoNum type="arabicParenR"/>
            </a:pP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506952" indent="-506952">
              <a:buSzPct val="100000"/>
              <a:buFont typeface="+mj-lt"/>
              <a:buAutoNum type="arabicParenR"/>
            </a:pPr>
            <a:endParaRPr lang="en-US" altLang="ja-JP" sz="1800" dirty="0" smtClean="0">
              <a:solidFill>
                <a:srgbClr val="008000"/>
              </a:solidFill>
            </a:endParaRPr>
          </a:p>
          <a:p>
            <a:pPr marL="506952" indent="-506952">
              <a:buSzPct val="100000"/>
              <a:buFont typeface="+mj-lt"/>
              <a:buAutoNum type="arabicParenR"/>
            </a:pPr>
            <a:r>
              <a:rPr lang="en-US" altLang="ja-JP" sz="1800" dirty="0" smtClean="0">
                <a:solidFill>
                  <a:srgbClr val="008000"/>
                </a:solidFill>
              </a:rPr>
              <a:t>Oct.~Dec.2014 : Linac commissioning</a:t>
            </a:r>
            <a:r>
              <a:rPr lang="en-US" altLang="ja-JP" sz="1800" dirty="0">
                <a:solidFill>
                  <a:srgbClr val="008000"/>
                </a:solidFill>
              </a:rPr>
              <a:t/>
            </a:r>
            <a:br>
              <a:rPr lang="en-US" altLang="ja-JP" sz="1800" dirty="0">
                <a:solidFill>
                  <a:srgbClr val="008000"/>
                </a:solidFill>
              </a:rPr>
            </a:br>
            <a:r>
              <a:rPr lang="en-US" altLang="ja-JP" sz="1800" dirty="0" smtClean="0">
                <a:solidFill>
                  <a:srgbClr val="008000"/>
                </a:solidFill>
              </a:rPr>
              <a:t>Jan.~Mar.2015 : Construction		Apr.~Jun. : Linac commissioning</a:t>
            </a:r>
            <a:r>
              <a:rPr lang="en-US" altLang="ja-JP" sz="1800" dirty="0">
                <a:solidFill>
                  <a:srgbClr val="008000"/>
                </a:solidFill>
              </a:rPr>
              <a:t/>
            </a:r>
            <a:br>
              <a:rPr lang="en-US" altLang="ja-JP" sz="1800" dirty="0">
                <a:solidFill>
                  <a:srgbClr val="008000"/>
                </a:solidFill>
              </a:rPr>
            </a:br>
            <a:r>
              <a:rPr lang="en-US" altLang="ja-JP" sz="1800" dirty="0" smtClean="0">
                <a:solidFill>
                  <a:srgbClr val="008000"/>
                </a:solidFill>
              </a:rPr>
              <a:t>Jul.~Sep.2015 : Construction		Oct (?) : LER injection</a:t>
            </a:r>
            <a:endParaRPr lang="en-US" altLang="ja-JP" sz="1800" dirty="0">
              <a:solidFill>
                <a:srgbClr val="008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306153" y="397228"/>
            <a:ext cx="1259776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T.Kamitani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43282033"/>
              </p:ext>
            </p:extLst>
          </p:nvPr>
        </p:nvGraphicFramePr>
        <p:xfrm>
          <a:off x="965609" y="3519453"/>
          <a:ext cx="9403801" cy="24561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749"/>
                <a:gridCol w="1869495"/>
                <a:gridCol w="1676450"/>
                <a:gridCol w="1483404"/>
                <a:gridCol w="2718703"/>
              </a:tblGrid>
              <a:tr h="587971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Primary e-</a:t>
                      </a:r>
                      <a:r>
                        <a:rPr kumimoji="1" lang="en-US" altLang="ja-JP" sz="1800" baseline="0" dirty="0" smtClean="0"/>
                        <a:t> [nC]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Positron [nC]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Efficiency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Parameters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</a:tr>
              <a:tr h="5879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June 2014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0.6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0.12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20%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FC 6.4kA, Solenoids 370A, </a:t>
                      </a:r>
                      <a:br>
                        <a:rPr kumimoji="1" lang="en-US" altLang="ja-JP" sz="1400" dirty="0" smtClean="0"/>
                      </a:br>
                      <a:r>
                        <a:rPr kumimoji="1" lang="en-US" altLang="ja-JP" sz="1400" dirty="0" smtClean="0"/>
                        <a:t>LAS capture field 10 MV/m</a:t>
                      </a:r>
                      <a:endParaRPr kumimoji="1" lang="ja-JP" altLang="en-US" sz="1400" dirty="0"/>
                    </a:p>
                  </a:txBody>
                  <a:tcPr anchor="ctr" anchorCtr="1"/>
                </a:tc>
              </a:tr>
              <a:tr h="6195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Specification</a:t>
                      </a:r>
                      <a:br>
                        <a:rPr kumimoji="1" lang="en-US" altLang="ja-JP" sz="1800" dirty="0" smtClean="0"/>
                      </a:br>
                      <a:r>
                        <a:rPr kumimoji="1" lang="en-US" altLang="ja-JP" sz="1800" dirty="0" smtClean="0"/>
                        <a:t>(at SY2)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10.0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5.0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50%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FC 12kA, Solenoids 650A, </a:t>
                      </a:r>
                      <a:br>
                        <a:rPr kumimoji="1" lang="en-US" altLang="ja-JP" sz="1400" dirty="0" smtClean="0"/>
                      </a:br>
                      <a:r>
                        <a:rPr kumimoji="1" lang="en-US" altLang="ja-JP" sz="1400" dirty="0" smtClean="0"/>
                        <a:t>LAS capture field 14 MV/m</a:t>
                      </a:r>
                      <a:endParaRPr kumimoji="1" lang="ja-JP" altLang="en-US" sz="1400" dirty="0" smtClean="0"/>
                    </a:p>
                  </a:txBody>
                  <a:tcPr anchor="ctr" anchorCtr="1"/>
                </a:tc>
              </a:tr>
              <a:tr h="5879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DR injection</a:t>
                      </a:r>
                    </a:p>
                    <a:p>
                      <a:pPr algn="ctr"/>
                      <a:r>
                        <a:rPr kumimoji="1" lang="en-US" altLang="ja-JP" sz="1800" dirty="0" smtClean="0"/>
                        <a:t>(2017?)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4.0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/>
                        <a:t>40%</a:t>
                      </a:r>
                      <a:endParaRPr kumimoji="1" lang="ja-JP" alt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977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Energy spread acceptance 0.5%</a:t>
                      </a:r>
                      <a:endParaRPr kumimoji="1" lang="ja-JP" altLang="en-US" sz="1400" dirty="0" smtClean="0"/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" name="下矢印 5"/>
          <p:cNvSpPr/>
          <p:nvPr/>
        </p:nvSpPr>
        <p:spPr>
          <a:xfrm>
            <a:off x="3245136" y="4591287"/>
            <a:ext cx="435591" cy="343862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712245" y="4583180"/>
            <a:ext cx="534368" cy="323165"/>
          </a:xfrm>
          <a:prstGeom prst="rect">
            <a:avLst/>
          </a:prstGeom>
          <a:solidFill>
            <a:srgbClr val="FFFF66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x17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3" name="下矢印 12"/>
          <p:cNvSpPr/>
          <p:nvPr/>
        </p:nvSpPr>
        <p:spPr>
          <a:xfrm>
            <a:off x="5060121" y="4571433"/>
            <a:ext cx="435591" cy="343862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6611037" y="4556305"/>
            <a:ext cx="435591" cy="343862"/>
          </a:xfrm>
          <a:prstGeom prst="downArrow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14542" y="4583647"/>
            <a:ext cx="547192" cy="323165"/>
          </a:xfrm>
          <a:prstGeom prst="rect">
            <a:avLst/>
          </a:prstGeom>
          <a:solidFill>
            <a:srgbClr val="FFFF66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x42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16212" y="4596083"/>
            <a:ext cx="624136" cy="323165"/>
          </a:xfrm>
          <a:prstGeom prst="rect">
            <a:avLst/>
          </a:prstGeom>
          <a:solidFill>
            <a:srgbClr val="FFFF66"/>
          </a:solidFill>
        </p:spPr>
        <p:txBody>
          <a:bodyPr wrap="none" lIns="36000" tIns="0" rIns="36000" bIns="0" rtlCol="0" anchor="ctr" anchorCtr="0">
            <a:spAutoFit/>
          </a:bodyPr>
          <a:lstStyle/>
          <a:p>
            <a:r>
              <a:rPr kumimoji="1" lang="en-US" altLang="ja-JP" b="1" dirty="0" smtClean="0">
                <a:solidFill>
                  <a:srgbClr val="008000"/>
                </a:solidFill>
              </a:rPr>
              <a:t>x2.5</a:t>
            </a:r>
            <a:endParaRPr kumimoji="1" lang="ja-JP" altLang="en-US" b="1" dirty="0">
              <a:solidFill>
                <a:srgbClr val="008000"/>
              </a:solidFill>
            </a:endParaRPr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2077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陽電子生成装置遮蔽体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19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960" y="1411312"/>
            <a:ext cx="7776863" cy="600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テキスト ボックス 6"/>
          <p:cNvSpPr txBox="1"/>
          <p:nvPr/>
        </p:nvSpPr>
        <p:spPr>
          <a:xfrm>
            <a:off x="4351288" y="1509812"/>
            <a:ext cx="20876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遮蔽体の全体図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11560" y="1041980"/>
            <a:ext cx="96881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1-5 </a:t>
            </a:r>
            <a:r>
              <a:rPr lang="ja-JP" altLang="en-US" dirty="0" smtClean="0"/>
              <a:t>陽電子ターゲット下流の加速器上空に鉄を主体としたシールドを設置する．</a:t>
            </a:r>
            <a:endParaRPr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98153" y="1573782"/>
            <a:ext cx="1972136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dirty="0" smtClean="0"/>
              <a:t>S. Matsumoto</a:t>
            </a:r>
            <a:endParaRPr kumimoji="1" lang="ja-JP" altLang="en-US" dirty="0"/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入射器の復習</a:t>
            </a:r>
            <a:endParaRPr lang="en-US" altLang="ja-JP" dirty="0" smtClean="0"/>
          </a:p>
          <a:p>
            <a:r>
              <a:rPr lang="ja-JP" altLang="en-US" dirty="0" smtClean="0"/>
              <a:t>今期の運転</a:t>
            </a:r>
            <a:endParaRPr lang="en-US" altLang="ja-JP" dirty="0" smtClean="0"/>
          </a:p>
          <a:p>
            <a:r>
              <a:rPr lang="en-US" altLang="ja-JP" dirty="0" smtClean="0"/>
              <a:t>Alignment</a:t>
            </a:r>
          </a:p>
          <a:p>
            <a:r>
              <a:rPr lang="ja-JP" altLang="en-US" dirty="0" smtClean="0"/>
              <a:t>陽電子発生装置</a:t>
            </a:r>
            <a:endParaRPr lang="en-US" altLang="ja-JP" dirty="0" smtClean="0"/>
          </a:p>
          <a:p>
            <a:r>
              <a:rPr lang="en-US" altLang="ja-JP" dirty="0" smtClean="0"/>
              <a:t>RF </a:t>
            </a:r>
            <a:r>
              <a:rPr lang="ja-JP" altLang="en-US" dirty="0" smtClean="0"/>
              <a:t>電子銃</a:t>
            </a:r>
            <a:endParaRPr lang="en-US" altLang="ja-JP" dirty="0" smtClean="0"/>
          </a:p>
          <a:p>
            <a:r>
              <a:rPr lang="en-US" altLang="ja-JP" dirty="0" smtClean="0"/>
              <a:t>Commissioning</a:t>
            </a:r>
          </a:p>
          <a:p>
            <a:r>
              <a:rPr lang="en-US" altLang="ja-JP" dirty="0" smtClean="0"/>
              <a:t>Phase-1 </a:t>
            </a:r>
            <a:r>
              <a:rPr lang="ja-JP" altLang="en-US" dirty="0" smtClean="0"/>
              <a:t>定常運転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20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812" y="485056"/>
            <a:ext cx="8728545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008932" y="5237584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鳥瞰図：南東方向から見た図．　トンネル</a:t>
            </a:r>
            <a:r>
              <a:rPr kumimoji="1" lang="en-US" altLang="ja-JP" dirty="0" smtClean="0"/>
              <a:t>1-5</a:t>
            </a:r>
            <a:r>
              <a:rPr kumimoji="1" lang="ja-JP" altLang="en-US" dirty="0" smtClean="0"/>
              <a:t>　陽電子ターゲットの</a:t>
            </a:r>
            <a:r>
              <a:rPr kumimoji="1" lang="en-US" altLang="ja-JP" dirty="0" smtClean="0"/>
              <a:t>60cm</a:t>
            </a:r>
            <a:r>
              <a:rPr kumimoji="1" lang="ja-JP" altLang="en-US" dirty="0" smtClean="0"/>
              <a:t>上流から６ｍの範囲に設置．</a:t>
            </a:r>
            <a:r>
              <a:rPr lang="ja-JP" altLang="en-US" dirty="0" smtClean="0"/>
              <a:t>今年度は、遮蔽鉄の厚みは</a:t>
            </a:r>
            <a:r>
              <a:rPr lang="en-US" altLang="ja-JP" dirty="0" smtClean="0"/>
              <a:t>200mm</a:t>
            </a:r>
            <a:r>
              <a:rPr lang="ja-JP" altLang="en-US" dirty="0" smtClean="0"/>
              <a:t>（図中の赤＋灰色部）．</a:t>
            </a:r>
            <a:endParaRPr kumimoji="1"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 rot="19768472">
            <a:off x="7107025" y="3772723"/>
            <a:ext cx="15623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i="1" dirty="0" smtClean="0"/>
              <a:t>通　　　路</a:t>
            </a:r>
            <a:endParaRPr kumimoji="1" lang="ja-JP" altLang="en-US" i="1" dirty="0"/>
          </a:p>
        </p:txBody>
      </p:sp>
      <p:sp>
        <p:nvSpPr>
          <p:cNvPr id="8" name="テキスト ボックス 7"/>
          <p:cNvSpPr txBox="1"/>
          <p:nvPr/>
        </p:nvSpPr>
        <p:spPr>
          <a:xfrm rot="19744784">
            <a:off x="1488826" y="3270636"/>
            <a:ext cx="15612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i="1" dirty="0" smtClean="0"/>
              <a:t>雛　　段</a:t>
            </a:r>
            <a:endParaRPr kumimoji="1" lang="ja-JP" altLang="en-US" i="1" dirty="0"/>
          </a:p>
        </p:txBody>
      </p:sp>
      <p:sp>
        <p:nvSpPr>
          <p:cNvPr id="9" name="正方形/長方形 8"/>
          <p:cNvSpPr/>
          <p:nvPr/>
        </p:nvSpPr>
        <p:spPr>
          <a:xfrm>
            <a:off x="1936924" y="6173688"/>
            <a:ext cx="727280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200mm</a:t>
            </a:r>
            <a:r>
              <a:rPr lang="ja-JP" altLang="en-US" dirty="0" smtClean="0"/>
              <a:t>角柱　</a:t>
            </a:r>
            <a:r>
              <a:rPr lang="en-US" altLang="ja-JP" dirty="0" smtClean="0"/>
              <a:t>6</a:t>
            </a:r>
            <a:r>
              <a:rPr lang="ja-JP" altLang="en-US" dirty="0" smtClean="0"/>
              <a:t>本が現場通路上ビームラインよりに設置される．鉛カーテンを設置すると、通路の幅が現場では</a:t>
            </a:r>
            <a:r>
              <a:rPr lang="en-US" altLang="ja-JP" dirty="0" smtClean="0"/>
              <a:t>1400mm</a:t>
            </a:r>
            <a:r>
              <a:rPr lang="ja-JP" altLang="en-US" dirty="0" smtClean="0"/>
              <a:t>．</a:t>
            </a:r>
            <a:r>
              <a:rPr lang="en-US" altLang="ja-JP" dirty="0" smtClean="0"/>
              <a:t>3 </a:t>
            </a:r>
            <a:r>
              <a:rPr lang="ja-JP" altLang="en-US" dirty="0" smtClean="0"/>
              <a:t>月末までに建設</a:t>
            </a:r>
            <a:r>
              <a:rPr lang="en-US" altLang="ja-JP" dirty="0" smtClean="0"/>
              <a:t>.</a:t>
            </a:r>
            <a:endParaRPr lang="en-US" altLang="ja-JP" dirty="0" smtClean="0"/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Positron Enhancement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5087938" y="6112576"/>
            <a:ext cx="5600700" cy="1020061"/>
          </a:xfrm>
        </p:spPr>
        <p:txBody>
          <a:bodyPr/>
          <a:lstStyle/>
          <a:p>
            <a:r>
              <a:rPr lang="en-US" altLang="ja-JP" sz="2000" dirty="0" smtClean="0"/>
              <a:t>5.6 nC / bunch was confirmed</a:t>
            </a:r>
          </a:p>
          <a:p>
            <a:r>
              <a:rPr lang="en-US" altLang="ja-JP" sz="2000" dirty="0" smtClean="0"/>
              <a:t>Next step: 50-Hz beam generation &amp;</a:t>
            </a:r>
            <a:br>
              <a:rPr lang="en-US" altLang="ja-JP" sz="2000" dirty="0" smtClean="0"/>
            </a:br>
            <a:r>
              <a:rPr lang="en-US" altLang="ja-JP" sz="2000" dirty="0" smtClean="0"/>
              <a:t>	Radiation control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21</a:t>
            </a:fld>
            <a:endParaRPr lang="en-US" altLang="ja-JP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047917" y="829217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092672" y="3520761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図 13" descr="laser-201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75" y="740092"/>
            <a:ext cx="4449763" cy="6435726"/>
          </a:xfrm>
          <a:prstGeom prst="rect">
            <a:avLst/>
          </a:prstGeom>
        </p:spPr>
      </p:pic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5092666" y="3549163"/>
            <a:ext cx="362205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Quasi traveling wave side couple cavity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6016307" y="3147801"/>
            <a:ext cx="2813583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Cascaded frequency doublers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151036" y="3759084"/>
            <a:ext cx="337784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Yb fiber and Yb:YAG think disk laser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11" name="Text Box 180"/>
          <p:cNvSpPr txBox="1">
            <a:spLocks noChangeAspect="1" noChangeArrowheads="1"/>
          </p:cNvSpPr>
          <p:nvPr/>
        </p:nvSpPr>
        <p:spPr bwMode="auto">
          <a:xfrm>
            <a:off x="2955967" y="6893445"/>
            <a:ext cx="1998511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Ir5Ce photo cathode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pic>
        <p:nvPicPr>
          <p:cNvPr id="13" name="Picture 1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57234" y="4066852"/>
            <a:ext cx="1630510" cy="15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80"/>
          <p:cNvSpPr txBox="1">
            <a:spLocks noChangeAspect="1" noChangeArrowheads="1"/>
          </p:cNvSpPr>
          <p:nvPr/>
        </p:nvSpPr>
        <p:spPr bwMode="auto">
          <a:xfrm>
            <a:off x="9606538" y="5082858"/>
            <a:ext cx="928451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Ir</a:t>
            </a:r>
            <a:r>
              <a:rPr lang="en-US" altLang="ja-JP" sz="1400" baseline="-25000" dirty="0" smtClean="0">
                <a:solidFill>
                  <a:schemeClr val="bg1"/>
                </a:solidFill>
                <a:latin typeface="+mn-ea"/>
              </a:rPr>
              <a:t>5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Ce</a:t>
            </a:r>
            <a:br>
              <a:rPr lang="en-US" altLang="ja-JP" sz="1400" dirty="0" smtClean="0">
                <a:solidFill>
                  <a:schemeClr val="bg1"/>
                </a:solidFill>
                <a:latin typeface="+mn-ea"/>
              </a:rPr>
            </a:b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Cathode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18256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Photo cathode RF gun development</a:t>
            </a:r>
            <a:endParaRPr lang="ja-JP" altLang="en-US" dirty="0"/>
          </a:p>
        </p:txBody>
      </p:sp>
      <p:sp>
        <p:nvSpPr>
          <p:cNvPr id="1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216" y="244905"/>
            <a:ext cx="10065134" cy="672253"/>
          </a:xfrm>
        </p:spPr>
        <p:txBody>
          <a:bodyPr/>
          <a:lstStyle/>
          <a:p>
            <a:r>
              <a:rPr lang="en-US" altLang="ja-JP" sz="3200" dirty="0" smtClean="0"/>
              <a:t>RF-Gun development strategy for </a:t>
            </a:r>
            <a:r>
              <a:rPr lang="en-US" altLang="ja-JP" sz="3200" dirty="0" err="1" smtClean="0"/>
              <a:t>SuperKEKB</a:t>
            </a:r>
            <a:endParaRPr lang="ja-JP" altLang="en-US" sz="32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5524" y="991389"/>
            <a:ext cx="10243278" cy="621834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ja-JP" sz="2800" dirty="0" smtClean="0"/>
              <a:t>Cavity : Strong electric field focusing structure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u="sng" dirty="0">
                <a:solidFill>
                  <a:schemeClr val="accent2"/>
                </a:solidFill>
              </a:rPr>
              <a:t>Disk And Washer (DAW)</a:t>
            </a:r>
            <a:r>
              <a:rPr lang="en-US" altLang="ja-JP" sz="2400" dirty="0"/>
              <a:t>		</a:t>
            </a:r>
            <a:r>
              <a:rPr lang="en-US" altLang="ja-JP" sz="2400" dirty="0" smtClean="0"/>
              <a:t>=&gt; 3-2, A-1(test)</a:t>
            </a:r>
            <a:endParaRPr lang="en-US" altLang="ja-JP" sz="2400" dirty="0"/>
          </a:p>
          <a:p>
            <a:pPr lvl="1">
              <a:lnSpc>
                <a:spcPct val="90000"/>
              </a:lnSpc>
            </a:pPr>
            <a:r>
              <a:rPr lang="en-US" altLang="ja-JP" sz="2400" u="sng" dirty="0">
                <a:solidFill>
                  <a:srgbClr val="FF0000"/>
                </a:solidFill>
              </a:rPr>
              <a:t>Quasi Traveling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Wave Side </a:t>
            </a:r>
            <a:r>
              <a:rPr lang="en-US" altLang="ja-JP" sz="2400" u="sng" dirty="0">
                <a:solidFill>
                  <a:srgbClr val="FF0000"/>
                </a:solidFill>
              </a:rPr>
              <a:t>Couple</a:t>
            </a:r>
            <a:r>
              <a:rPr lang="en-US" altLang="ja-JP" sz="2400" dirty="0"/>
              <a:t>	</a:t>
            </a:r>
            <a:r>
              <a:rPr lang="en-US" altLang="ja-JP" sz="2400" dirty="0" smtClean="0"/>
              <a:t>=&gt; </a:t>
            </a:r>
            <a:r>
              <a:rPr lang="en-US" altLang="ja-JP" sz="2400" dirty="0"/>
              <a:t>A-1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altLang="ja-JP" sz="2400" dirty="0"/>
              <a:t> </a:t>
            </a:r>
            <a:r>
              <a:rPr lang="en-US" altLang="ja-JP" sz="2400" dirty="0" smtClean="0"/>
              <a:t>  =&gt;  Reduce beam divergence and projected </a:t>
            </a:r>
            <a:r>
              <a:rPr lang="en-US" altLang="ja-JP" sz="2400" dirty="0" err="1" smtClean="0"/>
              <a:t>emittance</a:t>
            </a:r>
            <a:r>
              <a:rPr lang="en-US" altLang="ja-JP" sz="2400" dirty="0" smtClean="0"/>
              <a:t> dilution  </a:t>
            </a:r>
            <a:endParaRPr lang="ja-JP" altLang="en-US" sz="2400" dirty="0"/>
          </a:p>
          <a:p>
            <a:pPr>
              <a:lnSpc>
                <a:spcPct val="90000"/>
              </a:lnSpc>
            </a:pPr>
            <a:r>
              <a:rPr lang="en-US" altLang="ja-JP" sz="2800" dirty="0" smtClean="0"/>
              <a:t>Cathode : Long term stable cathode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Middle QE (QE=10</a:t>
            </a:r>
            <a:r>
              <a:rPr lang="en-US" altLang="ja-JP" sz="2400" baseline="30000" dirty="0" smtClean="0"/>
              <a:t>-4</a:t>
            </a:r>
            <a:r>
              <a:rPr lang="ja-JP" altLang="en-US" sz="2400" dirty="0"/>
              <a:t>～</a:t>
            </a:r>
            <a:r>
              <a:rPr lang="en-US" altLang="ja-JP" sz="2400" dirty="0"/>
              <a:t>10</a:t>
            </a:r>
            <a:r>
              <a:rPr lang="en-US" altLang="ja-JP" sz="2400" baseline="30000" dirty="0"/>
              <a:t>-3 </a:t>
            </a:r>
            <a:r>
              <a:rPr lang="en-US" altLang="ja-JP" sz="2400" dirty="0"/>
              <a:t>@266nm) </a:t>
            </a:r>
            <a:endParaRPr lang="ja-JP" altLang="en-US" sz="24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Solid material (no thin film)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</a:t>
            </a:r>
            <a:r>
              <a:rPr lang="ja-JP" altLang="en-US" sz="2400" dirty="0" smtClean="0"/>
              <a:t> 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Metal composite cathode</a:t>
            </a:r>
            <a:endParaRPr lang="ja-JP" altLang="en-US" sz="2400" dirty="0"/>
          </a:p>
          <a:p>
            <a:pPr lvl="1">
              <a:lnSpc>
                <a:spcPct val="90000"/>
              </a:lnSpc>
              <a:buFontTx/>
              <a:buNone/>
            </a:pPr>
            <a:r>
              <a:rPr lang="ja-JP" altLang="en-US" sz="2400" dirty="0"/>
              <a:t> </a:t>
            </a:r>
            <a:r>
              <a:rPr lang="ja-JP" altLang="en-US" sz="2400" dirty="0" smtClean="0"/>
              <a:t> 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Started from LaB</a:t>
            </a:r>
            <a:r>
              <a:rPr lang="en-US" altLang="ja-JP" sz="2400" baseline="-25000" dirty="0" smtClean="0"/>
              <a:t>6</a:t>
            </a:r>
            <a:r>
              <a:rPr lang="en-US" altLang="ja-JP" sz="2400" dirty="0" smtClean="0"/>
              <a:t> (short life time)</a:t>
            </a: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   =&gt; </a:t>
            </a:r>
            <a:r>
              <a:rPr lang="ja-JP" altLang="en-US" sz="2400" dirty="0" smtClean="0"/>
              <a:t> </a:t>
            </a:r>
            <a:r>
              <a:rPr lang="en-US" altLang="ja-JP" sz="2400" u="sng" dirty="0">
                <a:solidFill>
                  <a:srgbClr val="FF0000"/>
                </a:solidFill>
              </a:rPr>
              <a:t>Ir</a:t>
            </a:r>
            <a:r>
              <a:rPr lang="en-US" altLang="ja-JP" sz="2400" u="sng" baseline="-25000" dirty="0">
                <a:solidFill>
                  <a:srgbClr val="FF0000"/>
                </a:solidFill>
              </a:rPr>
              <a:t>5</a:t>
            </a:r>
            <a:r>
              <a:rPr lang="en-US" altLang="ja-JP" sz="2400" u="sng" dirty="0">
                <a:solidFill>
                  <a:srgbClr val="FF0000"/>
                </a:solidFill>
              </a:rPr>
              <a:t>Ce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has very long life time and</a:t>
            </a:r>
            <a:r>
              <a:rPr lang="ja-JP" altLang="en-US" sz="2400" u="sng" dirty="0" smtClean="0">
                <a:solidFill>
                  <a:srgbClr val="FF0000"/>
                </a:solidFill>
              </a:rPr>
              <a:t> </a:t>
            </a:r>
            <a:r>
              <a:rPr lang="en-US" altLang="ja-JP" sz="2400" u="sng" dirty="0" smtClean="0">
                <a:solidFill>
                  <a:srgbClr val="FF0000"/>
                </a:solidFill>
              </a:rPr>
              <a:t>QE&gt;10</a:t>
            </a:r>
            <a:r>
              <a:rPr lang="en-US" altLang="ja-JP" sz="2400" u="sng" baseline="30000" dirty="0" smtClean="0">
                <a:solidFill>
                  <a:srgbClr val="FF0000"/>
                </a:solidFill>
              </a:rPr>
              <a:t>-4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@266nm</a:t>
            </a:r>
          </a:p>
          <a:p>
            <a:pPr>
              <a:lnSpc>
                <a:spcPct val="90000"/>
              </a:lnSpc>
            </a:pPr>
            <a:r>
              <a:rPr lang="en-US" altLang="ja-JP" sz="2800" dirty="0" smtClean="0"/>
              <a:t>Laser :  Stable laser with temporal manipulation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LD pumped laser medium  =&gt;  </a:t>
            </a:r>
            <a:r>
              <a:rPr lang="en-US" altLang="ja-JP" sz="2400" dirty="0" err="1" smtClean="0"/>
              <a:t>Nd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/ </a:t>
            </a:r>
            <a:r>
              <a:rPr lang="en-US" altLang="ja-JP" sz="2400" dirty="0" err="1" smtClean="0"/>
              <a:t>Yb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doped</a:t>
            </a:r>
            <a:endParaRPr lang="ja-JP" altLang="en-US" sz="2400" dirty="0"/>
          </a:p>
          <a:p>
            <a:pPr lvl="1">
              <a:lnSpc>
                <a:spcPct val="90000"/>
              </a:lnSpc>
            </a:pPr>
            <a:r>
              <a:rPr lang="en-US" altLang="ja-JP" sz="2400" dirty="0" smtClean="0"/>
              <a:t>Temporal manipulation   =&gt;  </a:t>
            </a:r>
            <a:r>
              <a:rPr lang="en-US" altLang="ja-JP" sz="2400" dirty="0" err="1" smtClean="0"/>
              <a:t>Yb</a:t>
            </a:r>
            <a:r>
              <a:rPr lang="en-US" altLang="ja-JP" sz="2400" dirty="0" smtClean="0"/>
              <a:t> doped</a:t>
            </a:r>
            <a:r>
              <a:rPr lang="ja-JP" altLang="en-US" sz="2400" dirty="0"/>
              <a:t/>
            </a:r>
            <a:br>
              <a:rPr lang="ja-JP" altLang="en-US" sz="2400" dirty="0"/>
            </a:br>
            <a:r>
              <a:rPr lang="ja-JP" altLang="en-US" sz="2400" dirty="0"/>
              <a:t>	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=&gt; 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Minimum energy spread</a:t>
            </a:r>
            <a:endParaRPr lang="ja-JP" altLang="en-US" sz="2400" dirty="0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9785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Design of a quasi traveling wave side couple RF gun</a:t>
            </a:r>
            <a:endParaRPr lang="ja-JP" altLang="en-US" sz="2800" dirty="0"/>
          </a:p>
        </p:txBody>
      </p:sp>
      <p:pic>
        <p:nvPicPr>
          <p:cNvPr id="4" name="Picture 2" descr="C:\home\share\slide\KEKprezen2013\animationSingle.gif"/>
          <p:cNvPicPr>
            <a:picLocks noChangeAspect="1" noChangeArrowheads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35622" y="4027260"/>
            <a:ext cx="4382154" cy="289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350536" y="1932486"/>
            <a:ext cx="3696650" cy="218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home\share\slide\KEKprezen2013\animationDouble.gif"/>
          <p:cNvPicPr>
            <a:picLocks noChangeAspect="1" noChangeArrowheads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245649" y="4027259"/>
            <a:ext cx="4382156" cy="28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569711" y="1731393"/>
            <a:ext cx="4038501" cy="281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382611" y="1265643"/>
            <a:ext cx="3563238" cy="673720"/>
          </a:xfrm>
          <a:prstGeom prst="rect">
            <a:avLst/>
          </a:prstGeom>
        </p:spPr>
        <p:txBody>
          <a:bodyPr wrap="square" lIns="88084" tIns="44042" rIns="88084" bIns="44042">
            <a:spAutoFit/>
          </a:bodyPr>
          <a:lstStyle/>
          <a:p>
            <a:pPr algn="ctr"/>
            <a:r>
              <a:rPr lang="en-US" altLang="ja-JP" sz="1900" dirty="0" smtClean="0"/>
              <a:t>Normal side couple structure</a:t>
            </a:r>
            <a:endParaRPr lang="ja-JP" altLang="en-US" sz="1900" dirty="0"/>
          </a:p>
        </p:txBody>
      </p:sp>
      <p:sp>
        <p:nvSpPr>
          <p:cNvPr id="9" name="正方形/長方形 8"/>
          <p:cNvSpPr/>
          <p:nvPr/>
        </p:nvSpPr>
        <p:spPr>
          <a:xfrm>
            <a:off x="5261580" y="1265643"/>
            <a:ext cx="4443150" cy="673720"/>
          </a:xfrm>
          <a:prstGeom prst="rect">
            <a:avLst/>
          </a:prstGeom>
        </p:spPr>
        <p:txBody>
          <a:bodyPr wrap="square" lIns="88084" tIns="44042" rIns="88084" bIns="44042">
            <a:spAutoFit/>
          </a:bodyPr>
          <a:lstStyle/>
          <a:p>
            <a:pPr algn="ctr"/>
            <a:r>
              <a:rPr lang="en-US" altLang="ja-JP" sz="1900" dirty="0" smtClean="0"/>
              <a:t>Quasi traveling wave </a:t>
            </a:r>
            <a:r>
              <a:rPr lang="en-US" altLang="ja-JP" sz="1900" dirty="0" err="1" smtClean="0"/>
              <a:t>sidecouple</a:t>
            </a:r>
            <a:r>
              <a:rPr lang="en-US" altLang="ja-JP" sz="1900" dirty="0" smtClean="0"/>
              <a:t> structure</a:t>
            </a:r>
            <a:endParaRPr lang="ja-JP" altLang="en-US" sz="19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35622" y="6342007"/>
            <a:ext cx="8649309" cy="442887"/>
          </a:xfrm>
          <a:prstGeom prst="rect">
            <a:avLst/>
          </a:prstGeom>
          <a:noFill/>
        </p:spPr>
        <p:txBody>
          <a:bodyPr wrap="square" lIns="88084" tIns="44042" rIns="88084" bIns="44042" rtlCol="0">
            <a:spAutoFit/>
          </a:bodyPr>
          <a:lstStyle/>
          <a:p>
            <a:r>
              <a:rPr lang="en-US" altLang="ja-JP" sz="2300" dirty="0" smtClean="0">
                <a:solidFill>
                  <a:srgbClr val="0000CC"/>
                </a:solidFill>
              </a:rPr>
              <a:t>Quasi traveling wave side couple has stronger focusing field</a:t>
            </a:r>
            <a:endParaRPr lang="ja-JP" altLang="en-US" sz="2300" dirty="0">
              <a:solidFill>
                <a:srgbClr val="0000CC"/>
              </a:solidFill>
            </a:endParaRPr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115653" y="985670"/>
            <a:ext cx="1559237" cy="32075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400" dirty="0" smtClean="0"/>
              <a:t>M. Yoshida et al</a:t>
            </a:r>
            <a:endParaRPr kumimoji="1" lang="ja-JP" altLang="en-US" sz="2000" dirty="0"/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home\newRFgun\autoModeling\1stCellDHS\1stCellDHS_120MV-100MV_phs20\data\size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22098" b="20862"/>
          <a:stretch>
            <a:fillRect/>
          </a:stretch>
        </p:blipFill>
        <p:spPr bwMode="auto">
          <a:xfrm>
            <a:off x="1002976" y="2764481"/>
            <a:ext cx="4159479" cy="156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home\newRFgun\autoModeling\1stCellDHS\1stCellDHS_120MV-100MV_phs20\data\emit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20209" b="20786"/>
          <a:stretch>
            <a:fillRect/>
          </a:stretch>
        </p:blipFill>
        <p:spPr bwMode="auto">
          <a:xfrm>
            <a:off x="1007678" y="1154881"/>
            <a:ext cx="4154778" cy="161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D:\home\newRFgun\autoModeling\1stCellDHS\1stCellDHS_120MV-100MV_phs20\data\energyStd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19197" b="16551"/>
          <a:stretch>
            <a:fillRect/>
          </a:stretch>
        </p:blipFill>
        <p:spPr bwMode="auto">
          <a:xfrm>
            <a:off x="987304" y="4288302"/>
            <a:ext cx="4151642" cy="176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9243" y="5268968"/>
            <a:ext cx="2998237" cy="17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3"/>
          <p:cNvSpPr txBox="1">
            <a:spLocks noChangeArrowheads="1"/>
          </p:cNvSpPr>
          <p:nvPr/>
        </p:nvSpPr>
        <p:spPr bwMode="auto">
          <a:xfrm>
            <a:off x="2531044" y="1500864"/>
            <a:ext cx="2631412" cy="7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84" tIns="44042" rIns="88084" bIns="44042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Emittance </a:t>
            </a:r>
            <a:r>
              <a:rPr lang="en-US" altLang="ja-JP" dirty="0" smtClean="0">
                <a:solidFill>
                  <a:srgbClr val="0000CC"/>
                </a:solidFill>
                <a:latin typeface="Calibri" pitchFamily="34" charset="0"/>
              </a:rPr>
              <a:t>5.5 </a:t>
            </a:r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mm-mrad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0" name="テキスト ボックス 10"/>
          <p:cNvSpPr txBox="1">
            <a:spLocks noChangeArrowheads="1"/>
          </p:cNvSpPr>
          <p:nvPr/>
        </p:nvSpPr>
        <p:spPr bwMode="auto">
          <a:xfrm>
            <a:off x="2741055" y="3175522"/>
            <a:ext cx="1564114" cy="41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084" tIns="44042" rIns="88084" bIns="44042">
            <a:spAutoFit/>
          </a:bodyPr>
          <a:lstStyle/>
          <a:p>
            <a:r>
              <a:rPr lang="en-US" altLang="ja-JP">
                <a:solidFill>
                  <a:srgbClr val="0000CC"/>
                </a:solidFill>
                <a:latin typeface="Calibri" pitchFamily="34" charset="0"/>
              </a:rPr>
              <a:t>Size 0.4 mm</a:t>
            </a:r>
            <a:endParaRPr lang="ja-JP" altLang="en-US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1" name="テキスト ボックス 11"/>
          <p:cNvSpPr txBox="1">
            <a:spLocks noChangeArrowheads="1"/>
          </p:cNvSpPr>
          <p:nvPr/>
        </p:nvSpPr>
        <p:spPr bwMode="auto">
          <a:xfrm>
            <a:off x="2670627" y="5380082"/>
            <a:ext cx="1846538" cy="7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84" tIns="44042" rIns="88084" bIns="44042">
            <a:spAutoFit/>
          </a:bodyPr>
          <a:lstStyle/>
          <a:p>
            <a:r>
              <a:rPr lang="en-US" altLang="ja-JP" dirty="0">
                <a:solidFill>
                  <a:srgbClr val="0000CC"/>
                </a:solidFill>
                <a:latin typeface="Calibri" pitchFamily="34" charset="0"/>
              </a:rPr>
              <a:t>Energy spread 0.6%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2" name="テキスト ボックス 12"/>
          <p:cNvSpPr txBox="1">
            <a:spLocks noChangeArrowheads="1"/>
          </p:cNvSpPr>
          <p:nvPr/>
        </p:nvSpPr>
        <p:spPr bwMode="auto">
          <a:xfrm>
            <a:off x="3512397" y="6050749"/>
            <a:ext cx="1270050" cy="7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8084" tIns="44042" rIns="88084" bIns="44042">
            <a:spAutoFit/>
          </a:bodyPr>
          <a:lstStyle/>
          <a:p>
            <a:r>
              <a:rPr lang="en-US" altLang="ja-JP" dirty="0" smtClean="0">
                <a:solidFill>
                  <a:srgbClr val="0000CC"/>
                </a:solidFill>
                <a:latin typeface="Calibri" pitchFamily="34" charset="0"/>
              </a:rPr>
              <a:t>Bunch shape</a:t>
            </a:r>
            <a:endParaRPr lang="ja-JP" altLang="en-US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04817" y="2831534"/>
            <a:ext cx="1137431" cy="735275"/>
          </a:xfrm>
          <a:prstGeom prst="rect">
            <a:avLst/>
          </a:prstGeom>
          <a:noFill/>
        </p:spPr>
        <p:txBody>
          <a:bodyPr wrap="square" lIns="88084" tIns="44042" rIns="88084" bIns="44042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Gun Exit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2386269" y="3175522"/>
            <a:ext cx="0" cy="939349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661143" y="1298368"/>
            <a:ext cx="840624" cy="458276"/>
          </a:xfrm>
          <a:prstGeom prst="rect">
            <a:avLst/>
          </a:prstGeom>
          <a:noFill/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2300" dirty="0" smtClean="0"/>
              <a:t>5 </a:t>
            </a:r>
            <a:r>
              <a:rPr lang="en-US" altLang="ja-JP" sz="2300" dirty="0" err="1" smtClean="0"/>
              <a:t>nC</a:t>
            </a:r>
            <a:endParaRPr lang="ja-JP" altLang="en-US" sz="2300" dirty="0"/>
          </a:p>
        </p:txBody>
      </p:sp>
      <p:pic>
        <p:nvPicPr>
          <p:cNvPr id="16" name="Picture 3" descr="D:\home\newRFgun\autoModeling\1stCellDHS\1stCellDHS_120MV-100MV_phs20_highCherge\data\emit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20864" b="19685"/>
          <a:stretch/>
        </p:blipFill>
        <p:spPr bwMode="auto">
          <a:xfrm>
            <a:off x="5320036" y="1154881"/>
            <a:ext cx="4246265" cy="16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home\newRFgun\autoModeling\1stCellDHS\1stCellDHS_120MV-100MV_phs20_highCherge\data\size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19429" b="20180"/>
          <a:stretch/>
        </p:blipFill>
        <p:spPr bwMode="auto">
          <a:xfrm>
            <a:off x="5244613" y="2697416"/>
            <a:ext cx="4321688" cy="163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home\newRFgun\autoModeling\1stCellDHS\1stCellDHS_120MV-100MV_phs20_highCherge\data\energyStd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17930" b="17037"/>
          <a:stretch/>
        </p:blipFill>
        <p:spPr bwMode="auto">
          <a:xfrm>
            <a:off x="5320036" y="4239949"/>
            <a:ext cx="4246265" cy="182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8286692" y="1289015"/>
            <a:ext cx="1019102" cy="458276"/>
          </a:xfrm>
          <a:prstGeom prst="rect">
            <a:avLst/>
          </a:prstGeom>
          <a:noFill/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2300" dirty="0" smtClean="0"/>
              <a:t>10 </a:t>
            </a:r>
            <a:r>
              <a:rPr lang="en-US" altLang="ja-JP" sz="2300" dirty="0" err="1" smtClean="0"/>
              <a:t>nC</a:t>
            </a:r>
            <a:endParaRPr lang="ja-JP" altLang="en-US" sz="2300" dirty="0"/>
          </a:p>
        </p:txBody>
      </p:sp>
      <p:sp>
        <p:nvSpPr>
          <p:cNvPr id="20" name="タイトル 1"/>
          <p:cNvSpPr>
            <a:spLocks noGrp="1"/>
          </p:cNvSpPr>
          <p:nvPr>
            <p:ph type="title"/>
          </p:nvPr>
        </p:nvSpPr>
        <p:spPr>
          <a:xfrm>
            <a:off x="165100" y="38576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Beam tracking simulation result</a:t>
            </a:r>
            <a:endParaRPr lang="en-US" altLang="ja-JP" dirty="0"/>
          </a:p>
        </p:txBody>
      </p:sp>
      <p:sp>
        <p:nvSpPr>
          <p:cNvPr id="2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306153" y="9475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 dirty="0" smtClean="0"/>
              <a:t>RF-Gun  comparison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25</a:t>
            </a:fld>
            <a:endParaRPr lang="en-US" altLang="ja-JP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935503" y="2206014"/>
            <a:ext cx="3816424" cy="988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223534" y="3358142"/>
            <a:ext cx="3072619" cy="90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5148064" y="2414302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CC"/>
                </a:solidFill>
              </a:rPr>
              <a:t>DAW-type RF gun</a:t>
            </a:r>
            <a:br>
              <a:rPr kumimoji="1" lang="en-US" altLang="ja-JP" sz="2000" dirty="0" smtClean="0">
                <a:solidFill>
                  <a:srgbClr val="0000CC"/>
                </a:solidFill>
              </a:rPr>
            </a:br>
            <a:r>
              <a:rPr kumimoji="1" lang="en-US" altLang="ja-JP" sz="2000" dirty="0" smtClean="0">
                <a:solidFill>
                  <a:srgbClr val="0000CC"/>
                </a:solidFill>
              </a:rPr>
              <a:t> (90 MV/m, 5 mm-mrad, 3.2 </a:t>
            </a:r>
            <a:r>
              <a:rPr kumimoji="1" lang="en-US" altLang="ja-JP" sz="2000" dirty="0" err="1" smtClean="0">
                <a:solidFill>
                  <a:srgbClr val="0000CC"/>
                </a:solidFill>
              </a:rPr>
              <a:t>MeV</a:t>
            </a:r>
            <a:r>
              <a:rPr kumimoji="1" lang="en-US" altLang="ja-JP" sz="2000" dirty="0" smtClean="0">
                <a:solidFill>
                  <a:srgbClr val="0000CC"/>
                </a:solidFill>
              </a:rPr>
              <a:t>)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32040" y="3502728"/>
            <a:ext cx="5578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CC00"/>
                </a:solidFill>
              </a:rPr>
              <a:t>BNL-type RF gun</a:t>
            </a:r>
            <a:br>
              <a:rPr kumimoji="1" lang="en-US" altLang="ja-JP" sz="2000" dirty="0" smtClean="0">
                <a:solidFill>
                  <a:srgbClr val="00CC00"/>
                </a:solidFill>
              </a:rPr>
            </a:br>
            <a:r>
              <a:rPr kumimoji="1" lang="en-US" altLang="ja-JP" sz="2000" dirty="0" smtClean="0">
                <a:solidFill>
                  <a:srgbClr val="00CC00"/>
                </a:solidFill>
              </a:rPr>
              <a:t> (120 MV/m, 11.0 mm-mrad, 5.5 MeV)</a:t>
            </a:r>
            <a:endParaRPr kumimoji="1" lang="ja-JP" altLang="en-US" sz="2000" dirty="0">
              <a:solidFill>
                <a:srgbClr val="00CC00"/>
              </a:solidFill>
            </a:endParaRPr>
          </a:p>
        </p:txBody>
      </p:sp>
      <p:pic>
        <p:nvPicPr>
          <p:cNvPr id="10" name="Picture 3" descr="C:\home\slide\SC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223534" y="1161537"/>
            <a:ext cx="3960440" cy="81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5183404" y="1223206"/>
            <a:ext cx="55052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Quasi traveling wave side couple </a:t>
            </a:r>
            <a:r>
              <a:rPr kumimoji="1" lang="en-US" altLang="ja-JP" dirty="0" smtClean="0">
                <a:solidFill>
                  <a:srgbClr val="FF0000"/>
                </a:solidFill>
              </a:rPr>
              <a:t>RF gun </a:t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>(100 MV/m, 6mm-mrad, 13.5 MeV)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2" name="Picture 3" descr="C:\home\newRFgun\BNL_DAW\size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18971" b="17584"/>
          <a:stretch/>
        </p:blipFill>
        <p:spPr bwMode="auto">
          <a:xfrm>
            <a:off x="647470" y="4527050"/>
            <a:ext cx="6012160" cy="267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1779202" y="5017897"/>
            <a:ext cx="216024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800" dirty="0" smtClean="0">
                <a:solidFill>
                  <a:srgbClr val="00CC00"/>
                </a:solidFill>
              </a:rPr>
              <a:t>BNL (3.8 mm)</a:t>
            </a:r>
            <a:endParaRPr kumimoji="1" lang="ja-JP" altLang="en-US" sz="1800" dirty="0">
              <a:solidFill>
                <a:srgbClr val="00CC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522" y="6250970"/>
            <a:ext cx="200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</a:rPr>
              <a:t>QTW (0.2 mm)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815822" y="560717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0000CC"/>
                </a:solidFill>
              </a:rPr>
              <a:t>DAW (1.7 mm)</a:t>
            </a:r>
            <a:endParaRPr kumimoji="1" lang="ja-JP" altLang="en-US" sz="1800" dirty="0">
              <a:solidFill>
                <a:srgbClr val="0000CC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133584" y="435931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1" dirty="0" smtClean="0"/>
              <a:t>Beam Size</a:t>
            </a:r>
            <a:endParaRPr kumimoji="1" lang="ja-JP" altLang="en-US" sz="1800" b="1" dirty="0"/>
          </a:p>
        </p:txBody>
      </p:sp>
      <p:sp>
        <p:nvSpPr>
          <p:cNvPr id="17" name="左矢印 16"/>
          <p:cNvSpPr/>
          <p:nvPr/>
        </p:nvSpPr>
        <p:spPr>
          <a:xfrm>
            <a:off x="6441682" y="6506353"/>
            <a:ext cx="390580" cy="2331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095648" y="4485617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180"/>
          <p:cNvSpPr txBox="1">
            <a:spLocks noChangeAspect="1" noChangeArrowheads="1"/>
          </p:cNvSpPr>
          <p:nvPr/>
        </p:nvSpPr>
        <p:spPr bwMode="auto">
          <a:xfrm>
            <a:off x="7095642" y="4514019"/>
            <a:ext cx="362205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Quasi traveling wave side couple cavity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306153" y="9348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85763"/>
            <a:ext cx="5924425" cy="714375"/>
          </a:xfrm>
        </p:spPr>
        <p:txBody>
          <a:bodyPr/>
          <a:lstStyle/>
          <a:p>
            <a:r>
              <a:rPr lang="en-US" altLang="ja-JP" sz="3600" dirty="0" smtClean="0"/>
              <a:t>Ir</a:t>
            </a:r>
            <a:r>
              <a:rPr lang="en-US" altLang="ja-JP" sz="3600" baseline="-10000" dirty="0" smtClean="0"/>
              <a:t>5</a:t>
            </a:r>
            <a:r>
              <a:rPr lang="en-US" altLang="ja-JP" sz="3600" dirty="0" smtClean="0"/>
              <a:t>Ce Cathode</a:t>
            </a:r>
            <a:endParaRPr lang="ja-JP" altLang="en-US" sz="36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sp>
        <p:nvSpPr>
          <p:cNvPr id="5" name="タイトル 1"/>
          <p:cNvSpPr txBox="1">
            <a:spLocks/>
          </p:cNvSpPr>
          <p:nvPr/>
        </p:nvSpPr>
        <p:spPr bwMode="auto">
          <a:xfrm>
            <a:off x="240827" y="910121"/>
            <a:ext cx="597693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ja-JP" sz="2000" b="1" u="sng" dirty="0" smtClean="0">
                <a:latin typeface="Calibri" pitchFamily="34" charset="0"/>
              </a:rPr>
              <a:t>Quantum efficiency improvement</a:t>
            </a:r>
          </a:p>
          <a:p>
            <a:pPr algn="ctr"/>
            <a:r>
              <a:rPr lang="en-US" altLang="ja-JP" sz="2000" b="1" u="sng" dirty="0" smtClean="0">
                <a:latin typeface="Calibri" pitchFamily="34" charset="0"/>
              </a:rPr>
              <a:t>by Laser cleaning</a:t>
            </a:r>
            <a:endParaRPr lang="ja-JP" altLang="en-US" sz="2000" b="1" u="sng" dirty="0">
              <a:latin typeface="Calibri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95185" y="4264210"/>
            <a:ext cx="1008062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×</a:t>
            </a:r>
            <a:r>
              <a:rPr lang="ja-JP" alt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２０</a:t>
            </a:r>
          </a:p>
        </p:txBody>
      </p:sp>
      <p:grpSp>
        <p:nvGrpSpPr>
          <p:cNvPr id="8" name="グループ化 30"/>
          <p:cNvGrpSpPr>
            <a:grpSpLocks/>
          </p:cNvGrpSpPr>
          <p:nvPr/>
        </p:nvGrpSpPr>
        <p:grpSpPr bwMode="auto">
          <a:xfrm>
            <a:off x="5649293" y="622089"/>
            <a:ext cx="3286116" cy="2071702"/>
            <a:chOff x="35496" y="550416"/>
            <a:chExt cx="5041900" cy="3022600"/>
          </a:xfrm>
        </p:grpSpPr>
        <p:grpSp>
          <p:nvGrpSpPr>
            <p:cNvPr id="9" name="グループ化 5"/>
            <p:cNvGrpSpPr/>
            <p:nvPr/>
          </p:nvGrpSpPr>
          <p:grpSpPr>
            <a:xfrm>
              <a:off x="35496" y="550416"/>
              <a:ext cx="5041900" cy="3022600"/>
              <a:chOff x="35496" y="692696"/>
              <a:chExt cx="5041900" cy="3022600"/>
            </a:xfrm>
            <a:solidFill>
              <a:schemeClr val="bg1"/>
            </a:solidFill>
          </p:grpSpPr>
          <p:pic>
            <p:nvPicPr>
              <p:cNvPr id="16" name="Picture 4" descr="32611"/>
              <p:cNvPicPr>
                <a:picLocks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692696"/>
                <a:ext cx="5041900" cy="3022600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17" name="テキスト ボックス 4"/>
              <p:cNvSpPr txBox="1"/>
              <p:nvPr/>
            </p:nvSpPr>
            <p:spPr>
              <a:xfrm>
                <a:off x="3762154" y="897692"/>
                <a:ext cx="1025869" cy="49394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LaB</a:t>
                </a:r>
                <a:r>
                  <a:rPr lang="en-US" altLang="ja-JP" sz="16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6</a:t>
                </a:r>
                <a:endParaRPr lang="ja-JP" altLang="en-US" sz="16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10" name="グループ化 11"/>
            <p:cNvGrpSpPr>
              <a:grpSpLocks/>
            </p:cNvGrpSpPr>
            <p:nvPr/>
          </p:nvGrpSpPr>
          <p:grpSpPr bwMode="auto">
            <a:xfrm>
              <a:off x="1043559" y="701407"/>
              <a:ext cx="2592337" cy="538853"/>
              <a:chOff x="1043559" y="629399"/>
              <a:chExt cx="2592337" cy="538853"/>
            </a:xfrm>
          </p:grpSpPr>
          <p:cxnSp>
            <p:nvCxnSpPr>
              <p:cNvPr id="14" name="直線矢印コネクタ 13"/>
              <p:cNvCxnSpPr/>
              <p:nvPr/>
            </p:nvCxnSpPr>
            <p:spPr>
              <a:xfrm flipH="1">
                <a:off x="1043559" y="795908"/>
                <a:ext cx="576262" cy="328613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テキスト ボックス 10"/>
              <p:cNvSpPr txBox="1">
                <a:spLocks noChangeArrowheads="1"/>
              </p:cNvSpPr>
              <p:nvPr/>
            </p:nvSpPr>
            <p:spPr bwMode="auto">
              <a:xfrm>
                <a:off x="1619672" y="629399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11" name="グループ化 12"/>
            <p:cNvGrpSpPr>
              <a:grpSpLocks/>
            </p:cNvGrpSpPr>
            <p:nvPr/>
          </p:nvGrpSpPr>
          <p:grpSpPr bwMode="auto">
            <a:xfrm>
              <a:off x="1188021" y="1574978"/>
              <a:ext cx="2617421" cy="774076"/>
              <a:chOff x="1188021" y="1574978"/>
              <a:chExt cx="2617421" cy="774076"/>
            </a:xfrm>
          </p:grpSpPr>
          <p:cxnSp>
            <p:nvCxnSpPr>
              <p:cNvPr id="12" name="直線矢印コネクタ 11"/>
              <p:cNvCxnSpPr/>
              <p:nvPr/>
            </p:nvCxnSpPr>
            <p:spPr>
              <a:xfrm flipH="1">
                <a:off x="1188021" y="1875979"/>
                <a:ext cx="647700" cy="47307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テキスト ボックス 15"/>
              <p:cNvSpPr txBox="1">
                <a:spLocks noChangeArrowheads="1"/>
              </p:cNvSpPr>
              <p:nvPr/>
            </p:nvSpPr>
            <p:spPr bwMode="auto">
              <a:xfrm>
                <a:off x="1789218" y="1574978"/>
                <a:ext cx="2016224" cy="53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err="1" smtClean="0">
                    <a:solidFill>
                      <a:srgbClr val="0070C0"/>
                    </a:solidFill>
                    <a:latin typeface="Calibri" pitchFamily="34" charset="0"/>
                  </a:rPr>
                  <a:t>Oxigen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18" name="正方形/長方形 17"/>
          <p:cNvSpPr/>
          <p:nvPr/>
        </p:nvSpPr>
        <p:spPr>
          <a:xfrm>
            <a:off x="7649525" y="1050717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grpSp>
        <p:nvGrpSpPr>
          <p:cNvPr id="19" name="グループ化 29"/>
          <p:cNvGrpSpPr>
            <a:grpSpLocks/>
          </p:cNvGrpSpPr>
          <p:nvPr/>
        </p:nvGrpSpPr>
        <p:grpSpPr bwMode="auto">
          <a:xfrm>
            <a:off x="5664097" y="2622353"/>
            <a:ext cx="3214710" cy="1714512"/>
            <a:chOff x="35496" y="3532087"/>
            <a:chExt cx="5112568" cy="3209281"/>
          </a:xfrm>
        </p:grpSpPr>
        <p:grpSp>
          <p:nvGrpSpPr>
            <p:cNvPr id="20" name="グループ化 21"/>
            <p:cNvGrpSpPr/>
            <p:nvPr/>
          </p:nvGrpSpPr>
          <p:grpSpPr>
            <a:xfrm>
              <a:off x="35496" y="3532087"/>
              <a:ext cx="5112568" cy="3209281"/>
              <a:chOff x="35496" y="3460078"/>
              <a:chExt cx="5112568" cy="3209281"/>
            </a:xfrm>
            <a:solidFill>
              <a:schemeClr val="bg1"/>
            </a:solidFill>
          </p:grpSpPr>
          <p:pic>
            <p:nvPicPr>
              <p:cNvPr id="24" name="Picture 5" descr="35634"/>
              <p:cNvPicPr>
                <a:picLocks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3460078"/>
                <a:ext cx="5112568" cy="3209281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pic>
          <p:sp>
            <p:nvSpPr>
              <p:cNvPr id="25" name="テキスト ボックス 24"/>
              <p:cNvSpPr txBox="1"/>
              <p:nvPr/>
            </p:nvSpPr>
            <p:spPr>
              <a:xfrm>
                <a:off x="3557487" y="3645023"/>
                <a:ext cx="1302544" cy="69132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Ir</a:t>
                </a:r>
                <a:r>
                  <a:rPr lang="en-US" altLang="ja-JP" sz="1800" b="1" baseline="-25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5</a:t>
                </a:r>
                <a:r>
                  <a:rPr lang="en-US" altLang="ja-JP" sz="1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</a:rPr>
                  <a:t>Ce</a:t>
                </a:r>
                <a:endParaRPr lang="ja-JP" altLang="en-US" sz="1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</a:endParaRPr>
              </a:p>
            </p:txBody>
          </p:sp>
        </p:grpSp>
        <p:grpSp>
          <p:nvGrpSpPr>
            <p:cNvPr id="21" name="グループ化 17"/>
            <p:cNvGrpSpPr>
              <a:grpSpLocks/>
            </p:cNvGrpSpPr>
            <p:nvPr/>
          </p:nvGrpSpPr>
          <p:grpSpPr bwMode="auto">
            <a:xfrm>
              <a:off x="935473" y="4334407"/>
              <a:ext cx="3729337" cy="1614955"/>
              <a:chOff x="1043485" y="4478423"/>
              <a:chExt cx="3729337" cy="1614955"/>
            </a:xfrm>
          </p:grpSpPr>
          <p:cxnSp>
            <p:nvCxnSpPr>
              <p:cNvPr id="22" name="直線矢印コネクタ 21"/>
              <p:cNvCxnSpPr/>
              <p:nvPr/>
            </p:nvCxnSpPr>
            <p:spPr>
              <a:xfrm flipH="1">
                <a:off x="1043485" y="4891883"/>
                <a:ext cx="1799954" cy="1201495"/>
              </a:xfrm>
              <a:prstGeom prst="straightConnector1">
                <a:avLst/>
              </a:prstGeom>
              <a:ln w="31750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テキスト ボックス 20"/>
              <p:cNvSpPr txBox="1">
                <a:spLocks noChangeArrowheads="1"/>
              </p:cNvSpPr>
              <p:nvPr/>
            </p:nvSpPr>
            <p:spPr bwMode="auto">
              <a:xfrm>
                <a:off x="2756598" y="4478423"/>
                <a:ext cx="2016224" cy="691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800" b="1" dirty="0" smtClean="0">
                    <a:solidFill>
                      <a:srgbClr val="0070C0"/>
                    </a:solidFill>
                    <a:latin typeface="Calibri" pitchFamily="34" charset="0"/>
                  </a:rPr>
                  <a:t>Carbon</a:t>
                </a:r>
                <a:endParaRPr lang="ja-JP" altLang="en-US" sz="1800" b="1" dirty="0">
                  <a:solidFill>
                    <a:srgbClr val="0070C0"/>
                  </a:solidFill>
                  <a:latin typeface="Calibri" pitchFamily="34" charset="0"/>
                </a:endParaRPr>
              </a:p>
            </p:txBody>
          </p:sp>
        </p:grpSp>
      </p:grpSp>
      <p:sp>
        <p:nvSpPr>
          <p:cNvPr id="26" name="正方形/長方形 25"/>
          <p:cNvSpPr/>
          <p:nvPr/>
        </p:nvSpPr>
        <p:spPr>
          <a:xfrm>
            <a:off x="6092725" y="2693791"/>
            <a:ext cx="1042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alibri" pitchFamily="34" charset="0"/>
              </a:rPr>
              <a:t>SEM-EDX</a:t>
            </a:r>
            <a:endParaRPr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261294" y="3294943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No oxidization</a:t>
            </a:r>
          </a:p>
          <a:p>
            <a:r>
              <a:rPr kumimoji="1" lang="en-US" altLang="ja-JP" dirty="0" smtClean="0">
                <a:solidFill>
                  <a:srgbClr val="FF0000"/>
                </a:solidFill>
              </a:rPr>
              <a:t>is observed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275095" y="1596193"/>
            <a:ext cx="3624408" cy="297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テキスト ボックス 21"/>
          <p:cNvSpPr txBox="1">
            <a:spLocks noChangeArrowheads="1"/>
          </p:cNvSpPr>
          <p:nvPr/>
        </p:nvSpPr>
        <p:spPr bwMode="auto">
          <a:xfrm>
            <a:off x="2184859" y="2473883"/>
            <a:ext cx="2714644" cy="646331"/>
          </a:xfrm>
          <a:prstGeom prst="rect">
            <a:avLst/>
          </a:prstGeom>
          <a:noFill/>
          <a:ln w="254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800" dirty="0" smtClean="0">
                <a:latin typeface="Calibri" pitchFamily="34" charset="0"/>
              </a:rPr>
              <a:t>Lower energy density </a:t>
            </a:r>
            <a:br>
              <a:rPr lang="en-US" altLang="ja-JP" sz="1800" dirty="0" smtClean="0">
                <a:latin typeface="Calibri" pitchFamily="34" charset="0"/>
              </a:rPr>
            </a:br>
            <a:r>
              <a:rPr lang="en-US" altLang="ja-JP" sz="1800" dirty="0" smtClean="0">
                <a:latin typeface="Calibri" pitchFamily="34" charset="0"/>
              </a:rPr>
              <a:t>is enough to activate  Ir</a:t>
            </a:r>
            <a:r>
              <a:rPr lang="en-US" altLang="ja-JP" sz="1800" baseline="-25000" dirty="0" smtClean="0">
                <a:latin typeface="Calibri" pitchFamily="34" charset="0"/>
              </a:rPr>
              <a:t>5</a:t>
            </a:r>
            <a:r>
              <a:rPr lang="en-US" altLang="ja-JP" sz="1800" dirty="0" smtClean="0">
                <a:latin typeface="Calibri" pitchFamily="34" charset="0"/>
              </a:rPr>
              <a:t>Ce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38595" y="471108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QE lifetime</a:t>
            </a:r>
            <a:endParaRPr kumimoji="1" lang="ja-JP" altLang="en-US" dirty="0"/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193010" y="5090742"/>
            <a:ext cx="3788577" cy="202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750103" y="4798553"/>
            <a:ext cx="2806824" cy="241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5437718" y="4404357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QE Enhancement of </a:t>
            </a:r>
            <a:r>
              <a:rPr lang="en-US" altLang="ja-JP" dirty="0" err="1" smtClean="0"/>
              <a:t>IrCe</a:t>
            </a:r>
            <a:r>
              <a:rPr lang="en-US" altLang="ja-JP" dirty="0" smtClean="0"/>
              <a:t> cathode</a:t>
            </a:r>
            <a:endParaRPr kumimoji="1" lang="ja-JP" altLang="en-US" dirty="0"/>
          </a:p>
        </p:txBody>
      </p:sp>
      <p:pic>
        <p:nvPicPr>
          <p:cNvPr id="34" name="Picture 17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97159" y="5572668"/>
            <a:ext cx="1630510" cy="15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 Box 180"/>
          <p:cNvSpPr txBox="1">
            <a:spLocks noChangeAspect="1" noChangeArrowheads="1"/>
          </p:cNvSpPr>
          <p:nvPr/>
        </p:nvSpPr>
        <p:spPr bwMode="auto">
          <a:xfrm>
            <a:off x="9746463" y="6588674"/>
            <a:ext cx="928451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Ir</a:t>
            </a:r>
            <a:r>
              <a:rPr lang="en-US" altLang="ja-JP" sz="1400" baseline="-25000" dirty="0" smtClean="0">
                <a:solidFill>
                  <a:schemeClr val="bg1"/>
                </a:solidFill>
                <a:latin typeface="+mn-ea"/>
              </a:rPr>
              <a:t>5</a:t>
            </a: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Ce</a:t>
            </a:r>
            <a:br>
              <a:rPr lang="en-US" altLang="ja-JP" sz="1400" dirty="0" smtClean="0">
                <a:solidFill>
                  <a:schemeClr val="bg1"/>
                </a:solidFill>
                <a:latin typeface="+mn-ea"/>
              </a:rPr>
            </a:b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Cathode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306153" y="9856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Energy spread reduction using temporal manipulation</a:t>
            </a:r>
            <a:endParaRPr lang="ja-JP" altLang="en-US" sz="28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3829" y="2131722"/>
            <a:ext cx="7239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5926599" y="3193602"/>
            <a:ext cx="14959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Gaussian</a:t>
            </a:r>
            <a:endParaRPr lang="ja-JP" altLang="en-US" sz="2800" dirty="0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7273615" y="5406686"/>
            <a:ext cx="11978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800" dirty="0" smtClean="0"/>
              <a:t>Square</a:t>
            </a:r>
            <a:endParaRPr lang="ja-JP" altLang="en-US" sz="2800" dirty="0"/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7436142" y="2727035"/>
            <a:ext cx="522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7806029" y="27413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8568029" y="22079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8568029" y="255717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8720429" y="60941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20nC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8720429" y="58655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15nC</a:t>
            </a: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8720429" y="5636922"/>
            <a:ext cx="623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10nC</a:t>
            </a:r>
          </a:p>
        </p:txBody>
      </p: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8644229" y="5408322"/>
            <a:ext cx="522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/>
              <a:t>5nC</a:t>
            </a:r>
          </a:p>
        </p:txBody>
      </p:sp>
      <p:sp>
        <p:nvSpPr>
          <p:cNvPr id="46" name="Oval 16"/>
          <p:cNvSpPr>
            <a:spLocks noChangeArrowheads="1"/>
          </p:cNvSpPr>
          <p:nvPr/>
        </p:nvSpPr>
        <p:spPr bwMode="auto">
          <a:xfrm>
            <a:off x="4758029" y="632272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7120229" y="6170322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4453229" y="6627522"/>
            <a:ext cx="12441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5nC</a:t>
            </a:r>
            <a:r>
              <a:rPr lang="ja-JP" altLang="en-US" sz="1600" dirty="0" smtClean="0"/>
              <a:t> </a:t>
            </a:r>
            <a:r>
              <a:rPr lang="en-US" altLang="ja-JP" sz="1600" dirty="0" smtClean="0"/>
              <a:t>electron</a:t>
            </a:r>
            <a:endParaRPr lang="ja-JP" altLang="en-US" sz="1600" dirty="0"/>
          </a:p>
        </p:txBody>
      </p:sp>
      <p:sp>
        <p:nvSpPr>
          <p:cNvPr id="49" name="Text Box 19"/>
          <p:cNvSpPr txBox="1">
            <a:spLocks noChangeArrowheads="1"/>
          </p:cNvSpPr>
          <p:nvPr/>
        </p:nvSpPr>
        <p:spPr bwMode="auto">
          <a:xfrm>
            <a:off x="6443636" y="6627522"/>
            <a:ext cx="33486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15nC</a:t>
            </a:r>
          </a:p>
          <a:p>
            <a:r>
              <a:rPr lang="en-US" altLang="ja-JP" sz="1600" dirty="0" smtClean="0"/>
              <a:t>Primary beam for positron production</a:t>
            </a:r>
            <a:endParaRPr lang="en-US" altLang="ja-JP" sz="1600" dirty="0"/>
          </a:p>
        </p:txBody>
      </p:sp>
      <p:grpSp>
        <p:nvGrpSpPr>
          <p:cNvPr id="50" name="グループ化 40"/>
          <p:cNvGrpSpPr/>
          <p:nvPr/>
        </p:nvGrpSpPr>
        <p:grpSpPr>
          <a:xfrm>
            <a:off x="5697352" y="1897458"/>
            <a:ext cx="1626704" cy="1043487"/>
            <a:chOff x="4777871" y="908720"/>
            <a:chExt cx="1626704" cy="1043487"/>
          </a:xfrm>
        </p:grpSpPr>
        <p:cxnSp>
          <p:nvCxnSpPr>
            <p:cNvPr id="51" name="直線矢印コネクタ 50"/>
            <p:cNvCxnSpPr/>
            <p:nvPr/>
          </p:nvCxnSpPr>
          <p:spPr>
            <a:xfrm>
              <a:off x="4777871" y="1920859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テキスト ボックス 51"/>
            <p:cNvSpPr txBox="1"/>
            <p:nvPr/>
          </p:nvSpPr>
          <p:spPr>
            <a:xfrm>
              <a:off x="6142965" y="1582875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53" name="直線矢印コネクタ 52"/>
            <p:cNvCxnSpPr/>
            <p:nvPr/>
          </p:nvCxnSpPr>
          <p:spPr>
            <a:xfrm flipH="1" flipV="1">
              <a:off x="4788024" y="908720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フリーフォーム 53"/>
            <p:cNvSpPr/>
            <p:nvPr/>
          </p:nvSpPr>
          <p:spPr>
            <a:xfrm>
              <a:off x="4802819" y="1188452"/>
              <a:ext cx="1251752" cy="726226"/>
            </a:xfrm>
            <a:custGeom>
              <a:avLst/>
              <a:gdLst>
                <a:gd name="connsiteX0" fmla="*/ 0 w 1251752"/>
                <a:gd name="connsiteY0" fmla="*/ 720247 h 726226"/>
                <a:gd name="connsiteX1" fmla="*/ 310719 w 1251752"/>
                <a:gd name="connsiteY1" fmla="*/ 720247 h 726226"/>
                <a:gd name="connsiteX2" fmla="*/ 461639 w 1251752"/>
                <a:gd name="connsiteY2" fmla="*/ 658103 h 726226"/>
                <a:gd name="connsiteX3" fmla="*/ 550416 w 1251752"/>
                <a:gd name="connsiteY3" fmla="*/ 391773 h 726226"/>
                <a:gd name="connsiteX4" fmla="*/ 674703 w 1251752"/>
                <a:gd name="connsiteY4" fmla="*/ 1156 h 726226"/>
                <a:gd name="connsiteX5" fmla="*/ 861134 w 1251752"/>
                <a:gd name="connsiteY5" fmla="*/ 524938 h 726226"/>
                <a:gd name="connsiteX6" fmla="*/ 932156 w 1251752"/>
                <a:gd name="connsiteY6" fmla="*/ 658103 h 726226"/>
                <a:gd name="connsiteX7" fmla="*/ 1029810 w 1251752"/>
                <a:gd name="connsiteY7" fmla="*/ 720247 h 726226"/>
                <a:gd name="connsiteX8" fmla="*/ 1127464 w 1251752"/>
                <a:gd name="connsiteY8" fmla="*/ 720247 h 726226"/>
                <a:gd name="connsiteX9" fmla="*/ 1251752 w 1251752"/>
                <a:gd name="connsiteY9" fmla="*/ 720247 h 72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51752" h="726226">
                  <a:moveTo>
                    <a:pt x="0" y="720247"/>
                  </a:moveTo>
                  <a:cubicBezTo>
                    <a:pt x="116889" y="725425"/>
                    <a:pt x="233779" y="730604"/>
                    <a:pt x="310719" y="720247"/>
                  </a:cubicBezTo>
                  <a:cubicBezTo>
                    <a:pt x="387659" y="709890"/>
                    <a:pt x="421690" y="712849"/>
                    <a:pt x="461639" y="658103"/>
                  </a:cubicBezTo>
                  <a:cubicBezTo>
                    <a:pt x="501588" y="603357"/>
                    <a:pt x="514905" y="501264"/>
                    <a:pt x="550416" y="391773"/>
                  </a:cubicBezTo>
                  <a:cubicBezTo>
                    <a:pt x="585927" y="282282"/>
                    <a:pt x="622917" y="-21038"/>
                    <a:pt x="674703" y="1156"/>
                  </a:cubicBezTo>
                  <a:cubicBezTo>
                    <a:pt x="726489" y="23350"/>
                    <a:pt x="818225" y="415447"/>
                    <a:pt x="861134" y="524938"/>
                  </a:cubicBezTo>
                  <a:cubicBezTo>
                    <a:pt x="904043" y="634429"/>
                    <a:pt x="904043" y="625552"/>
                    <a:pt x="932156" y="658103"/>
                  </a:cubicBezTo>
                  <a:cubicBezTo>
                    <a:pt x="960269" y="690654"/>
                    <a:pt x="997259" y="709890"/>
                    <a:pt x="1029810" y="720247"/>
                  </a:cubicBezTo>
                  <a:cubicBezTo>
                    <a:pt x="1062361" y="730604"/>
                    <a:pt x="1127464" y="720247"/>
                    <a:pt x="1127464" y="720247"/>
                  </a:cubicBezTo>
                  <a:lnTo>
                    <a:pt x="1251752" y="720247"/>
                  </a:ln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39"/>
          <p:cNvGrpSpPr/>
          <p:nvPr/>
        </p:nvGrpSpPr>
        <p:grpSpPr>
          <a:xfrm>
            <a:off x="7557326" y="4372401"/>
            <a:ext cx="1626704" cy="1043487"/>
            <a:chOff x="6637845" y="3383663"/>
            <a:chExt cx="1626704" cy="1043487"/>
          </a:xfrm>
        </p:grpSpPr>
        <p:cxnSp>
          <p:nvCxnSpPr>
            <p:cNvPr id="56" name="直線矢印コネクタ 55"/>
            <p:cNvCxnSpPr/>
            <p:nvPr/>
          </p:nvCxnSpPr>
          <p:spPr>
            <a:xfrm>
              <a:off x="6637845" y="4395802"/>
              <a:ext cx="15762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/>
            <p:cNvSpPr txBox="1"/>
            <p:nvPr/>
          </p:nvSpPr>
          <p:spPr>
            <a:xfrm>
              <a:off x="8002939" y="4057818"/>
              <a:ext cx="2616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t</a:t>
              </a:r>
              <a:endParaRPr kumimoji="1" lang="ja-JP" altLang="en-US" dirty="0"/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flipH="1" flipV="1">
              <a:off x="6647998" y="3383663"/>
              <a:ext cx="1" cy="10205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 flipV="1">
              <a:off x="7198492" y="3789040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V="1">
              <a:off x="7639852" y="3799152"/>
              <a:ext cx="0" cy="60676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>
              <a:off x="7198492" y="3799152"/>
              <a:ext cx="45005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/>
          <p:cNvSpPr txBox="1"/>
          <p:nvPr/>
        </p:nvSpPr>
        <p:spPr>
          <a:xfrm>
            <a:off x="1747065" y="1212869"/>
            <a:ext cx="6765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Energy spread of 0.1% is required for </a:t>
            </a:r>
            <a:r>
              <a:rPr lang="en-US" altLang="ja-JP" dirty="0" err="1" smtClean="0"/>
              <a:t>SuperKEKB</a:t>
            </a:r>
            <a:r>
              <a:rPr lang="en-US" altLang="ja-JP" dirty="0" smtClean="0"/>
              <a:t> synchrotron injection.</a:t>
            </a:r>
            <a:endParaRPr kumimoji="1" lang="ja-JP" altLang="en-US" dirty="0"/>
          </a:p>
        </p:txBody>
      </p:sp>
      <p:sp>
        <p:nvSpPr>
          <p:cNvPr id="6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9306153" y="9856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85764"/>
            <a:ext cx="8284215" cy="434976"/>
          </a:xfrm>
        </p:spPr>
        <p:txBody>
          <a:bodyPr/>
          <a:lstStyle/>
          <a:p>
            <a:r>
              <a:rPr lang="en-US" altLang="ja-JP" sz="3200" dirty="0" smtClean="0"/>
              <a:t>Properties of laser medium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28</a:t>
            </a:fld>
            <a:endParaRPr lang="en-US" altLang="ja-JP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357498" y="1271589"/>
            <a:ext cx="928459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/>
              <a:t>(808nm)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48453" y="1298161"/>
            <a:ext cx="841128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/>
              <a:t>Nd:YVO4</a:t>
            </a:r>
          </a:p>
          <a:p>
            <a:r>
              <a:rPr lang="en-US" altLang="ja-JP" sz="1400" u="sng" dirty="0" err="1" smtClean="0"/>
              <a:t>Nd:YAG</a:t>
            </a:r>
            <a:endParaRPr lang="en-US" altLang="ja-JP" sz="1400" u="sng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650615" y="1252787"/>
            <a:ext cx="1472511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SHG(532nm)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5HG(213nm)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377803" y="859840"/>
            <a:ext cx="16906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200μs, 40%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469368" y="820739"/>
            <a:ext cx="11400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Nd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58255" y="2188891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err="1" smtClean="0"/>
              <a:t>Yb</a:t>
            </a:r>
            <a:r>
              <a:rPr lang="en-US" altLang="ja-JP" b="1" u="sng" dirty="0" smtClean="0"/>
              <a:t>-doped</a:t>
            </a:r>
            <a:endParaRPr lang="ja-JP" altLang="en-US" b="1" u="sng" dirty="0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461430" y="3769473"/>
            <a:ext cx="10342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u="sng" dirty="0" smtClean="0"/>
              <a:t>Ti-doped</a:t>
            </a:r>
            <a:endParaRPr lang="ja-JP" altLang="en-US" b="1" u="sng" dirty="0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3351935" y="2908971"/>
            <a:ext cx="1011815" cy="52322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dirty="0" smtClean="0"/>
              <a:t>LD Pump</a:t>
            </a:r>
            <a:endParaRPr lang="en-US" altLang="ja-JP" sz="1600" dirty="0"/>
          </a:p>
          <a:p>
            <a:r>
              <a:rPr lang="en-US" altLang="ja-JP" sz="1200" dirty="0" smtClean="0"/>
              <a:t>(941/976nm</a:t>
            </a:r>
            <a:r>
              <a:rPr lang="en-US" altLang="ja-JP" sz="1200" dirty="0"/>
              <a:t>)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532687" y="2854824"/>
            <a:ext cx="795539" cy="73866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u="sng" dirty="0" err="1"/>
              <a:t>Yb</a:t>
            </a:r>
            <a:r>
              <a:rPr lang="en-US" altLang="ja-JP" sz="1400" u="sng" dirty="0"/>
              <a:t>-glass</a:t>
            </a:r>
          </a:p>
          <a:p>
            <a:r>
              <a:rPr lang="en-US" altLang="ja-JP" sz="1400" u="sng" dirty="0" err="1"/>
              <a:t>Yb:YAG</a:t>
            </a:r>
            <a:endParaRPr lang="en-US" altLang="ja-JP" sz="1400" u="sng" dirty="0"/>
          </a:p>
          <a:p>
            <a:r>
              <a:rPr lang="en-US" altLang="ja-JP" sz="1400" u="sng" dirty="0" err="1" smtClean="0"/>
              <a:t>Yb:BOYS</a:t>
            </a:r>
            <a:endParaRPr lang="en-US" altLang="ja-JP" sz="1400" u="sng" dirty="0"/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4305795" y="1423989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AutoShape 24"/>
          <p:cNvSpPr>
            <a:spLocks noChangeArrowheads="1"/>
          </p:cNvSpPr>
          <p:nvPr/>
        </p:nvSpPr>
        <p:spPr bwMode="auto">
          <a:xfrm>
            <a:off x="5426732" y="1469708"/>
            <a:ext cx="209643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AutoShape 26"/>
          <p:cNvSpPr>
            <a:spLocks noChangeArrowheads="1"/>
          </p:cNvSpPr>
          <p:nvPr/>
        </p:nvSpPr>
        <p:spPr bwMode="auto">
          <a:xfrm>
            <a:off x="4288039" y="3023099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AutoShape 27"/>
          <p:cNvSpPr>
            <a:spLocks noChangeArrowheads="1"/>
          </p:cNvSpPr>
          <p:nvPr/>
        </p:nvSpPr>
        <p:spPr bwMode="auto">
          <a:xfrm>
            <a:off x="5370594" y="3023099"/>
            <a:ext cx="237083" cy="304800"/>
          </a:xfrm>
          <a:prstGeom prst="rightArrow">
            <a:avLst>
              <a:gd name="adj1" fmla="val 50000"/>
              <a:gd name="adj2" fmla="val 251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auto">
          <a:xfrm>
            <a:off x="5210708" y="1900859"/>
            <a:ext cx="684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4074298" y="1801142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21" name="Text Box 31"/>
          <p:cNvSpPr txBox="1">
            <a:spLocks noChangeArrowheads="1"/>
          </p:cNvSpPr>
          <p:nvPr/>
        </p:nvSpPr>
        <p:spPr bwMode="auto">
          <a:xfrm>
            <a:off x="3711975" y="3386850"/>
            <a:ext cx="9188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941/976nm</a:t>
            </a:r>
            <a:endParaRPr lang="en-US" altLang="ja-JP" sz="1200" dirty="0"/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5324132" y="3426422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1040nm</a:t>
            </a:r>
          </a:p>
        </p:txBody>
      </p:sp>
      <p:sp>
        <p:nvSpPr>
          <p:cNvPr id="23" name="Text Box 50"/>
          <p:cNvSpPr txBox="1">
            <a:spLocks noChangeArrowheads="1"/>
          </p:cNvSpPr>
          <p:nvPr/>
        </p:nvSpPr>
        <p:spPr bwMode="auto">
          <a:xfrm>
            <a:off x="4302902" y="2514045"/>
            <a:ext cx="14382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u="sng" dirty="0">
                <a:solidFill>
                  <a:srgbClr val="FF0000"/>
                </a:solidFill>
              </a:rPr>
              <a:t>900μs</a:t>
            </a:r>
            <a:r>
              <a:rPr lang="en-US" altLang="ja-JP" sz="1600" b="1" dirty="0">
                <a:solidFill>
                  <a:srgbClr val="FF0000"/>
                </a:solidFill>
              </a:rPr>
              <a:t>, 40%</a:t>
            </a:r>
          </a:p>
        </p:txBody>
      </p:sp>
      <p:sp>
        <p:nvSpPr>
          <p:cNvPr id="24" name="Text Box 51"/>
          <p:cNvSpPr txBox="1">
            <a:spLocks noChangeArrowheads="1"/>
          </p:cNvSpPr>
          <p:nvPr/>
        </p:nvSpPr>
        <p:spPr bwMode="auto">
          <a:xfrm>
            <a:off x="1570012" y="4132455"/>
            <a:ext cx="719137" cy="466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/>
              <a:t>Pump</a:t>
            </a:r>
          </a:p>
          <a:p>
            <a:r>
              <a:rPr lang="en-US" altLang="ja-JP" sz="1200"/>
              <a:t>(808nm)</a:t>
            </a:r>
          </a:p>
        </p:txBody>
      </p:sp>
      <p:sp>
        <p:nvSpPr>
          <p:cNvPr id="25" name="Text Box 52"/>
          <p:cNvSpPr txBox="1">
            <a:spLocks noChangeArrowheads="1"/>
          </p:cNvSpPr>
          <p:nvPr/>
        </p:nvSpPr>
        <p:spPr bwMode="auto">
          <a:xfrm>
            <a:off x="2528863" y="4192780"/>
            <a:ext cx="69681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 lIns="36000" rIns="36000">
            <a:spAutoFit/>
          </a:bodyPr>
          <a:lstStyle/>
          <a:p>
            <a:r>
              <a:rPr lang="en-US" altLang="ja-JP" sz="1200" dirty="0" err="1" smtClean="0"/>
              <a:t>Nd:YAG</a:t>
            </a:r>
            <a:endParaRPr lang="en-US" altLang="ja-JP" sz="1200" dirty="0" smtClean="0"/>
          </a:p>
        </p:txBody>
      </p:sp>
      <p:sp>
        <p:nvSpPr>
          <p:cNvPr id="26" name="Text Box 53"/>
          <p:cNvSpPr txBox="1">
            <a:spLocks noChangeArrowheads="1"/>
          </p:cNvSpPr>
          <p:nvPr/>
        </p:nvSpPr>
        <p:spPr bwMode="auto">
          <a:xfrm>
            <a:off x="3511895" y="4192780"/>
            <a:ext cx="541872" cy="2769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1200" dirty="0"/>
              <a:t>SHG</a:t>
            </a:r>
          </a:p>
        </p:txBody>
      </p:sp>
      <p:sp>
        <p:nvSpPr>
          <p:cNvPr id="27" name="Text Box 54"/>
          <p:cNvSpPr txBox="1">
            <a:spLocks noChangeArrowheads="1"/>
          </p:cNvSpPr>
          <p:nvPr/>
        </p:nvSpPr>
        <p:spPr bwMode="auto">
          <a:xfrm>
            <a:off x="3578569" y="3929255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40%</a:t>
            </a:r>
          </a:p>
        </p:txBody>
      </p:sp>
      <p:sp>
        <p:nvSpPr>
          <p:cNvPr id="28" name="AutoShape 55"/>
          <p:cNvSpPr>
            <a:spLocks noChangeArrowheads="1"/>
          </p:cNvSpPr>
          <p:nvPr/>
        </p:nvSpPr>
        <p:spPr bwMode="auto">
          <a:xfrm>
            <a:off x="2289149" y="4189665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AutoShape 56"/>
          <p:cNvSpPr>
            <a:spLocks noChangeArrowheads="1"/>
          </p:cNvSpPr>
          <p:nvPr/>
        </p:nvSpPr>
        <p:spPr bwMode="auto">
          <a:xfrm>
            <a:off x="3257307" y="4198543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Text Box 57"/>
          <p:cNvSpPr txBox="1">
            <a:spLocks noChangeArrowheads="1"/>
          </p:cNvSpPr>
          <p:nvPr/>
        </p:nvSpPr>
        <p:spPr bwMode="auto">
          <a:xfrm>
            <a:off x="2965438" y="4419518"/>
            <a:ext cx="6842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1064nm</a:t>
            </a:r>
          </a:p>
        </p:txBody>
      </p:sp>
      <p:sp>
        <p:nvSpPr>
          <p:cNvPr id="31" name="Text Box 58"/>
          <p:cNvSpPr txBox="1">
            <a:spLocks noChangeArrowheads="1"/>
          </p:cNvSpPr>
          <p:nvPr/>
        </p:nvSpPr>
        <p:spPr bwMode="auto">
          <a:xfrm>
            <a:off x="2255810" y="4391202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808nm</a:t>
            </a:r>
            <a:endParaRPr lang="en-US" altLang="ja-JP" sz="1200" dirty="0"/>
          </a:p>
        </p:txBody>
      </p:sp>
      <p:sp>
        <p:nvSpPr>
          <p:cNvPr id="32" name="Text Box 59"/>
          <p:cNvSpPr txBox="1">
            <a:spLocks noChangeArrowheads="1"/>
          </p:cNvSpPr>
          <p:nvPr/>
        </p:nvSpPr>
        <p:spPr bwMode="auto">
          <a:xfrm>
            <a:off x="4335864" y="4181667"/>
            <a:ext cx="1031875" cy="314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/>
              <a:t>Ti:Sapphire</a:t>
            </a:r>
          </a:p>
        </p:txBody>
      </p:sp>
      <p:sp>
        <p:nvSpPr>
          <p:cNvPr id="33" name="AutoShape 64"/>
          <p:cNvSpPr>
            <a:spLocks noChangeArrowheads="1"/>
          </p:cNvSpPr>
          <p:nvPr/>
        </p:nvSpPr>
        <p:spPr bwMode="auto">
          <a:xfrm>
            <a:off x="4094213" y="4194367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AutoShape 65"/>
          <p:cNvSpPr>
            <a:spLocks noChangeArrowheads="1"/>
          </p:cNvSpPr>
          <p:nvPr/>
        </p:nvSpPr>
        <p:spPr bwMode="auto">
          <a:xfrm>
            <a:off x="5421508" y="4188347"/>
            <a:ext cx="2286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Text Box 67"/>
          <p:cNvSpPr txBox="1">
            <a:spLocks noChangeArrowheads="1"/>
          </p:cNvSpPr>
          <p:nvPr/>
        </p:nvSpPr>
        <p:spPr bwMode="auto">
          <a:xfrm>
            <a:off x="4044397" y="4469358"/>
            <a:ext cx="6238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532nm</a:t>
            </a:r>
            <a:endParaRPr lang="en-US" altLang="ja-JP" sz="1200" dirty="0"/>
          </a:p>
        </p:txBody>
      </p:sp>
      <p:sp>
        <p:nvSpPr>
          <p:cNvPr id="36" name="Text Box 68"/>
          <p:cNvSpPr txBox="1">
            <a:spLocks noChangeArrowheads="1"/>
          </p:cNvSpPr>
          <p:nvPr/>
        </p:nvSpPr>
        <p:spPr bwMode="auto">
          <a:xfrm>
            <a:off x="5118762" y="4460924"/>
            <a:ext cx="608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/>
              <a:t>800nm</a:t>
            </a:r>
          </a:p>
        </p:txBody>
      </p:sp>
      <p:sp>
        <p:nvSpPr>
          <p:cNvPr id="37" name="Text Box 77"/>
          <p:cNvSpPr txBox="1">
            <a:spLocks noChangeArrowheads="1"/>
          </p:cNvSpPr>
          <p:nvPr/>
        </p:nvSpPr>
        <p:spPr bwMode="auto">
          <a:xfrm>
            <a:off x="4275361" y="3663849"/>
            <a:ext cx="14874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FF0000"/>
                </a:solidFill>
              </a:rPr>
              <a:t>τ</a:t>
            </a:r>
            <a:r>
              <a:rPr lang="ja-JP" altLang="en-US" sz="1600" b="1" dirty="0">
                <a:solidFill>
                  <a:srgbClr val="FF0000"/>
                </a:solidFill>
              </a:rPr>
              <a:t>～</a:t>
            </a:r>
            <a:r>
              <a:rPr lang="en-US" altLang="ja-JP" sz="1600" b="1" dirty="0">
                <a:solidFill>
                  <a:srgbClr val="FF0000"/>
                </a:solidFill>
              </a:rPr>
              <a:t>3μs, 40%</a:t>
            </a:r>
          </a:p>
        </p:txBody>
      </p:sp>
      <p:sp>
        <p:nvSpPr>
          <p:cNvPr id="38" name="Text Box 81"/>
          <p:cNvSpPr txBox="1">
            <a:spLocks noChangeArrowheads="1"/>
          </p:cNvSpPr>
          <p:nvPr/>
        </p:nvSpPr>
        <p:spPr bwMode="auto">
          <a:xfrm>
            <a:off x="2268512" y="3733992"/>
            <a:ext cx="16017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600" b="1" dirty="0" err="1">
                <a:solidFill>
                  <a:srgbClr val="FF0000"/>
                </a:solidFill>
              </a:rPr>
              <a:t>τ</a:t>
            </a:r>
            <a:r>
              <a:rPr lang="en-US" altLang="ja-JP" sz="1600" b="1" dirty="0">
                <a:solidFill>
                  <a:srgbClr val="FF0000"/>
                </a:solidFill>
              </a:rPr>
              <a:t>=200μs, 40%</a:t>
            </a:r>
          </a:p>
        </p:txBody>
      </p:sp>
      <p:sp>
        <p:nvSpPr>
          <p:cNvPr id="39" name="Rectangle 82"/>
          <p:cNvSpPr>
            <a:spLocks noChangeArrowheads="1"/>
          </p:cNvSpPr>
          <p:nvPr/>
        </p:nvSpPr>
        <p:spPr bwMode="auto">
          <a:xfrm>
            <a:off x="1508099" y="3834005"/>
            <a:ext cx="2586114" cy="838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Text Box 86"/>
          <p:cNvSpPr txBox="1">
            <a:spLocks noChangeArrowheads="1"/>
          </p:cNvSpPr>
          <p:nvPr/>
        </p:nvSpPr>
        <p:spPr bwMode="auto">
          <a:xfrm>
            <a:off x="761974" y="1171577"/>
            <a:ext cx="26345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4-state laser is easy to operate.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</a:t>
            </a:r>
            <a:r>
              <a:rPr lang="en-US" altLang="ja-JP" sz="1200" dirty="0" smtClean="0"/>
              <a:t> High power pump LD is available.</a:t>
            </a:r>
            <a:endParaRPr lang="en-US" altLang="ja-JP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Large crystal is available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Pulse width is determined by SESAM.</a:t>
            </a:r>
            <a:br>
              <a:rPr lang="en-US" altLang="ja-JP" sz="1200" dirty="0" smtClean="0"/>
            </a:br>
            <a:r>
              <a:rPr lang="en-US" altLang="ja-JP" sz="1200" dirty="0" smtClean="0"/>
              <a:t>     (Gaussian)</a:t>
            </a:r>
          </a:p>
        </p:txBody>
      </p:sp>
      <p:sp>
        <p:nvSpPr>
          <p:cNvPr id="41" name="Text Box 87"/>
          <p:cNvSpPr txBox="1">
            <a:spLocks noChangeArrowheads="1"/>
          </p:cNvSpPr>
          <p:nvPr/>
        </p:nvSpPr>
        <p:spPr bwMode="auto">
          <a:xfrm>
            <a:off x="800074" y="2521100"/>
            <a:ext cx="29065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Wide bandwidth =&gt; pulse shaping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Long fluorescent time =&gt; High power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Fiber laser oscillator =&gt; Stable</a:t>
            </a:r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Small state difference 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ASE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Absorption</a:t>
            </a:r>
            <a:endParaRPr lang="ja-JP" altLang="en-US" sz="1200" dirty="0"/>
          </a:p>
        </p:txBody>
      </p:sp>
      <p:sp>
        <p:nvSpPr>
          <p:cNvPr id="42" name="Text Box 88"/>
          <p:cNvSpPr txBox="1">
            <a:spLocks noChangeArrowheads="1"/>
          </p:cNvSpPr>
          <p:nvPr/>
        </p:nvSpPr>
        <p:spPr bwMode="auto">
          <a:xfrm>
            <a:off x="850160" y="4637163"/>
            <a:ext cx="4539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Very wide bandwidth</a:t>
            </a:r>
            <a:endParaRPr lang="ja-JP" altLang="en-US" sz="1200" dirty="0"/>
          </a:p>
          <a:p>
            <a:r>
              <a:rPr lang="ja-JP" altLang="en-US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○ </a:t>
            </a:r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High breakdown threshold</a:t>
            </a:r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Low cross section</a:t>
            </a:r>
            <a:endParaRPr lang="ja-JP" altLang="en-US" sz="1200" dirty="0"/>
          </a:p>
          <a:p>
            <a:r>
              <a:rPr lang="en-US" altLang="ja-JP" sz="1200" dirty="0" smtClean="0"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× </a:t>
            </a:r>
            <a:r>
              <a:rPr lang="en-US" altLang="ja-JP" sz="1200" dirty="0" smtClean="0"/>
              <a:t>Short fluorescent time =&gt;  Q-switched laser is required for pumping</a:t>
            </a:r>
            <a:endParaRPr lang="ja-JP" altLang="en-US" sz="1200" dirty="0"/>
          </a:p>
        </p:txBody>
      </p:sp>
      <p:sp>
        <p:nvSpPr>
          <p:cNvPr id="43" name="Text Box 89"/>
          <p:cNvSpPr txBox="1">
            <a:spLocks noChangeArrowheads="1"/>
          </p:cNvSpPr>
          <p:nvPr/>
        </p:nvSpPr>
        <p:spPr bwMode="auto">
          <a:xfrm>
            <a:off x="1691083" y="3834005"/>
            <a:ext cx="598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/>
              <a:t>Pump</a:t>
            </a:r>
          </a:p>
        </p:txBody>
      </p:sp>
      <p:sp>
        <p:nvSpPr>
          <p:cNvPr id="44" name="AutoShape 91"/>
          <p:cNvSpPr>
            <a:spLocks/>
          </p:cNvSpPr>
          <p:nvPr/>
        </p:nvSpPr>
        <p:spPr bwMode="auto">
          <a:xfrm>
            <a:off x="2814717" y="4915967"/>
            <a:ext cx="152400" cy="304800"/>
          </a:xfrm>
          <a:prstGeom prst="rightBrace">
            <a:avLst>
              <a:gd name="adj1" fmla="val 16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Text Box 92"/>
          <p:cNvSpPr txBox="1">
            <a:spLocks noChangeArrowheads="1"/>
          </p:cNvSpPr>
          <p:nvPr/>
        </p:nvSpPr>
        <p:spPr bwMode="auto">
          <a:xfrm>
            <a:off x="2907994" y="4915967"/>
            <a:ext cx="25499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400" dirty="0" smtClean="0"/>
              <a:t>TW laser is based on Ti-Sapphire</a:t>
            </a:r>
            <a:endParaRPr lang="ja-JP" altLang="en-US" sz="1400" dirty="0"/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5626599" y="2836963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SHG(520nm)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FHG(260nm)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5HG(208nm)   </a:t>
            </a:r>
            <a:r>
              <a:rPr lang="en-US" altLang="ja-JP" sz="1200" dirty="0" smtClean="0">
                <a:solidFill>
                  <a:srgbClr val="FF0000"/>
                </a:solidFill>
              </a:rPr>
              <a:t>3%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680568" y="3918824"/>
            <a:ext cx="1319592" cy="6463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dirty="0" smtClean="0"/>
              <a:t>SHG(400nm)</a:t>
            </a:r>
            <a:r>
              <a:rPr lang="ja-JP" altLang="en-US" sz="1200" dirty="0" smtClean="0"/>
              <a:t> </a:t>
            </a:r>
            <a:r>
              <a:rPr lang="en-US" altLang="ja-JP" sz="1200" dirty="0" smtClean="0">
                <a:solidFill>
                  <a:srgbClr val="FF0000"/>
                </a:solidFill>
              </a:rPr>
              <a:t>40%</a:t>
            </a:r>
          </a:p>
          <a:p>
            <a:r>
              <a:rPr lang="en-US" altLang="ja-JP" sz="1200" dirty="0" smtClean="0"/>
              <a:t>THG(266nm) </a:t>
            </a:r>
            <a:r>
              <a:rPr lang="en-US" altLang="ja-JP" sz="1200" dirty="0" smtClean="0">
                <a:solidFill>
                  <a:srgbClr val="FF0000"/>
                </a:solidFill>
              </a:rPr>
              <a:t>20%</a:t>
            </a:r>
          </a:p>
          <a:p>
            <a:r>
              <a:rPr lang="en-US" altLang="ja-JP" sz="1200" dirty="0" smtClean="0"/>
              <a:t>FHG(200nm) </a:t>
            </a:r>
            <a:r>
              <a:rPr lang="en-US" altLang="ja-JP" sz="1200" dirty="0" smtClean="0">
                <a:solidFill>
                  <a:srgbClr val="FF0000"/>
                </a:solidFill>
              </a:rPr>
              <a:t>10%</a:t>
            </a:r>
            <a:r>
              <a:rPr lang="en-US" altLang="ja-JP" sz="1200" dirty="0" smtClean="0"/>
              <a:t> </a:t>
            </a:r>
            <a:endParaRPr lang="en-US" altLang="ja-JP" sz="1200" dirty="0"/>
          </a:p>
        </p:txBody>
      </p:sp>
      <p:sp>
        <p:nvSpPr>
          <p:cNvPr id="48" name="角丸四角形 47"/>
          <p:cNvSpPr/>
          <p:nvPr/>
        </p:nvSpPr>
        <p:spPr>
          <a:xfrm>
            <a:off x="705395" y="2187240"/>
            <a:ext cx="6312521" cy="1513819"/>
          </a:xfrm>
          <a:prstGeom prst="roundRect">
            <a:avLst/>
          </a:prstGeom>
          <a:noFill/>
          <a:ln w="381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9" name="Picture 102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7262954" y="929996"/>
            <a:ext cx="2787182" cy="158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右矢印 49"/>
          <p:cNvSpPr/>
          <p:nvPr/>
        </p:nvSpPr>
        <p:spPr>
          <a:xfrm>
            <a:off x="7123126" y="3093319"/>
            <a:ext cx="288032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7425892" y="3063684"/>
            <a:ext cx="2914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Best for Linac RF-Gun</a:t>
            </a:r>
            <a:endParaRPr kumimoji="1" lang="ja-JP" altLang="en-US" sz="2000" dirty="0"/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279257" y="4855840"/>
            <a:ext cx="3216351" cy="23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テキスト ボックス 52"/>
          <p:cNvSpPr txBox="1"/>
          <p:nvPr/>
        </p:nvSpPr>
        <p:spPr>
          <a:xfrm>
            <a:off x="7262954" y="612463"/>
            <a:ext cx="2475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Nd</a:t>
            </a:r>
            <a:r>
              <a:rPr kumimoji="1" lang="en-US" altLang="ja-JP" sz="1400" dirty="0" smtClean="0"/>
              <a:t> laser system  f</a:t>
            </a:r>
            <a:r>
              <a:rPr lang="en-US" altLang="ja-JP" sz="1400" dirty="0" smtClean="0"/>
              <a:t>or 3-2 RF-Gun</a:t>
            </a:r>
            <a:endParaRPr kumimoji="1" lang="ja-JP" altLang="en-US" sz="14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928309" y="4581673"/>
            <a:ext cx="2197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 smtClean="0"/>
              <a:t>Ti:Sapphire</a:t>
            </a:r>
            <a:r>
              <a:rPr kumimoji="1" lang="en-US" altLang="ja-JP" sz="1400" dirty="0" smtClean="0"/>
              <a:t> laser system.</a:t>
            </a:r>
            <a:endParaRPr kumimoji="1" lang="ja-JP" altLang="en-US" sz="1400" dirty="0"/>
          </a:p>
        </p:txBody>
      </p:sp>
      <p:pic>
        <p:nvPicPr>
          <p:cNvPr id="55" name="Picture 3" descr="C:\home\autocorrelator\autocollirator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811491" y="2038177"/>
            <a:ext cx="1199017" cy="8394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6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1353467" y="5491219"/>
            <a:ext cx="3332307" cy="166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A-1 RF gun results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29</a:t>
            </a:fld>
            <a:endParaRPr lang="en-US" altLang="ja-JP" dirty="0"/>
          </a:p>
        </p:txBody>
      </p:sp>
      <p:pic>
        <p:nvPicPr>
          <p:cNvPr id="5" name="Picture 3" descr="D:\home\SkyDrive\IPAC2014\x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131656" y="3506648"/>
            <a:ext cx="2981292" cy="208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:\home\SkyDrive\IPAC2014\y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6673"/>
          <a:stretch/>
        </p:blipFill>
        <p:spPr bwMode="auto">
          <a:xfrm>
            <a:off x="7112947" y="3506213"/>
            <a:ext cx="2782926" cy="20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1034737" y="1308028"/>
            <a:ext cx="571803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四角形吹き出し 7"/>
          <p:cNvSpPr/>
          <p:nvPr/>
        </p:nvSpPr>
        <p:spPr>
          <a:xfrm>
            <a:off x="890721" y="3170944"/>
            <a:ext cx="3117080" cy="2914529"/>
          </a:xfrm>
          <a:prstGeom prst="wedgeRectCallout">
            <a:avLst>
              <a:gd name="adj1" fmla="val -8465"/>
              <a:gd name="adj2" fmla="val -80468"/>
            </a:avLst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1034737" y="3230455"/>
            <a:ext cx="2824896" cy="246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741624" y="2741205"/>
            <a:ext cx="217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0000FF"/>
                </a:solidFill>
              </a:rPr>
              <a:t>A1 sector at KEK linac</a:t>
            </a:r>
            <a:endParaRPr kumimoji="1" lang="ja-JP" altLang="en-US" sz="1400" dirty="0">
              <a:solidFill>
                <a:srgbClr val="0000FF"/>
              </a:solidFill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3808036"/>
              </p:ext>
            </p:extLst>
          </p:nvPr>
        </p:nvGraphicFramePr>
        <p:xfrm>
          <a:off x="1520933" y="6267288"/>
          <a:ext cx="803583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7915"/>
                <a:gridCol w="4017915"/>
              </a:tblGrid>
              <a:tr h="16674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x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y</a:t>
                      </a:r>
                      <a:endParaRPr kumimoji="1" lang="ja-JP" altLang="en-US" sz="2400" dirty="0"/>
                    </a:p>
                  </a:txBody>
                  <a:tcPr/>
                </a:tc>
              </a:tr>
              <a:tr h="166741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dirty="0" smtClean="0"/>
                        <a:t>32.7 </a:t>
                      </a:r>
                      <a:r>
                        <a:rPr lang="ja-JP" altLang="ja-JP" sz="2400" dirty="0" smtClean="0"/>
                        <a:t>±</a:t>
                      </a:r>
                      <a:r>
                        <a:rPr lang="en-US" altLang="ja-JP" sz="2400" dirty="0" smtClean="0"/>
                        <a:t>3.1</a:t>
                      </a:r>
                      <a:r>
                        <a:rPr lang="en-US" altLang="ja-JP" sz="2400" baseline="0" dirty="0" smtClean="0"/>
                        <a:t> </a:t>
                      </a:r>
                      <a:r>
                        <a:rPr lang="en-US" altLang="ja-JP" sz="2400" dirty="0" smtClean="0"/>
                        <a:t>mm-mrad 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400" dirty="0" smtClean="0"/>
                        <a:t>10.7 </a:t>
                      </a:r>
                      <a:r>
                        <a:rPr lang="ja-JP" altLang="ja-JP" sz="2400" dirty="0" smtClean="0"/>
                        <a:t>±</a:t>
                      </a:r>
                      <a:r>
                        <a:rPr lang="en-US" altLang="ja-JP" sz="2400" dirty="0" smtClean="0"/>
                        <a:t>1.4</a:t>
                      </a:r>
                      <a:r>
                        <a:rPr lang="en-US" altLang="ja-JP" sz="2400" baseline="0" dirty="0" smtClean="0"/>
                        <a:t>  </a:t>
                      </a:r>
                      <a:r>
                        <a:rPr lang="en-US" altLang="ja-JP" sz="2400" dirty="0" smtClean="0"/>
                        <a:t>mm-mrad</a:t>
                      </a:r>
                      <a:endParaRPr kumimoji="1" lang="ja-JP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5168732" y="5609924"/>
            <a:ext cx="47182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Q-scan emittance measurement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1148" y="5777696"/>
            <a:ext cx="343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beam size measurement for Q-scan </a:t>
            </a:r>
            <a:endParaRPr kumimoji="1" lang="ja-JP" altLang="en-US" sz="1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234553" y="2316139"/>
            <a:ext cx="1318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RF gun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7226804" y="1654146"/>
            <a:ext cx="1855586" cy="1414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テキスト ボックス 16"/>
          <p:cNvSpPr txBox="1"/>
          <p:nvPr/>
        </p:nvSpPr>
        <p:spPr>
          <a:xfrm>
            <a:off x="7226804" y="992466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5.6 </a:t>
            </a:r>
            <a:r>
              <a:rPr kumimoji="1" lang="en-US" altLang="ja-JP" dirty="0" err="1" smtClean="0"/>
              <a:t>nC</a:t>
            </a:r>
            <a:r>
              <a:rPr kumimoji="1" lang="en-US" altLang="ja-JP" dirty="0" smtClean="0"/>
              <a:t> bunch charge</a:t>
            </a:r>
            <a:br>
              <a:rPr kumimoji="1" lang="en-US" altLang="ja-JP" dirty="0" smtClean="0"/>
            </a:br>
            <a:r>
              <a:rPr lang="en-US" altLang="ja-JP" dirty="0"/>
              <a:t>w</a:t>
            </a:r>
            <a:r>
              <a:rPr lang="en-US" altLang="ja-JP" dirty="0" smtClean="0"/>
              <a:t>as observed.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5431377" y="1925104"/>
            <a:ext cx="1795427" cy="2470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skekb-nakamura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00" y="3369600"/>
            <a:ext cx="6307455" cy="3778885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77799" y="962025"/>
            <a:ext cx="10510839" cy="6221413"/>
          </a:xfrm>
          <a:effectLst/>
        </p:spPr>
        <p:txBody>
          <a:bodyPr/>
          <a:lstStyle/>
          <a:p>
            <a:r>
              <a:rPr lang="en-US" altLang="ja-JP" sz="2800" dirty="0" smtClean="0"/>
              <a:t>40-times higher Luminosity</a:t>
            </a:r>
          </a:p>
          <a:p>
            <a:pPr lvl="1"/>
            <a:r>
              <a:rPr lang="en-US" altLang="ja-JP" sz="2400" dirty="0" smtClean="0"/>
              <a:t>Twice larger storage beam		</a:t>
            </a:r>
            <a:r>
              <a:rPr lang="ja-JP" altLang="en-US" sz="2400" dirty="0" smtClean="0">
                <a:solidFill>
                  <a:srgbClr val="004000"/>
                </a:solidFill>
                <a:sym typeface="Wingdings"/>
              </a:rPr>
              <a:t></a:t>
            </a:r>
            <a:r>
              <a:rPr lang="en-US" altLang="ja-JP" sz="2400" dirty="0" smtClean="0">
                <a:solidFill>
                  <a:srgbClr val="004000"/>
                </a:solidFill>
                <a:sym typeface="Wingdings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sym typeface="Wingdings"/>
              </a:rPr>
              <a:t>Higher beam current </a:t>
            </a:r>
            <a:r>
              <a:rPr lang="en-US" altLang="ja-JP" sz="2400" dirty="0" smtClean="0">
                <a:solidFill>
                  <a:srgbClr val="004000"/>
                </a:solidFill>
                <a:sym typeface="Wingdings"/>
              </a:rPr>
              <a:t>at Linac</a:t>
            </a:r>
            <a:endParaRPr lang="en-US" altLang="ja-JP" sz="2400" dirty="0" smtClean="0">
              <a:sym typeface="Wingdings"/>
            </a:endParaRPr>
          </a:p>
          <a:p>
            <a:pPr lvl="1"/>
            <a:r>
              <a:rPr lang="en-US" altLang="ja-JP" sz="2400" dirty="0" smtClean="0">
                <a:sym typeface="Wingdings"/>
              </a:rPr>
              <a:t>20-times higher collision rate with nano-beam scheme </a:t>
            </a:r>
            <a:r>
              <a:rPr lang="ja-JP" altLang="en-US" sz="2400" dirty="0" smtClean="0">
                <a:sym typeface="Wingdings"/>
              </a:rPr>
              <a:t>　</a:t>
            </a:r>
            <a:endParaRPr lang="en-US" altLang="ja-JP" sz="2400" dirty="0" smtClean="0">
              <a:sym typeface="Wingdings"/>
            </a:endParaRPr>
          </a:p>
          <a:p>
            <a:pPr lvl="2"/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Low-emittance even at first turn	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  <a:sym typeface="Wingdings"/>
              </a:rPr>
              <a:t>Low-emittance beam </a:t>
            </a:r>
            <a:r>
              <a:rPr lang="en-US" altLang="ja-JP" sz="2000" dirty="0" smtClean="0">
                <a:sym typeface="Wingdings"/>
              </a:rPr>
              <a:t>from Linac</a:t>
            </a:r>
          </a:p>
          <a:p>
            <a:pPr lvl="2"/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Shorter storage lifetime		</a:t>
            </a:r>
            <a:r>
              <a:rPr lang="ja-JP" altLang="en-US" sz="2000" dirty="0" smtClean="0">
                <a:sym typeface="Wingdings"/>
              </a:rPr>
              <a:t></a:t>
            </a:r>
            <a:r>
              <a:rPr lang="en-US" altLang="ja-JP" sz="2000" dirty="0" smtClean="0">
                <a:sym typeface="Wingdings"/>
              </a:rPr>
              <a:t> Higher Linac beam current</a:t>
            </a:r>
            <a:endParaRPr lang="en-US" altLang="ja-JP" sz="1200" dirty="0" smtClean="0">
              <a:sym typeface="Wingdings"/>
            </a:endParaRPr>
          </a:p>
          <a:p>
            <a:r>
              <a:rPr lang="en-US" altLang="ja-JP" sz="2900" dirty="0" smtClean="0">
                <a:sym typeface="Wingdings"/>
              </a:rPr>
              <a:t>Linac challenges</a:t>
            </a:r>
          </a:p>
          <a:p>
            <a:pPr lvl="1"/>
            <a:r>
              <a:rPr lang="en-US" altLang="ja-JP" sz="2400" dirty="0" smtClean="0">
                <a:sym typeface="Wingdings"/>
              </a:rPr>
              <a:t>Low emittance e-</a:t>
            </a:r>
          </a:p>
          <a:p>
            <a:pPr lvl="2"/>
            <a:r>
              <a:rPr lang="en-US" altLang="ja-JP" sz="2000" dirty="0" smtClean="0">
                <a:sym typeface="Wingdings"/>
              </a:rPr>
              <a:t>with high-charge RF-gun</a:t>
            </a:r>
          </a:p>
          <a:p>
            <a:pPr lvl="1"/>
            <a:r>
              <a:rPr lang="en-US" altLang="ja-JP" sz="2400" dirty="0" smtClean="0"/>
              <a:t>Low emittance e+</a:t>
            </a:r>
          </a:p>
          <a:p>
            <a:pPr lvl="2"/>
            <a:r>
              <a:rPr lang="en-US" altLang="ja-JP" sz="2000" dirty="0" smtClean="0"/>
              <a:t>with damping ring</a:t>
            </a:r>
            <a:endParaRPr lang="en-US" altLang="ja-JP" sz="2400" dirty="0" smtClean="0"/>
          </a:p>
          <a:p>
            <a:pPr lvl="1"/>
            <a:r>
              <a:rPr lang="en-US" altLang="ja-JP" sz="2400" dirty="0" smtClean="0"/>
              <a:t>Higher e+ beam current</a:t>
            </a:r>
          </a:p>
          <a:p>
            <a:pPr lvl="2"/>
            <a:r>
              <a:rPr lang="en-US" altLang="ja-JP" sz="2000" dirty="0" smtClean="0"/>
              <a:t>with new capture section</a:t>
            </a:r>
          </a:p>
          <a:p>
            <a:pPr lvl="1"/>
            <a:r>
              <a:rPr lang="en-US" altLang="ja-JP" sz="2400" dirty="0" smtClean="0"/>
              <a:t>Emittance preservation</a:t>
            </a:r>
          </a:p>
          <a:p>
            <a:pPr lvl="2"/>
            <a:r>
              <a:rPr lang="en-US" altLang="ja-JP" sz="2000" dirty="0" smtClean="0"/>
              <a:t>with precise beam control</a:t>
            </a:r>
          </a:p>
          <a:p>
            <a:pPr lvl="1"/>
            <a:r>
              <a:rPr lang="en-US" altLang="ja-JP" sz="2400" dirty="0" smtClean="0"/>
              <a:t>4+1 ring simultaneous injection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397493"/>
            <a:ext cx="10358438" cy="576262"/>
          </a:xfrm>
          <a:effectLst/>
        </p:spPr>
        <p:txBody>
          <a:bodyPr/>
          <a:lstStyle/>
          <a:p>
            <a:r>
              <a:rPr lang="en-US" altLang="ja-JP" sz="3200" dirty="0" smtClean="0"/>
              <a:t>Mission of electron/positron Injector in SuperKEKB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Overview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 11"/>
          <p:cNvSpPr>
            <a:spLocks noGrp="1"/>
          </p:cNvSpPr>
          <p:nvPr>
            <p:ph idx="1"/>
          </p:nvPr>
        </p:nvSpPr>
        <p:spPr>
          <a:xfrm>
            <a:off x="5087938" y="6112576"/>
            <a:ext cx="5600700" cy="1020061"/>
          </a:xfrm>
        </p:spPr>
        <p:txBody>
          <a:bodyPr/>
          <a:lstStyle/>
          <a:p>
            <a:r>
              <a:rPr lang="en-US" altLang="ja-JP" sz="2000" dirty="0" smtClean="0"/>
              <a:t>5.6 nC / bunch was confirmed</a:t>
            </a:r>
          </a:p>
          <a:p>
            <a:r>
              <a:rPr lang="en-US" altLang="ja-JP" sz="2000" dirty="0" smtClean="0"/>
              <a:t>Next step: 50-Hz beam generation &amp;</a:t>
            </a:r>
            <a:br>
              <a:rPr lang="en-US" altLang="ja-JP" sz="2000" dirty="0" smtClean="0"/>
            </a:br>
            <a:r>
              <a:rPr lang="en-US" altLang="ja-JP" sz="2000" dirty="0" smtClean="0"/>
              <a:t>	Radiation control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30</a:t>
            </a:fld>
            <a:endParaRPr lang="en-US" altLang="ja-JP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6047917" y="829217"/>
            <a:ext cx="3523488" cy="264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図 13" descr="laser-20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740092"/>
            <a:ext cx="4449763" cy="6435726"/>
          </a:xfrm>
          <a:prstGeom prst="rect">
            <a:avLst/>
          </a:prstGeom>
        </p:spPr>
      </p:pic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5092666" y="3549163"/>
            <a:ext cx="362205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Quasi traveling wave side couple cavity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6016307" y="3147801"/>
            <a:ext cx="2813583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Cascaded frequency doublers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151036" y="3759084"/>
            <a:ext cx="3377840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Yb fiber and Yb:YAG think disk laser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11" name="Text Box 180"/>
          <p:cNvSpPr txBox="1">
            <a:spLocks noChangeAspect="1" noChangeArrowheads="1"/>
          </p:cNvSpPr>
          <p:nvPr/>
        </p:nvSpPr>
        <p:spPr bwMode="auto">
          <a:xfrm>
            <a:off x="2955967" y="6893445"/>
            <a:ext cx="1998511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Ir5Ce photo cathode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182563"/>
            <a:ext cx="10358438" cy="714375"/>
          </a:xfrm>
        </p:spPr>
        <p:txBody>
          <a:bodyPr/>
          <a:lstStyle/>
          <a:p>
            <a:r>
              <a:rPr lang="en-US" altLang="ja-JP" dirty="0" smtClean="0"/>
              <a:t>Photo cathode RF gun development</a:t>
            </a:r>
            <a:endParaRPr lang="ja-JP" altLang="en-US" dirty="0"/>
          </a:p>
        </p:txBody>
      </p:sp>
      <p:sp>
        <p:nvSpPr>
          <p:cNvPr id="1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pic>
        <p:nvPicPr>
          <p:cNvPr id="18" name="図 17" descr="laser-jun.jpe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6412978" y="3623376"/>
            <a:ext cx="3317240" cy="2489200"/>
          </a:xfrm>
          <a:prstGeom prst="rect">
            <a:avLst/>
          </a:prstGeom>
        </p:spPr>
      </p:pic>
      <p:sp>
        <p:nvSpPr>
          <p:cNvPr id="19" name="Text Box 180"/>
          <p:cNvSpPr txBox="1">
            <a:spLocks noChangeAspect="1" noChangeArrowheads="1"/>
          </p:cNvSpPr>
          <p:nvPr/>
        </p:nvSpPr>
        <p:spPr bwMode="auto">
          <a:xfrm>
            <a:off x="7108996" y="3605197"/>
            <a:ext cx="2621222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400" dirty="0" smtClean="0">
                <a:solidFill>
                  <a:schemeClr val="bg1"/>
                </a:solidFill>
                <a:latin typeface="+mn-ea"/>
              </a:rPr>
              <a:t>Part of multi-pass Amplifier</a:t>
            </a:r>
            <a:endParaRPr lang="en-US" altLang="ja-JP" sz="1400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GU_A1 Laser Configuration as of Nov.2014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31</a:t>
            </a:fld>
            <a:endParaRPr lang="en-US" altLang="ja-JP" dirty="0"/>
          </a:p>
        </p:txBody>
      </p:sp>
      <p:pic>
        <p:nvPicPr>
          <p:cNvPr id="5" name="図 4" descr="laser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905889" y="1936757"/>
            <a:ext cx="9144000" cy="446958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7686074" y="2436046"/>
            <a:ext cx="1090030" cy="860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 smtClean="0"/>
              <a:t>GU_A1 Laser Configuration as of Dec.2014</a:t>
            </a: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32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05340" y="5286502"/>
            <a:ext cx="2438400" cy="1694180"/>
          </a:xfrm>
          <a:prstGeom prst="rect">
            <a:avLst/>
          </a:prstGeom>
        </p:spPr>
      </p:pic>
      <p:sp>
        <p:nvSpPr>
          <p:cNvPr id="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785110" y="5456682"/>
            <a:ext cx="2438400" cy="149352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444609" y="5286502"/>
            <a:ext cx="2456180" cy="183388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133392" y="5279813"/>
            <a:ext cx="2481580" cy="161544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8133392" y="3238818"/>
            <a:ext cx="2466340" cy="162306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5504379" y="3238818"/>
            <a:ext cx="2458720" cy="18161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884805" y="3238818"/>
            <a:ext cx="2458720" cy="187706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213806" y="3238818"/>
            <a:ext cx="2456180" cy="186182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295314" y="1100138"/>
            <a:ext cx="2456180" cy="181864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4004310" y="1100138"/>
            <a:ext cx="2471420" cy="18288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tretch>
            <a:fillRect/>
          </a:stretch>
        </p:blipFill>
        <p:spPr>
          <a:xfrm>
            <a:off x="799646" y="1100138"/>
            <a:ext cx="2547620" cy="1960880"/>
          </a:xfrm>
          <a:prstGeom prst="rect">
            <a:avLst/>
          </a:prstGeom>
        </p:spPr>
      </p:pic>
      <p:sp>
        <p:nvSpPr>
          <p:cNvPr id="17" name="右矢印 16"/>
          <p:cNvSpPr/>
          <p:nvPr/>
        </p:nvSpPr>
        <p:spPr>
          <a:xfrm>
            <a:off x="3603756" y="1905000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6823796" y="18486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>
            <a:off x="2703850" y="41092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>
            <a:off x="5343525" y="41092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>
            <a:off x="7983200" y="4109254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flipH="1">
            <a:off x="7963099" y="6090751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 flipH="1">
            <a:off x="5247351" y="6090751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右矢印 23"/>
          <p:cNvSpPr/>
          <p:nvPr/>
        </p:nvSpPr>
        <p:spPr>
          <a:xfrm flipH="1">
            <a:off x="2624729" y="6090751"/>
            <a:ext cx="146970" cy="112691"/>
          </a:xfrm>
          <a:prstGeom prst="rightArrow">
            <a:avLst>
              <a:gd name="adj1" fmla="val 27929"/>
              <a:gd name="adj2" fmla="val 52074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Photo cathode RF gun </a:t>
            </a:r>
            <a:r>
              <a:rPr lang="en-US" altLang="ja-JP" dirty="0" smtClean="0"/>
              <a:t>improvement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200" dirty="0" smtClean="0"/>
              <a:t>Crucial for high-current low-emmittance beam</a:t>
            </a:r>
          </a:p>
          <a:p>
            <a:r>
              <a:rPr lang="en-US" altLang="ja-JP" sz="3200" dirty="0" smtClean="0"/>
              <a:t>New Ir5Ce cathode and new cavity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QTWSC were successful</a:t>
            </a:r>
          </a:p>
          <a:p>
            <a:r>
              <a:rPr lang="en-US" altLang="ja-JP" sz="3200" dirty="0" smtClean="0"/>
              <a:t>Basic features were confirmed at 2 ~ 5 Hz</a:t>
            </a:r>
          </a:p>
          <a:p>
            <a:r>
              <a:rPr lang="en-US" altLang="ja-JP" sz="3200" dirty="0" smtClean="0"/>
              <a:t>Expect beam parameter and stability performance at 50 Hz, with multi-pass amplifiers and cooling </a:t>
            </a:r>
            <a:r>
              <a:rPr lang="en-US" altLang="ja-JP" sz="3200" dirty="0" smtClean="0"/>
              <a:t>system</a:t>
            </a:r>
          </a:p>
          <a:p>
            <a:r>
              <a:rPr lang="en-US" altLang="ja-JP" sz="3200" dirty="0" smtClean="0"/>
              <a:t>Resolved the issue of oscillator synchronization</a:t>
            </a:r>
            <a:endParaRPr lang="en-US" altLang="ja-JP" sz="3200" dirty="0" smtClean="0"/>
          </a:p>
          <a:p>
            <a:r>
              <a:rPr lang="en-US" altLang="ja-JP" sz="3200" dirty="0" smtClean="0"/>
              <a:t>Staged laser system improvements with beam measurement </a:t>
            </a:r>
            <a:r>
              <a:rPr lang="en-US" altLang="ja-JP" sz="3200" dirty="0" smtClean="0"/>
              <a:t>system</a:t>
            </a:r>
          </a:p>
          <a:p>
            <a:endParaRPr lang="en-US" altLang="ja-JP" sz="320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33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RF gun for low-emittance electron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4445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/>
              <a:t>バンチ電荷量の</a:t>
            </a:r>
            <a:r>
              <a:rPr lang="ja-JP" altLang="en-US" sz="3600" dirty="0" smtClean="0"/>
              <a:t>履歴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34</a:t>
            </a:fld>
            <a:endParaRPr lang="en-US" altLang="ja-JP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6504" y="5419576"/>
            <a:ext cx="5810250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>
            <a:off x="5965825" y="1171575"/>
            <a:ext cx="657225" cy="374650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496" y="1020317"/>
            <a:ext cx="6180335" cy="439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655332" y="4915520"/>
            <a:ext cx="2898998" cy="1200329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Times" panose="02020603050405020304" pitchFamily="18" charset="0"/>
                <a:cs typeface="Times" panose="02020603050405020304" pitchFamily="18" charset="0"/>
              </a:rPr>
              <a:t>SP_A1_C5: </a:t>
            </a:r>
            <a:r>
              <a:rPr kumimoji="1" lang="ja-JP" alt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電子銃直後</a:t>
            </a:r>
            <a:endParaRPr kumimoji="1" lang="en-US" altLang="ja-JP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ja-JP" dirty="0" smtClean="0">
                <a:latin typeface="Times" panose="02020603050405020304" pitchFamily="18" charset="0"/>
                <a:cs typeface="Times" panose="02020603050405020304" pitchFamily="18" charset="0"/>
              </a:rPr>
              <a:t>SP_B7_4: </a:t>
            </a:r>
            <a:r>
              <a:rPr lang="ja-JP" alt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　 </a:t>
            </a:r>
            <a:r>
              <a:rPr lang="en-US" altLang="ja-JP" dirty="0" smtClean="0"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r>
              <a:rPr lang="ja-JP" alt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セクタ終端</a:t>
            </a:r>
            <a:endParaRPr lang="ja-JP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ja-JP" dirty="0" smtClean="0">
                <a:latin typeface="Times" panose="02020603050405020304" pitchFamily="18" charset="0"/>
                <a:cs typeface="Times" panose="02020603050405020304" pitchFamily="18" charset="0"/>
              </a:rPr>
              <a:t>SP_R0_63:   J-ARC</a:t>
            </a:r>
            <a:r>
              <a:rPr lang="ja-JP" alt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出口</a:t>
            </a:r>
            <a:r>
              <a:rPr lang="en-US" altLang="ja-JP" dirty="0" smtClean="0">
                <a:latin typeface="Times" panose="02020603050405020304" pitchFamily="18" charset="0"/>
                <a:cs typeface="Times" panose="02020603050405020304" pitchFamily="18" charset="0"/>
              </a:rPr>
              <a:t>SP_58_0:     </a:t>
            </a:r>
            <a:r>
              <a:rPr lang="ja-JP" altLang="en-US" dirty="0" smtClean="0">
                <a:latin typeface="Times" panose="02020603050405020304" pitchFamily="18" charset="0"/>
                <a:cs typeface="Times" panose="02020603050405020304" pitchFamily="18" charset="0"/>
              </a:rPr>
              <a:t>入射器終端</a:t>
            </a:r>
            <a:endParaRPr kumimoji="1" lang="ja-JP" alt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48544" y="2019617"/>
            <a:ext cx="3476952" cy="13234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          最大達成電荷量</a:t>
            </a:r>
            <a:endParaRPr lang="en-US" altLang="ja-JP" sz="2000" dirty="0" smtClean="0"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ja-JP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電子銃下流：　     </a:t>
            </a:r>
            <a:r>
              <a:rPr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5 nC</a:t>
            </a:r>
          </a:p>
          <a:p>
            <a:r>
              <a:rPr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J-ARC</a:t>
            </a:r>
            <a:r>
              <a:rPr lang="ja-JP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出口：         </a:t>
            </a:r>
            <a:r>
              <a:rPr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2 nC</a:t>
            </a:r>
          </a:p>
          <a:p>
            <a:r>
              <a:rPr kumimoji="1" lang="ja-JP" altLang="en-US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入射器終端：   </a:t>
            </a:r>
            <a:r>
              <a:rPr kumimoji="1" lang="en-US" altLang="ja-JP" sz="2000" dirty="0" smtClean="0">
                <a:latin typeface="Times" panose="02020603050405020304" pitchFamily="18" charset="0"/>
                <a:cs typeface="Times" panose="02020603050405020304" pitchFamily="18" charset="0"/>
              </a:rPr>
              <a:t>0.74 nC</a:t>
            </a:r>
            <a:endParaRPr kumimoji="1" lang="ja-JP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2879345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/>
              <a:t>バンチ電荷量安定性の</a:t>
            </a:r>
            <a:r>
              <a:rPr lang="ja-JP" altLang="en-US" sz="3600" dirty="0" smtClean="0"/>
              <a:t>改善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35</a:t>
            </a:fld>
            <a:endParaRPr lang="en-US" altLang="ja-JP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1651" y="2487647"/>
            <a:ext cx="4660141" cy="331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272" y="2336202"/>
            <a:ext cx="4917172" cy="346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上カーブ矢印 7"/>
          <p:cNvSpPr/>
          <p:nvPr/>
        </p:nvSpPr>
        <p:spPr>
          <a:xfrm>
            <a:off x="4215656" y="5805264"/>
            <a:ext cx="3024336" cy="93610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997329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/>
              <a:t>ビーム軌道の</a:t>
            </a:r>
            <a:r>
              <a:rPr lang="ja-JP" altLang="en-US" sz="3600" dirty="0" smtClean="0"/>
              <a:t>例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36</a:t>
            </a:fld>
            <a:endParaRPr lang="en-US" altLang="ja-JP" dirty="0"/>
          </a:p>
        </p:txBody>
      </p:sp>
      <p:pic>
        <p:nvPicPr>
          <p:cNvPr id="6" name="Picture 2" descr="../../opelog2/php/upload/uploadfile/2014-12/12/20141212-1003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812" y="2112663"/>
            <a:ext cx="8791748" cy="50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5520308" y="2112663"/>
            <a:ext cx="3024336" cy="4141417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27820" y="1030595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PF</a:t>
            </a:r>
            <a:r>
              <a:rPr kumimoji="1" lang="ja-JP" altLang="en-US" sz="2400" dirty="0" smtClean="0"/>
              <a:t>トップアップ入射を継続しつつ，</a:t>
            </a:r>
            <a:r>
              <a:rPr lang="en-US" altLang="ja-JP" sz="2400" dirty="0" smtClean="0"/>
              <a:t>RF</a:t>
            </a:r>
            <a:r>
              <a:rPr lang="ja-JP" altLang="en-US" sz="2400" dirty="0" smtClean="0"/>
              <a:t>電子銃スタディをおこなっている。</a:t>
            </a:r>
            <a:r>
              <a:rPr lang="en-US" altLang="ja-JP" sz="2400" dirty="0" smtClean="0"/>
              <a:t>3</a:t>
            </a:r>
            <a:r>
              <a:rPr lang="ja-JP" altLang="en-US" sz="2400" dirty="0" smtClean="0"/>
              <a:t>セクタ以降は，</a:t>
            </a:r>
            <a:r>
              <a:rPr lang="en-US" altLang="ja-JP" sz="2400" dirty="0" smtClean="0"/>
              <a:t>PF</a:t>
            </a:r>
            <a:r>
              <a:rPr lang="ja-JP" altLang="en-US" sz="2400" dirty="0" smtClean="0"/>
              <a:t>ビーム用パラメタを使用。</a:t>
            </a:r>
            <a:endParaRPr kumimoji="1" lang="ja-JP" altLang="en-US" sz="2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5792" y="2869704"/>
            <a:ext cx="6840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X</a:t>
            </a:r>
            <a:r>
              <a:rPr kumimoji="1" lang="ja-JP" altLang="en-US" sz="1400" dirty="0" smtClean="0"/>
              <a:t>軌道</a:t>
            </a:r>
            <a:endParaRPr kumimoji="1"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6300" y="4093840"/>
            <a:ext cx="6835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y</a:t>
            </a:r>
            <a:r>
              <a:rPr kumimoji="1" lang="ja-JP" altLang="en-US" sz="1400" dirty="0" smtClean="0"/>
              <a:t>軌道</a:t>
            </a:r>
            <a:endParaRPr kumimoji="1" lang="ja-JP" altLang="en-US" sz="1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55812" y="5389984"/>
            <a:ext cx="79208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電荷量</a:t>
            </a:r>
            <a:endParaRPr kumimoji="1" lang="ja-JP" altLang="en-US" sz="1400" dirty="0"/>
          </a:p>
        </p:txBody>
      </p:sp>
      <p:sp>
        <p:nvSpPr>
          <p:cNvPr id="12" name="スライド番号プレースホルダ 3"/>
          <p:cNvSpPr txBox="1">
            <a:spLocks/>
          </p:cNvSpPr>
          <p:nvPr/>
        </p:nvSpPr>
        <p:spPr bwMode="auto">
          <a:xfrm>
            <a:off x="5507140" y="190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0760883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A1 </a:t>
            </a:r>
            <a:r>
              <a:rPr lang="ja-JP" altLang="en-US" sz="3600" dirty="0" smtClean="0"/>
              <a:t>部</a:t>
            </a:r>
            <a:r>
              <a:rPr lang="en-US" altLang="ja-JP" sz="3600" dirty="0" smtClean="0"/>
              <a:t> Dispersion </a:t>
            </a:r>
            <a:r>
              <a:rPr lang="en-US" altLang="ja-JP" sz="3600" dirty="0" smtClean="0"/>
              <a:t>(</a:t>
            </a:r>
            <a:r>
              <a:rPr lang="en-US" altLang="ja-JP" sz="3600" dirty="0" smtClean="0"/>
              <a:t>2014/11/</a:t>
            </a:r>
            <a:r>
              <a:rPr lang="en-US" altLang="ja-JP" sz="3600" dirty="0" smtClean="0"/>
              <a:t>26)  </a:t>
            </a:r>
            <a:r>
              <a:rPr lang="ja-JP" altLang="en-US" sz="3600" dirty="0" smtClean="0"/>
              <a:t>の</a:t>
            </a:r>
            <a:r>
              <a:rPr lang="ja-JP" altLang="en-US" sz="3600" dirty="0" smtClean="0"/>
              <a:t>測定</a:t>
            </a:r>
            <a:r>
              <a:rPr lang="ja-JP" altLang="en-US" sz="3600" dirty="0" smtClean="0"/>
              <a:t>結果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37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533" y="1644988"/>
            <a:ext cx="8513983" cy="5007740"/>
          </a:xfrm>
          <a:prstGeom prst="rect">
            <a:avLst/>
          </a:prstGeom>
        </p:spPr>
      </p:pic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シミュレーション</a:t>
            </a:r>
            <a:r>
              <a:rPr lang="ja-JP" altLang="en-US" dirty="0" smtClean="0"/>
              <a:t>２</a:t>
            </a:r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38</a:t>
            </a:fld>
            <a:endParaRPr lang="en-US" altLang="ja-JP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540" y="1940404"/>
            <a:ext cx="6116453" cy="4743221"/>
          </a:xfrm>
          <a:prstGeom prst="rect">
            <a:avLst/>
          </a:prstGeom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574051" y="1567359"/>
            <a:ext cx="7383205" cy="3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dirty="0" smtClean="0"/>
              <a:t>測定値を再現するような</a:t>
            </a:r>
            <a:r>
              <a:rPr lang="en-US" altLang="ja-JP" sz="1800" dirty="0" smtClean="0"/>
              <a:t>BMA*</a:t>
            </a:r>
            <a:r>
              <a:rPr lang="ja-JP" altLang="en-US" sz="1800" dirty="0" smtClean="0"/>
              <a:t>の曲げ角を</a:t>
            </a:r>
            <a:r>
              <a:rPr lang="en-US" altLang="ja-JP" sz="1800" dirty="0" smtClean="0"/>
              <a:t>SAD</a:t>
            </a:r>
            <a:r>
              <a:rPr lang="ja-JP" altLang="en-US" sz="1800" dirty="0" smtClean="0"/>
              <a:t>のマッチングで探す。</a:t>
            </a:r>
            <a:endParaRPr lang="en-US" altLang="ja-JP" sz="1800" dirty="0" smtClean="0"/>
          </a:p>
        </p:txBody>
      </p:sp>
      <p:pic>
        <p:nvPicPr>
          <p:cNvPr id="8" name="図 7" descr="latex-image-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1571013" y="2517962"/>
            <a:ext cx="743551" cy="295821"/>
          </a:xfrm>
          <a:prstGeom prst="rect">
            <a:avLst/>
          </a:prstGeom>
        </p:spPr>
      </p:pic>
      <p:pic>
        <p:nvPicPr>
          <p:cNvPr id="9" name="図 8" descr="latex-image-1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16200000">
            <a:off x="1427993" y="4166642"/>
            <a:ext cx="1175291" cy="295822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053370" y="2096886"/>
            <a:ext cx="2198184" cy="3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00" dirty="0" smtClean="0"/>
              <a:t>４点でフィット</a:t>
            </a:r>
            <a:endParaRPr lang="en-US" altLang="ja-JP" sz="1800" dirty="0" smtClean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3940410" y="2491308"/>
            <a:ext cx="394393" cy="62447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4871177" y="2491308"/>
            <a:ext cx="78879" cy="77687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5591503" y="2491308"/>
            <a:ext cx="951900" cy="54634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5988427" y="2294097"/>
            <a:ext cx="1343762" cy="66391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1568695" y="6668757"/>
            <a:ext cx="7383205" cy="394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800" smtClean="0"/>
              <a:t>うまく収束しない。</a:t>
            </a:r>
            <a:endParaRPr lang="en-US" altLang="ja-JP" sz="1800" dirty="0" smtClean="0"/>
          </a:p>
        </p:txBody>
      </p:sp>
      <p:sp>
        <p:nvSpPr>
          <p:cNvPr id="1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>
                <a:latin typeface="+mn-ea"/>
              </a:rPr>
              <a:t>入射部のアライメント測定（</a:t>
            </a:r>
            <a:r>
              <a:rPr lang="en-US" altLang="ja-JP" sz="3600" dirty="0">
                <a:latin typeface="+mn-ea"/>
              </a:rPr>
              <a:t>RF-Gun〜A2</a:t>
            </a:r>
            <a:r>
              <a:rPr lang="ja-JP" altLang="en-US" sz="3600" dirty="0" smtClean="0">
                <a:latin typeface="+mn-ea"/>
              </a:rPr>
              <a:t>）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39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rcRect t="7056" b="10042"/>
          <a:stretch>
            <a:fillRect/>
          </a:stretch>
        </p:blipFill>
        <p:spPr>
          <a:xfrm>
            <a:off x="5105400" y="1714500"/>
            <a:ext cx="4631932" cy="2880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24600" y="1333500"/>
            <a:ext cx="128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8000"/>
                </a:solidFill>
                <a:latin typeface="+mn-ea"/>
              </a:rPr>
              <a:t>QD_A1_C5</a:t>
            </a:r>
            <a:endParaRPr kumimoji="1" lang="ja-JP" altLang="en-US" sz="1600" dirty="0">
              <a:solidFill>
                <a:srgbClr val="008000"/>
              </a:solidFill>
              <a:latin typeface="+mn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05400" y="1333500"/>
            <a:ext cx="126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+mn-ea"/>
              </a:rPr>
              <a:t>QF_A1_C5</a:t>
            </a:r>
            <a:endParaRPr kumimoji="1" lang="ja-JP" altLang="en-US" sz="1600" dirty="0">
              <a:solidFill>
                <a:srgbClr val="0000FF"/>
              </a:solidFill>
              <a:latin typeface="+mn-ea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 rot="16200000" flipV="1">
            <a:off x="5524501" y="1981201"/>
            <a:ext cx="1295398" cy="7620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 rot="16200000" flipV="1">
            <a:off x="6019800" y="2247900"/>
            <a:ext cx="1371600" cy="152400"/>
          </a:xfrm>
          <a:prstGeom prst="line">
            <a:avLst/>
          </a:prstGeom>
          <a:ln w="1905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714500"/>
            <a:ext cx="3840000" cy="2880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3657600" y="1333500"/>
            <a:ext cx="1173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+mn-ea"/>
              </a:rPr>
              <a:t>QM_A1_1</a:t>
            </a:r>
            <a:endParaRPr kumimoji="1" lang="ja-JP" altLang="en-US" sz="1600" dirty="0">
              <a:solidFill>
                <a:srgbClr val="FF0000"/>
              </a:solidFill>
              <a:latin typeface="+mn-ea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rot="5400000" flipH="1" flipV="1">
            <a:off x="3695700" y="2057400"/>
            <a:ext cx="685800" cy="15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図形グループ 13"/>
          <p:cNvGrpSpPr/>
          <p:nvPr/>
        </p:nvGrpSpPr>
        <p:grpSpPr>
          <a:xfrm>
            <a:off x="762000" y="4914900"/>
            <a:ext cx="9144000" cy="2114551"/>
            <a:chOff x="0" y="4800600"/>
            <a:chExt cx="9144000" cy="2114551"/>
          </a:xfrm>
        </p:grpSpPr>
        <p:pic>
          <p:nvPicPr>
            <p:cNvPr id="15" name="図 14" descr="スクリーンショット（2014-10-14 9.57.26）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00600"/>
              <a:ext cx="9144000" cy="2114551"/>
            </a:xfrm>
            <a:prstGeom prst="rect">
              <a:avLst/>
            </a:prstGeom>
          </p:spPr>
        </p:pic>
        <p:sp>
          <p:nvSpPr>
            <p:cNvPr id="16" name="円/楕円 15"/>
            <p:cNvSpPr/>
            <p:nvPr/>
          </p:nvSpPr>
          <p:spPr>
            <a:xfrm>
              <a:off x="6172200" y="5410200"/>
              <a:ext cx="533400" cy="1447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096000" y="5029200"/>
              <a:ext cx="11738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+mn-ea"/>
                </a:rPr>
                <a:t>QM_A1_1</a:t>
              </a:r>
              <a:endParaRPr kumimoji="1" lang="ja-JP" altLang="en-US" sz="1600" dirty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7467600" y="5410200"/>
              <a:ext cx="533400" cy="1447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162800" y="5029200"/>
              <a:ext cx="13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+mn-ea"/>
                </a:rPr>
                <a:t>QM_A1_C5</a:t>
              </a:r>
              <a:endParaRPr kumimoji="1" lang="ja-JP" altLang="en-US" sz="1600" dirty="0">
                <a:solidFill>
                  <a:srgbClr val="FF0000"/>
                </a:solidFill>
                <a:latin typeface="+mn-ea"/>
              </a:endParaRPr>
            </a:p>
          </p:txBody>
        </p:sp>
      </p:grpSp>
      <p:sp>
        <p:nvSpPr>
          <p:cNvPr id="20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521646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1"/>
          <p:cNvSpPr>
            <a:spLocks noGrp="1"/>
          </p:cNvSpPr>
          <p:nvPr>
            <p:ph type="title"/>
          </p:nvPr>
        </p:nvSpPr>
        <p:spPr>
          <a:xfrm>
            <a:off x="547422" y="367640"/>
            <a:ext cx="9619774" cy="723128"/>
          </a:xfrm>
        </p:spPr>
        <p:txBody>
          <a:bodyPr>
            <a:normAutofit/>
          </a:bodyPr>
          <a:lstStyle/>
          <a:p>
            <a:r>
              <a:rPr lang="ja-JP" altLang="en-US" dirty="0" smtClean="0"/>
              <a:t>電子ビームパラメタ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5206393"/>
              </p:ext>
            </p:extLst>
          </p:nvPr>
        </p:nvGraphicFramePr>
        <p:xfrm>
          <a:off x="114301" y="1090767"/>
          <a:ext cx="10464801" cy="6033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840"/>
                <a:gridCol w="2767551"/>
                <a:gridCol w="3632410"/>
              </a:tblGrid>
              <a:tr h="427212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SuperKEKB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エネルギー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(GeV)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7.0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8.0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HER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蓄積電流値 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(A)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1.1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HER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ビーム寿命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(min.)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最大ビーム繰り返し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(Hz)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72360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最大バンチ数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(rf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パルス当たり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エミッタンス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(mm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mrad)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50/20 (Hor./Ver.)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バンチ電荷量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(nC)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エネルギー広がり 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(%)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0.05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バンチ長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2000" dirty="0" err="1" smtClean="0">
                          <a:solidFill>
                            <a:schemeClr val="tx1"/>
                          </a:solidFill>
                        </a:rPr>
                        <a:t>z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(mm)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272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ダンピングリング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103821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同時トップアップ入射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4 rings (SuperKEKB e-/e+, PF, PF-AR)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 rings (KEKB e-/e+,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 PF)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</a:tbl>
          </a:graphicData>
        </a:graphic>
      </p:graphicFrame>
      <p:sp>
        <p:nvSpPr>
          <p:cNvPr id="2" name="正方形/長方形 1"/>
          <p:cNvSpPr/>
          <p:nvPr/>
        </p:nvSpPr>
        <p:spPr>
          <a:xfrm>
            <a:off x="4133267" y="1497168"/>
            <a:ext cx="2861437" cy="5717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Overview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53246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21807946"/>
              </p:ext>
            </p:extLst>
          </p:nvPr>
        </p:nvGraphicFramePr>
        <p:xfrm>
          <a:off x="294008" y="287437"/>
          <a:ext cx="10098536" cy="698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円/楕円 2"/>
          <p:cNvSpPr/>
          <p:nvPr/>
        </p:nvSpPr>
        <p:spPr>
          <a:xfrm>
            <a:off x="7660190" y="3109172"/>
            <a:ext cx="979792" cy="13445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62937" y="2464294"/>
            <a:ext cx="2518935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+mn-ea"/>
              </a:rPr>
              <a:t>基準レールに当てた後</a:t>
            </a:r>
            <a:endParaRPr lang="en-US" altLang="ja-JP" sz="1800" dirty="0">
              <a:solidFill>
                <a:srgbClr val="FF0000"/>
              </a:solidFill>
              <a:latin typeface="+mn-ea"/>
            </a:endParaRPr>
          </a:p>
          <a:p>
            <a:r>
              <a:rPr lang="ja-JP" altLang="en-US" sz="1800" dirty="0">
                <a:solidFill>
                  <a:srgbClr val="FF0000"/>
                </a:solidFill>
                <a:latin typeface="+mn-ea"/>
              </a:rPr>
              <a:t>測量した</a:t>
            </a:r>
          </a:p>
        </p:txBody>
      </p:sp>
      <p:sp>
        <p:nvSpPr>
          <p:cNvPr id="6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4464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8195654"/>
              </p:ext>
            </p:extLst>
          </p:nvPr>
        </p:nvGraphicFramePr>
        <p:xfrm>
          <a:off x="294008" y="287437"/>
          <a:ext cx="10098536" cy="6908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727522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Cathode </a:t>
            </a:r>
            <a:r>
              <a:rPr lang="ja-JP" altLang="en-US" sz="3600" dirty="0" smtClean="0"/>
              <a:t>面の影響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42</a:t>
            </a:fld>
            <a:endParaRPr lang="en-US" altLang="ja-JP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001" y="1114938"/>
            <a:ext cx="8459999" cy="547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79512" y="6594419"/>
            <a:ext cx="10331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 smtClean="0"/>
              <a:t>・初期位相が</a:t>
            </a:r>
            <a:r>
              <a:rPr lang="en-US" altLang="ja-JP" sz="1600" dirty="0" smtClean="0"/>
              <a:t>10°</a:t>
            </a:r>
            <a:r>
              <a:rPr lang="ja-JP" altLang="en-US" sz="1600" dirty="0" smtClean="0"/>
              <a:t>変わると横方向の位相空間分布が変わる</a:t>
            </a:r>
            <a:r>
              <a:rPr lang="en-US" altLang="ja-JP" sz="1600" dirty="0" smtClean="0"/>
              <a:t>=</a:t>
            </a:r>
            <a:r>
              <a:rPr lang="ja-JP" altLang="en-US" sz="1600" dirty="0" smtClean="0"/>
              <a:t>レーザーのタイミングに</a:t>
            </a:r>
            <a:r>
              <a:rPr lang="ja-JP" altLang="en-US" sz="1600" dirty="0" smtClean="0"/>
              <a:t>敏感</a:t>
            </a:r>
            <a:r>
              <a:rPr kumimoji="1" lang="ja-JP" altLang="en-US" sz="1600" dirty="0" smtClean="0"/>
              <a:t>（</a:t>
            </a:r>
            <a:r>
              <a:rPr kumimoji="1" lang="ja-JP" altLang="en-US" sz="1600" dirty="0" smtClean="0"/>
              <a:t>電子銃内部での収束力は位置、時刻</a:t>
            </a:r>
            <a:r>
              <a:rPr lang="ja-JP" altLang="en-US" sz="1600" dirty="0" smtClean="0"/>
              <a:t>によって変動するので分布が変化すれば出口で</a:t>
            </a:r>
            <a:r>
              <a:rPr lang="ja-JP" altLang="en-US" sz="1600" dirty="0" smtClean="0"/>
              <a:t>の  </a:t>
            </a:r>
            <a:r>
              <a:rPr kumimoji="1" lang="ja-JP" altLang="en-US" sz="1600" dirty="0" smtClean="0"/>
              <a:t>位相空間分布も変化してしまう）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636000" y="1675249"/>
            <a:ext cx="1945529" cy="1169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000" dirty="0" smtClean="0">
                <a:latin typeface="+mn-ea"/>
              </a:rPr>
              <a:t>初期分布：</a:t>
            </a:r>
            <a:endParaRPr lang="en-US" altLang="ja-JP" sz="1000" dirty="0">
              <a:latin typeface="+mn-ea"/>
            </a:endParaRPr>
          </a:p>
          <a:p>
            <a:r>
              <a:rPr lang="ja-JP" altLang="en-US" sz="1000" dirty="0" smtClean="0">
                <a:latin typeface="+mn-ea"/>
              </a:rPr>
              <a:t>横方向： </a:t>
            </a:r>
            <a:endParaRPr lang="en-US" altLang="ja-JP" sz="1000" dirty="0" smtClean="0">
              <a:latin typeface="+mn-ea"/>
            </a:endParaRPr>
          </a:p>
          <a:p>
            <a:r>
              <a:rPr lang="ja-JP" altLang="en-US" sz="1000" dirty="0">
                <a:latin typeface="+mn-ea"/>
              </a:rPr>
              <a:t>　</a:t>
            </a:r>
            <a:r>
              <a:rPr lang="ja-JP" altLang="en-US" sz="1000" dirty="0" smtClean="0">
                <a:latin typeface="+mn-ea"/>
              </a:rPr>
              <a:t>カソード面で一様</a:t>
            </a:r>
            <a:endParaRPr lang="en-US" altLang="ja-JP" sz="1000" dirty="0" smtClean="0">
              <a:latin typeface="+mn-ea"/>
            </a:endParaRPr>
          </a:p>
          <a:p>
            <a:r>
              <a:rPr kumimoji="1" lang="ja-JP" altLang="en-US" sz="1000" dirty="0" smtClean="0">
                <a:latin typeface="+mn-ea"/>
              </a:rPr>
              <a:t>縦方向： </a:t>
            </a:r>
            <a:endParaRPr kumimoji="1" lang="en-US" altLang="ja-JP" sz="1000" dirty="0" smtClean="0">
              <a:latin typeface="+mn-ea"/>
            </a:endParaRPr>
          </a:p>
          <a:p>
            <a:r>
              <a:rPr lang="ja-JP" altLang="en-US" sz="1000" dirty="0">
                <a:latin typeface="+mn-ea"/>
              </a:rPr>
              <a:t>　</a:t>
            </a:r>
            <a:r>
              <a:rPr kumimoji="1" lang="ja-JP" altLang="en-US" sz="1000" dirty="0" smtClean="0">
                <a:latin typeface="+mn-ea"/>
              </a:rPr>
              <a:t>矩形、</a:t>
            </a:r>
            <a:endParaRPr kumimoji="1" lang="en-US" altLang="ja-JP" sz="1000" dirty="0" smtClean="0">
              <a:latin typeface="+mn-ea"/>
            </a:endParaRPr>
          </a:p>
          <a:p>
            <a:r>
              <a:rPr kumimoji="1" lang="ja-JP" altLang="en-US" sz="1000" dirty="0" smtClean="0">
                <a:latin typeface="+mn-ea"/>
              </a:rPr>
              <a:t>　パルス幅 </a:t>
            </a:r>
            <a:r>
              <a:rPr kumimoji="1" lang="en-US" altLang="ja-JP" sz="1000" dirty="0" smtClean="0">
                <a:latin typeface="+mn-ea"/>
              </a:rPr>
              <a:t>30 </a:t>
            </a:r>
            <a:r>
              <a:rPr kumimoji="1" lang="en-US" altLang="ja-JP" sz="1000" dirty="0" err="1" smtClean="0">
                <a:latin typeface="+mn-ea"/>
              </a:rPr>
              <a:t>ps</a:t>
            </a:r>
            <a:r>
              <a:rPr kumimoji="1" lang="ja-JP" altLang="en-US" sz="1000" dirty="0" err="1" smtClean="0">
                <a:latin typeface="+mn-ea"/>
              </a:rPr>
              <a:t>、</a:t>
            </a:r>
            <a:endParaRPr lang="en-US" altLang="ja-JP" sz="1000" dirty="0">
              <a:latin typeface="+mn-ea"/>
            </a:endParaRPr>
          </a:p>
          <a:p>
            <a:r>
              <a:rPr lang="ja-JP" altLang="en-US" sz="1000" dirty="0" smtClean="0">
                <a:latin typeface="+mn-ea"/>
              </a:rPr>
              <a:t>　入射角度</a:t>
            </a:r>
            <a:r>
              <a:rPr lang="en-US" altLang="ja-JP" sz="1000" dirty="0" smtClean="0">
                <a:latin typeface="+mn-ea"/>
              </a:rPr>
              <a:t>60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950553" y="968898"/>
            <a:ext cx="1333915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600" dirty="0" smtClean="0"/>
              <a:t>F</a:t>
            </a:r>
            <a:r>
              <a:rPr kumimoji="1" lang="en-US" altLang="ja-JP" sz="1600" dirty="0" smtClean="0"/>
              <a:t>. Miyahara</a:t>
            </a:r>
            <a:endParaRPr kumimoji="1" lang="ja-JP" altLang="en-US" dirty="0"/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>
                <a:latin typeface="ヒラギノ丸ゴ ProN W4"/>
                <a:ea typeface="ヒラギノ丸ゴ ProN W4"/>
                <a:cs typeface="ヒラギノ丸ゴ ProN W4"/>
              </a:rPr>
              <a:t>ターゲット周辺の</a:t>
            </a:r>
            <a:r>
              <a:rPr lang="ja-JP" altLang="en-US" sz="3600" dirty="0" smtClean="0">
                <a:latin typeface="ヒラギノ丸ゴ ProN W4"/>
                <a:ea typeface="ヒラギノ丸ゴ ProN W4"/>
                <a:cs typeface="ヒラギノ丸ゴ ProN W4"/>
              </a:rPr>
              <a:t>軌道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43</a:t>
            </a:fld>
            <a:endParaRPr lang="en-US" altLang="ja-JP" dirty="0"/>
          </a:p>
        </p:txBody>
      </p:sp>
      <p:sp>
        <p:nvSpPr>
          <p:cNvPr id="6" name="スライド番号プレースホルダー 3"/>
          <p:cNvSpPr txBox="1">
            <a:spLocks/>
          </p:cNvSpPr>
          <p:nvPr/>
        </p:nvSpPr>
        <p:spPr bwMode="auto">
          <a:xfrm>
            <a:off x="977900" y="67500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521437" rtl="0" eaLnBrk="1" latinLnBrk="0" hangingPunct="1">
              <a:defRPr kumimoji="1" sz="1100" kern="1200">
                <a:solidFill>
                  <a:schemeClr val="tx1"/>
                </a:solidFill>
                <a:latin typeface="Arial Rounded MT Bold"/>
                <a:ea typeface="ヒラギノ丸ゴ Pro W4"/>
                <a:cs typeface="ヒラギノ丸ゴ Pro W4"/>
              </a:defRPr>
            </a:lvl1pPr>
            <a:lvl2pPr marL="521437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87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1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74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18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620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056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493" algn="l" defTabSz="521437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45BEED-41C1-FC47-9D3F-B8870D07DD85}" type="slidenum">
              <a:rPr lang="en-US" altLang="ja-JP" smtClean="0"/>
              <a:pPr>
                <a:defRPr/>
              </a:pPr>
              <a:t>43</a:t>
            </a:fld>
            <a:endParaRPr lang="en-US" altLang="ja-JP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896841"/>
            <a:ext cx="9144000" cy="5284304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3385256" y="2468033"/>
            <a:ext cx="1368777" cy="959556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4542367" y="1790700"/>
            <a:ext cx="973666" cy="691444"/>
          </a:xfrm>
          <a:prstGeom prst="straightConnector1">
            <a:avLst/>
          </a:prstGeom>
          <a:ln>
            <a:solidFill>
              <a:srgbClr val="FF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572478" y="1509152"/>
            <a:ext cx="4030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不自然な水平軌道（要アライメント確認）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4838100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600" dirty="0" smtClean="0"/>
              <a:t>R0 ARC Dispersion</a:t>
            </a:r>
            <a:r>
              <a:rPr lang="ja-JP" altLang="en-US" sz="3600" dirty="0" smtClean="0"/>
              <a:t>測定：</a:t>
            </a:r>
            <a:r>
              <a:rPr lang="ja-JP" altLang="en-US" sz="3600" dirty="0" smtClean="0"/>
              <a:t> </a:t>
            </a:r>
            <a:r>
              <a:rPr lang="en-US" altLang="ja-JP" sz="3600" dirty="0" smtClean="0"/>
              <a:t>Tracking</a:t>
            </a:r>
            <a:r>
              <a:rPr lang="ja-JP" altLang="en-US" sz="3600" dirty="0" smtClean="0"/>
              <a:t>との比較</a:t>
            </a:r>
            <a:endParaRPr lang="ja-JP" altLang="en-US" sz="36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44</a:t>
            </a:fld>
            <a:endParaRPr lang="en-US" altLang="ja-JP" dirty="0"/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2"/>
          <a:srcRect l="-3549" r="-3549"/>
          <a:stretch>
            <a:fillRect/>
          </a:stretch>
        </p:blipFill>
        <p:spPr bwMode="auto">
          <a:xfrm>
            <a:off x="1092200" y="1600200"/>
            <a:ext cx="838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1258712" y="4780846"/>
            <a:ext cx="608122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kumimoji="1" lang="en-US" altLang="ja-JP" sz="1800" dirty="0" smtClean="0"/>
              <a:t>R36</a:t>
            </a:r>
            <a:endParaRPr kumimoji="1" lang="ja-JP" altLang="en-US" sz="18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258712" y="3059668"/>
            <a:ext cx="625028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kumimoji="1" lang="en-US" altLang="ja-JP" sz="1800" dirty="0" smtClean="0"/>
              <a:t>R16</a:t>
            </a:r>
            <a:endParaRPr kumimoji="1" lang="ja-JP" altLang="en-US" sz="1800" dirty="0"/>
          </a:p>
        </p:txBody>
      </p:sp>
      <p:sp>
        <p:nvSpPr>
          <p:cNvPr id="9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電子ビームコミッショニング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45</a:t>
            </a:fld>
            <a:endParaRPr lang="en-US" altLang="ja-JP" dirty="0"/>
          </a:p>
        </p:txBody>
      </p:sp>
      <p:sp>
        <p:nvSpPr>
          <p:cNvPr id="6" name="スライド番号プレースホルダー 3"/>
          <p:cNvSpPr txBox="1">
            <a:spLocks/>
          </p:cNvSpPr>
          <p:nvPr/>
        </p:nvSpPr>
        <p:spPr bwMode="auto">
          <a:xfrm>
            <a:off x="457200" y="5657850"/>
            <a:ext cx="242602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521437" rtl="0" eaLnBrk="0" latinLnBrk="0" hangingPunct="0">
              <a:spcBef>
                <a:spcPct val="20000"/>
              </a:spcBef>
              <a:buChar char="•"/>
              <a:defRPr kumimoji="1" sz="32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ヒラギノ丸ゴ Pro W4"/>
              </a:defRPr>
            </a:lvl1pPr>
            <a:lvl2pPr marL="742950" indent="-285750" algn="l" defTabSz="521437" rtl="0" eaLnBrk="0" latinLnBrk="0" hangingPunct="0">
              <a:spcBef>
                <a:spcPct val="20000"/>
              </a:spcBef>
              <a:buChar char="–"/>
              <a:defRPr kumimoji="1" sz="28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2pPr>
            <a:lvl3pPr marL="1143000" indent="-228600" algn="l" defTabSz="521437" rtl="0" eaLnBrk="0" latinLnBrk="0" hangingPunct="0">
              <a:spcBef>
                <a:spcPct val="20000"/>
              </a:spcBef>
              <a:buChar char="•"/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3pPr>
            <a:lvl4pPr marL="1600200" indent="-228600" algn="l" defTabSz="521437" rtl="0" eaLnBrk="0" latinLnBrk="0" hangingPunct="0">
              <a:spcBef>
                <a:spcPct val="20000"/>
              </a:spcBef>
              <a:buChar char="–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4pPr>
            <a:lvl5pPr marL="2057400" indent="-228600" algn="l" defTabSz="521437" rtl="0" eaLnBrk="0" latinLnBrk="0" hangingPunct="0">
              <a:spcBef>
                <a:spcPct val="20000"/>
              </a:spcBef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5pPr>
            <a:lvl6pPr marL="2514600" indent="-228600" algn="l" defTabSz="52143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6pPr>
            <a:lvl7pPr marL="2971800" indent="-228600" algn="l" defTabSz="52143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7pPr>
            <a:lvl8pPr marL="3429000" indent="-228600" algn="l" defTabSz="52143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8pPr>
            <a:lvl9pPr marL="3886200" indent="-228600" algn="l" defTabSz="521437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648C29C-E1EC-40B2-B2B9-63186F9C3137}" type="slidenum">
              <a:rPr lang="en-US" altLang="ja-JP" sz="12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ja-JP" sz="1200" smtClean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6516501"/>
              </p:ext>
            </p:extLst>
          </p:nvPr>
        </p:nvGraphicFramePr>
        <p:xfrm>
          <a:off x="370130" y="1230313"/>
          <a:ext cx="9988996" cy="59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958"/>
                <a:gridCol w="3356958"/>
                <a:gridCol w="3275080"/>
              </a:tblGrid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項目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設計値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現状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65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バンチ電荷量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(nC)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5.01 (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電子銃直後</a:t>
                      </a:r>
                      <a:r>
                        <a:rPr kumimoji="1" lang="en-US" altLang="ja-JP" sz="17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en-US" altLang="ja-JP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0.58 (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入射器終端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ビームエネルギー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7.5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665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入射器終端でのエミッタンス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(mm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mrad)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50/20 (Hor./Ver.)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20/7 (Hor./Ver.) (@A1</a:t>
                      </a:r>
                      <a:r>
                        <a:rPr kumimoji="1" lang="en-US" altLang="ja-JP" sz="1700" baseline="0" dirty="0" smtClean="0">
                          <a:solidFill>
                            <a:schemeClr val="tx1"/>
                          </a:solidFill>
                        </a:rPr>
                        <a:t> unit)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電荷量安定性　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(%)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2.5 (KEKB)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10 ~ 20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バンチ圧縮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(A1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ユニット）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(ps)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30  -&gt; 10 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10  ~ 15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バンチ圧縮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(J-ARC) (ps)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10 -&gt;</a:t>
                      </a:r>
                      <a:r>
                        <a:rPr kumimoji="1" lang="ja-JP" altLang="en-US" sz="17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700" baseline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ビーム分布 （縦方向）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一様分布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エミッタンス保存　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“J-ARC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バンチ圧縮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+ </a:t>
                      </a:r>
                    </a:p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オフセットインジェクション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”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最大ビーム繰り返し 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(Hz)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6432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最大バンチ数</a:t>
                      </a:r>
                      <a:endParaRPr kumimoji="1" lang="en-US" altLang="ja-JP" sz="17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(rf</a:t>
                      </a:r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パルス当たり</a:t>
                      </a:r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  <a:p>
                      <a:pPr algn="ctr"/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61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700" dirty="0" smtClean="0">
                          <a:solidFill>
                            <a:schemeClr val="tx1"/>
                          </a:solidFill>
                        </a:rPr>
                        <a:t>ビーム入射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Simultaneous top-up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7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17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1580965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4432" y="431800"/>
            <a:ext cx="9619774" cy="801550"/>
          </a:xfrm>
        </p:spPr>
        <p:txBody>
          <a:bodyPr/>
          <a:lstStyle/>
          <a:p>
            <a:r>
              <a:rPr lang="ja-JP" altLang="en-US" dirty="0" smtClean="0"/>
              <a:t>今季の</a:t>
            </a:r>
            <a:r>
              <a:rPr lang="en-US" altLang="ja-JP" dirty="0" smtClean="0"/>
              <a:t> Commissioning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9836" y="1331377"/>
            <a:ext cx="10353138" cy="4991131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コミッショニングツール群の整備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ワイヤスキャナ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トリガ同期カメラおよびスクリーンモニタによる</a:t>
            </a:r>
            <a:r>
              <a:rPr lang="en-US" altLang="ja-JP" dirty="0" smtClean="0"/>
              <a:t>Q</a:t>
            </a:r>
            <a:r>
              <a:rPr lang="ja-JP" altLang="en-US" dirty="0" smtClean="0"/>
              <a:t>スキャン測定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マッチングソフトウェア</a:t>
            </a:r>
            <a:endParaRPr lang="en-US" altLang="ja-JP" dirty="0" smtClean="0"/>
          </a:p>
          <a:p>
            <a:r>
              <a:rPr lang="ja-JP" altLang="en-US" dirty="0" smtClean="0"/>
              <a:t>課題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入射部のアライメント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A1</a:t>
            </a:r>
            <a:r>
              <a:rPr lang="ja-JP" altLang="en-US" dirty="0" smtClean="0"/>
              <a:t>シケイン，</a:t>
            </a:r>
            <a:r>
              <a:rPr lang="en-US" altLang="ja-JP" dirty="0" smtClean="0"/>
              <a:t>J-ARC</a:t>
            </a:r>
            <a:r>
              <a:rPr lang="ja-JP" altLang="en-US" dirty="0" err="1" smtClean="0"/>
              <a:t>での</a:t>
            </a:r>
            <a:r>
              <a:rPr lang="ja-JP" altLang="en-US" dirty="0" smtClean="0"/>
              <a:t>ビームロス低減（アライメント再確認）</a:t>
            </a:r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Commissioning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503329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入射運転に向けて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dirty="0" smtClean="0"/>
              <a:t>現状で定常運転向けの</a:t>
            </a:r>
            <a:r>
              <a:rPr lang="en-US" altLang="ja-JP" dirty="0" smtClean="0"/>
              <a:t> Beam </a:t>
            </a:r>
            <a:r>
              <a:rPr lang="ja-JP" altLang="en-US" dirty="0" smtClean="0"/>
              <a:t>が完成しているわけではない</a:t>
            </a:r>
            <a:endParaRPr lang="en-US" altLang="ja-JP" dirty="0" smtClean="0"/>
          </a:p>
          <a:p>
            <a:r>
              <a:rPr lang="ja-JP" altLang="en-US" dirty="0" smtClean="0"/>
              <a:t>開発は継続する必要があるが、運転向けの体制を考える</a:t>
            </a:r>
            <a:endParaRPr lang="en-US" altLang="ja-JP" dirty="0" smtClean="0"/>
          </a:p>
          <a:p>
            <a:r>
              <a:rPr kumimoji="1" lang="en-US" altLang="ja-JP" dirty="0" smtClean="0"/>
              <a:t>Phase-1 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 Beam requirement </a:t>
            </a:r>
            <a:r>
              <a:rPr kumimoji="1" lang="ja-JP" altLang="en-US" dirty="0" smtClean="0"/>
              <a:t>は厳しくない</a:t>
            </a:r>
            <a:endParaRPr kumimoji="1" lang="en-US" altLang="ja-JP" dirty="0" smtClean="0"/>
          </a:p>
          <a:p>
            <a:r>
              <a:rPr lang="ja-JP" altLang="en-US" dirty="0" smtClean="0"/>
              <a:t>放射線施設検査を</a:t>
            </a:r>
            <a:r>
              <a:rPr lang="en-US" altLang="ja-JP" dirty="0" smtClean="0"/>
              <a:t> 5-6 </a:t>
            </a:r>
            <a:r>
              <a:rPr lang="ja-JP" altLang="en-US" dirty="0" smtClean="0"/>
              <a:t>月に控えている</a:t>
            </a:r>
            <a:endParaRPr lang="en-US" altLang="ja-JP" dirty="0" smtClean="0"/>
          </a:p>
          <a:p>
            <a:r>
              <a:rPr lang="en-US" altLang="ja-JP" dirty="0" smtClean="0"/>
              <a:t>RF </a:t>
            </a:r>
            <a:r>
              <a:rPr lang="ja-JP" altLang="en-US" dirty="0" smtClean="0"/>
              <a:t>電子銃と熱電子銃の併用を進める</a:t>
            </a:r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47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0769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Staged Radiation Control License towards SuperKEKB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3000" dirty="0" smtClean="0"/>
              <a:t>Two licenses were approved in June 2014</a:t>
            </a:r>
          </a:p>
          <a:p>
            <a:r>
              <a:rPr lang="en-US" altLang="ja-JP" sz="3000" dirty="0" smtClean="0"/>
              <a:t>[1] Beam diagnostic station at</a:t>
            </a:r>
            <a:r>
              <a:rPr lang="ja-JP" altLang="en-US" sz="3000" dirty="0" smtClean="0"/>
              <a:t> </a:t>
            </a:r>
            <a:r>
              <a:rPr lang="en-US" altLang="ja-JP" sz="3000" dirty="0"/>
              <a:t>#A2 </a:t>
            </a:r>
            <a:r>
              <a:rPr lang="en-US" altLang="ja-JP" sz="3000" dirty="0" smtClean="0"/>
              <a:t>just after gun</a:t>
            </a:r>
          </a:p>
          <a:p>
            <a:pPr lvl="1"/>
            <a:r>
              <a:rPr lang="en-US" altLang="ja-JP" sz="2800" dirty="0" smtClean="0"/>
              <a:t>for 1250nC/s at 50Hz 2bunches</a:t>
            </a:r>
          </a:p>
          <a:p>
            <a:r>
              <a:rPr lang="en-US" altLang="ja-JP" sz="3000" dirty="0" smtClean="0"/>
              <a:t>[2] Beam dump at #28 just before damping ring</a:t>
            </a:r>
          </a:p>
          <a:p>
            <a:pPr lvl="1"/>
            <a:r>
              <a:rPr lang="en-US" altLang="ja-JP" sz="2800" dirty="0" smtClean="0"/>
              <a:t>for 10nC/s with positrons</a:t>
            </a:r>
          </a:p>
          <a:p>
            <a:r>
              <a:rPr lang="en-US" altLang="ja-JP" sz="3000" dirty="0" smtClean="0"/>
              <a:t>Radiation measurements especially at positron generator</a:t>
            </a:r>
          </a:p>
          <a:p>
            <a:pPr lvl="1"/>
            <a:r>
              <a:rPr lang="en-US" altLang="ja-JP" sz="2500" dirty="0" smtClean="0"/>
              <a:t>Indispensable to estimate radiation at &gt;100 times higher beam</a:t>
            </a:r>
          </a:p>
          <a:p>
            <a:r>
              <a:rPr lang="en-US" altLang="ja-JP" sz="3000" dirty="0" smtClean="0"/>
              <a:t>Both approved</a:t>
            </a:r>
          </a:p>
          <a:p>
            <a:r>
              <a:rPr lang="en-US" altLang="ja-JP" sz="3000" dirty="0" smtClean="0"/>
              <a:t>Soon apply for the next license at ~May.2015</a:t>
            </a:r>
            <a:endParaRPr lang="ja-JP" altLang="en-US" sz="3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48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1304070" y="208029"/>
            <a:ext cx="7701131" cy="7322231"/>
            <a:chOff x="0" y="188641"/>
            <a:chExt cx="6588224" cy="6639806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0" y="188641"/>
              <a:ext cx="6588224" cy="3635048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b="5267"/>
            <a:stretch/>
          </p:blipFill>
          <p:spPr>
            <a:xfrm>
              <a:off x="0" y="3384860"/>
              <a:ext cx="6588224" cy="3443587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6017694" y="473416"/>
            <a:ext cx="941580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KL-A1-A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98304" y="473416"/>
            <a:ext cx="936471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KL-A1-B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33523" y="4575514"/>
            <a:ext cx="837059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RF-gun</a:t>
            </a:r>
            <a:endParaRPr lang="ja-JP" altLang="en-US" sz="1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745054" y="4575514"/>
            <a:ext cx="1035444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/>
              <a:t>第</a:t>
            </a:r>
            <a:r>
              <a:rPr lang="en-US" altLang="ja-JP" sz="1400" dirty="0" smtClean="0"/>
              <a:t>2</a:t>
            </a:r>
            <a:r>
              <a:rPr lang="ja-JP" altLang="en-US" sz="1400" dirty="0" smtClean="0"/>
              <a:t>加速管</a:t>
            </a:r>
            <a:endParaRPr lang="ja-JP" altLang="en-US" sz="1400" dirty="0"/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2650820" y="4880982"/>
            <a:ext cx="1094234" cy="13621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6186037" y="4880982"/>
            <a:ext cx="84172" cy="13621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91996" y="1906887"/>
            <a:ext cx="1467365" cy="320750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>
                <a:solidFill>
                  <a:srgbClr val="0070C0"/>
                </a:solidFill>
              </a:rPr>
              <a:t>移相器・減衰器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97518" y="4575514"/>
            <a:ext cx="1652775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/>
              <a:t>（</a:t>
            </a:r>
            <a:r>
              <a:rPr lang="en-US" altLang="ja-JP" sz="1400" dirty="0" smtClean="0"/>
              <a:t>Pre-</a:t>
            </a:r>
            <a:r>
              <a:rPr lang="en-US" altLang="ja-JP" sz="1400" dirty="0" err="1" smtClean="0"/>
              <a:t>buncher</a:t>
            </a:r>
            <a:r>
              <a:rPr lang="ja-JP" altLang="en-US" sz="1400" dirty="0" smtClean="0"/>
              <a:t>）</a:t>
            </a:r>
            <a:endParaRPr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4927" y="473415"/>
            <a:ext cx="749220" cy="428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ja-JP" altLang="en-US" b="1" dirty="0" smtClean="0"/>
              <a:t>現状</a:t>
            </a:r>
            <a:endParaRPr kumimoji="1" lang="ja-JP" altLang="en-US" b="1" dirty="0"/>
          </a:p>
        </p:txBody>
      </p:sp>
      <p:sp>
        <p:nvSpPr>
          <p:cNvPr id="1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4216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タイトル 1"/>
          <p:cNvSpPr>
            <a:spLocks noGrp="1"/>
          </p:cNvSpPr>
          <p:nvPr>
            <p:ph type="title"/>
          </p:nvPr>
        </p:nvSpPr>
        <p:spPr>
          <a:xfrm>
            <a:off x="547422" y="365889"/>
            <a:ext cx="9619774" cy="688211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陽電子ビームパラメタ</a:t>
            </a:r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3841629"/>
              </p:ext>
            </p:extLst>
          </p:nvPr>
        </p:nvGraphicFramePr>
        <p:xfrm>
          <a:off x="114300" y="1054100"/>
          <a:ext cx="10401300" cy="6083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0175"/>
                <a:gridCol w="2750757"/>
                <a:gridCol w="3610368"/>
              </a:tblGrid>
              <a:tr h="448940">
                <a:tc>
                  <a:txBody>
                    <a:bodyPr/>
                    <a:lstStyle/>
                    <a:p>
                      <a:pPr algn="ctr"/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SuperKEKB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KEKB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エネルギー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(GeV)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3.5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LER</a:t>
                      </a:r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蓄積電流値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(A)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LER</a:t>
                      </a:r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ビーム寿命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(min.)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133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最大ビーム繰り返し</a:t>
                      </a:r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 (Hz)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76040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最大バンチ数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(rf</a:t>
                      </a:r>
                      <a:r>
                        <a:rPr kumimoji="1" lang="ja-JP" altLang="en-US" sz="2000" baseline="0" dirty="0" smtClean="0">
                          <a:solidFill>
                            <a:schemeClr val="tx1"/>
                          </a:solidFill>
                        </a:rPr>
                        <a:t>パルス当たり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エミッタンス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(mm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  <a:sym typeface="Symbol"/>
                        </a:rPr>
                        <a:t>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mrad)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100/20 (Hor./Ver.)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2100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バンチ電荷量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(nC)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エネルギー広がり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(%)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0.125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バンチ長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2000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kumimoji="1" lang="en-US" altLang="ja-JP" sz="2000" dirty="0" err="1" smtClean="0">
                          <a:solidFill>
                            <a:srgbClr val="FF0000"/>
                          </a:solidFill>
                        </a:rPr>
                        <a:t>z</a:t>
                      </a:r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 (mm)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0.7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2.6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4489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ダンピングリング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rgbClr val="FF0000"/>
                          </a:solidFill>
                        </a:rPr>
                        <a:t>〇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  <a:tr h="83349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同時トップアップ入射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4 rings (SuperKEKB e-/e+, PF, PF-AR)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>
                          <a:solidFill>
                            <a:schemeClr val="tx1"/>
                          </a:solidFill>
                        </a:rPr>
                        <a:t>3 rings (KEKB e-/e+,</a:t>
                      </a:r>
                      <a:r>
                        <a:rPr kumimoji="1" lang="en-US" altLang="ja-JP" sz="2000" baseline="0" dirty="0" smtClean="0">
                          <a:solidFill>
                            <a:schemeClr val="tx1"/>
                          </a:solidFill>
                        </a:rPr>
                        <a:t> PF)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marL="106897" marR="106897" marT="50428" marB="50428"/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095167" y="1484468"/>
            <a:ext cx="2861437" cy="57176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5942881" y="-5483"/>
            <a:ext cx="3668638" cy="3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9538" tIns="49769" rIns="99538" bIns="49769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</a:rPr>
              <a:t>Linac Overview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87448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1408891" y="257600"/>
            <a:ext cx="7638990" cy="7097223"/>
            <a:chOff x="1" y="327340"/>
            <a:chExt cx="6535063" cy="643576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1" y="327340"/>
              <a:ext cx="6535063" cy="3605716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b="15373"/>
            <a:stretch/>
          </p:blipFill>
          <p:spPr>
            <a:xfrm>
              <a:off x="1" y="3711716"/>
              <a:ext cx="6535063" cy="3051393"/>
            </a:xfrm>
            <a:prstGeom prst="rect">
              <a:avLst/>
            </a:prstGeom>
          </p:spPr>
        </p:pic>
      </p:grpSp>
      <p:sp>
        <p:nvSpPr>
          <p:cNvPr id="7" name="テキスト ボックス 6"/>
          <p:cNvSpPr txBox="1"/>
          <p:nvPr/>
        </p:nvSpPr>
        <p:spPr>
          <a:xfrm>
            <a:off x="5247079" y="5051967"/>
            <a:ext cx="837059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/>
              <a:t>RF-gun</a:t>
            </a:r>
            <a:endParaRPr lang="ja-JP" altLang="en-US" sz="1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72414" y="5051967"/>
            <a:ext cx="1035444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/>
              <a:t>第</a:t>
            </a:r>
            <a:r>
              <a:rPr lang="en-US" altLang="ja-JP" sz="1400" dirty="0" smtClean="0"/>
              <a:t>2</a:t>
            </a:r>
            <a:r>
              <a:rPr lang="ja-JP" altLang="en-US" sz="1400" dirty="0" smtClean="0"/>
              <a:t>加速管</a:t>
            </a:r>
            <a:endParaRPr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34992" y="2431476"/>
            <a:ext cx="936471" cy="320750"/>
          </a:xfrm>
          <a:prstGeom prst="rect">
            <a:avLst/>
          </a:prstGeom>
          <a:solidFill>
            <a:srgbClr val="FFC0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KL-A1-B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86772" y="3019016"/>
            <a:ext cx="941580" cy="320750"/>
          </a:xfrm>
          <a:prstGeom prst="rect">
            <a:avLst/>
          </a:prstGeom>
          <a:solidFill>
            <a:srgbClr val="FFFF00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400" dirty="0" smtClean="0">
                <a:solidFill>
                  <a:srgbClr val="0070C0"/>
                </a:solidFill>
              </a:rPr>
              <a:t>KL-A1-A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38553" y="3057911"/>
            <a:ext cx="1467365" cy="320750"/>
          </a:xfrm>
          <a:prstGeom prst="rect">
            <a:avLst/>
          </a:prstGeom>
          <a:solidFill>
            <a:schemeClr val="bg1"/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lang="ja-JP" altLang="en-US" sz="1400" dirty="0" smtClean="0">
                <a:solidFill>
                  <a:srgbClr val="0070C0"/>
                </a:solidFill>
              </a:rPr>
              <a:t>移相器・減衰器</a:t>
            </a:r>
            <a:endParaRPr lang="ja-JP" altLang="en-US" sz="1400" dirty="0">
              <a:solidFill>
                <a:srgbClr val="0070C0"/>
              </a:solidFill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 flipH="1" flipV="1">
            <a:off x="2314133" y="2352066"/>
            <a:ext cx="420860" cy="2321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5380333" y="2825767"/>
            <a:ext cx="449319" cy="32229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7214757" y="2352066"/>
            <a:ext cx="65515" cy="7058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1986022" y="5370331"/>
            <a:ext cx="159767" cy="67902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5575780" y="5367781"/>
            <a:ext cx="29211" cy="68157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94927" y="473415"/>
            <a:ext cx="749220" cy="428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ja-JP" altLang="en-US" b="1" dirty="0" smtClean="0"/>
              <a:t>現状</a:t>
            </a:r>
            <a:endParaRPr kumimoji="1" lang="ja-JP" altLang="en-US" b="1" dirty="0"/>
          </a:p>
        </p:txBody>
      </p:sp>
      <p:sp>
        <p:nvSpPr>
          <p:cNvPr id="1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5755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コンテンツ プレースホルダ 4" descr="gu_a1-yoshida-141117.pd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90573" y="693720"/>
            <a:ext cx="9196377" cy="6498590"/>
          </a:xfr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51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06153" y="6173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コンテンツ プレースホルダ 4" descr="gu_a1-yoshida-141117.pd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56000" y="651600"/>
            <a:ext cx="9196326" cy="6498590"/>
          </a:xfrm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52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06153" y="617370"/>
            <a:ext cx="1277209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smtClean="0"/>
              <a:t>M. Yoshida</a:t>
            </a:r>
            <a:endParaRPr kumimoji="1" lang="ja-JP" altLang="en-US" dirty="0"/>
          </a:p>
        </p:txBody>
      </p:sp>
      <p:sp>
        <p:nvSpPr>
          <p:cNvPr id="7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2583166" y="527623"/>
            <a:ext cx="6504181" cy="6184171"/>
            <a:chOff x="0" y="188641"/>
            <a:chExt cx="6588224" cy="663980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0" y="188641"/>
              <a:ext cx="6588224" cy="3635048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b="5267"/>
            <a:stretch/>
          </p:blipFill>
          <p:spPr>
            <a:xfrm>
              <a:off x="0" y="3384860"/>
              <a:ext cx="6588224" cy="3443587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4232637" y="2128997"/>
            <a:ext cx="355447" cy="10730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969635" y="1458404"/>
            <a:ext cx="1528198" cy="8129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7840024" y="2544764"/>
            <a:ext cx="995252" cy="28740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flipV="1">
            <a:off x="7417247" y="2454234"/>
            <a:ext cx="543711" cy="260401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6990710" y="2673757"/>
            <a:ext cx="1635057" cy="1012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378357" y="2766768"/>
            <a:ext cx="1311395" cy="155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16200000">
            <a:off x="7673920" y="2223551"/>
            <a:ext cx="268267" cy="213268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5906326" y="2346924"/>
            <a:ext cx="657504" cy="7879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5400000">
            <a:off x="8633811" y="2736802"/>
            <a:ext cx="268269" cy="14217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485921" y="1198289"/>
            <a:ext cx="497626" cy="41440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454294" y="1196873"/>
            <a:ext cx="497626" cy="41440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10800000" flipV="1">
            <a:off x="5512104" y="1528817"/>
            <a:ext cx="993700" cy="13413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3054"/>
          <a:stretch/>
        </p:blipFill>
        <p:spPr>
          <a:xfrm>
            <a:off x="4317934" y="3470181"/>
            <a:ext cx="284358" cy="1140134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3054"/>
          <a:stretch/>
        </p:blipFill>
        <p:spPr>
          <a:xfrm>
            <a:off x="3472064" y="3470181"/>
            <a:ext cx="284358" cy="114013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3054"/>
          <a:stretch/>
        </p:blipFill>
        <p:spPr>
          <a:xfrm>
            <a:off x="2592391" y="3470181"/>
            <a:ext cx="284358" cy="114013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-1468102" y="4935424"/>
            <a:ext cx="12978830" cy="20426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>
            <a:off x="4502580" y="4610315"/>
            <a:ext cx="639805" cy="10143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2739937" y="4585570"/>
            <a:ext cx="1484695" cy="105527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endCxn id="20" idx="0"/>
          </p:cNvCxnSpPr>
          <p:nvPr/>
        </p:nvCxnSpPr>
        <p:spPr>
          <a:xfrm flipH="1">
            <a:off x="3614243" y="2107263"/>
            <a:ext cx="383789" cy="1362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21" idx="0"/>
          </p:cNvCxnSpPr>
          <p:nvPr/>
        </p:nvCxnSpPr>
        <p:spPr>
          <a:xfrm flipH="1">
            <a:off x="2734570" y="1559378"/>
            <a:ext cx="762150" cy="19108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351738" y="4149701"/>
            <a:ext cx="960179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第</a:t>
            </a:r>
            <a:r>
              <a:rPr lang="en-US" altLang="ja-JP" sz="1200" dirty="0" smtClean="0"/>
              <a:t>1RF-gun</a:t>
            </a:r>
            <a:endParaRPr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29404" y="4149702"/>
            <a:ext cx="1069133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(</a:t>
            </a:r>
            <a:r>
              <a:rPr lang="ja-JP" altLang="en-US" sz="1200" dirty="0" smtClean="0"/>
              <a:t>第</a:t>
            </a:r>
            <a:r>
              <a:rPr lang="en-US" altLang="ja-JP" sz="1200" dirty="0" smtClean="0"/>
              <a:t>2RF-gun)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63830" y="770572"/>
            <a:ext cx="800054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KL-A1-A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54294" y="773758"/>
            <a:ext cx="800054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KL-A1-B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96274" y="4141350"/>
            <a:ext cx="896034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加速管</a:t>
            </a:r>
            <a:r>
              <a:rPr lang="en-US" altLang="ja-JP" sz="1200" dirty="0" smtClean="0"/>
              <a:t>2</a:t>
            </a:r>
            <a:r>
              <a:rPr lang="ja-JP" altLang="en-US" sz="1200" dirty="0" smtClean="0"/>
              <a:t>本</a:t>
            </a:r>
            <a:endParaRPr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21754" y="4141945"/>
            <a:ext cx="960154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加速管１本</a:t>
            </a:r>
            <a:endParaRPr lang="ja-JP" altLang="en-US" sz="1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67640" y="4141349"/>
            <a:ext cx="819090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err="1" smtClean="0"/>
              <a:t>Buncher</a:t>
            </a:r>
            <a:endParaRPr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881649" y="4149701"/>
            <a:ext cx="1114042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Pre-</a:t>
            </a:r>
            <a:r>
              <a:rPr lang="en-US" altLang="ja-JP" sz="1200" dirty="0" err="1" smtClean="0"/>
              <a:t>buncher</a:t>
            </a:r>
            <a:endParaRPr lang="ja-JP" altLang="en-US" sz="12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927823" y="1944249"/>
            <a:ext cx="1498763" cy="273610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WG</a:t>
            </a:r>
            <a:r>
              <a:rPr lang="ja-JP" altLang="en-US" sz="1200" dirty="0" smtClean="0">
                <a:solidFill>
                  <a:srgbClr val="0070C0"/>
                </a:solidFill>
              </a:rPr>
              <a:t> </a:t>
            </a:r>
            <a:r>
              <a:rPr lang="en-US" altLang="ja-JP" sz="1200" dirty="0">
                <a:solidFill>
                  <a:srgbClr val="0070C0"/>
                </a:solidFill>
              </a:rPr>
              <a:t>1</a:t>
            </a:r>
            <a:r>
              <a:rPr lang="ja-JP" altLang="en-US" sz="1200" dirty="0" smtClean="0">
                <a:solidFill>
                  <a:srgbClr val="0070C0"/>
                </a:solidFill>
              </a:rPr>
              <a:t>本　新規製作</a:t>
            </a:r>
            <a:endParaRPr lang="en-US" altLang="ja-JP" sz="1200" dirty="0" smtClean="0">
              <a:solidFill>
                <a:srgbClr val="0070C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588084" y="1959299"/>
            <a:ext cx="1383347" cy="1012274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>
                <a:solidFill>
                  <a:srgbClr val="0070C0"/>
                </a:solidFill>
              </a:rPr>
              <a:t>移相器・減衰器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（移設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）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他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の</a:t>
            </a:r>
            <a:r>
              <a:rPr lang="en-US" altLang="ja-JP" sz="1200" b="1" dirty="0" smtClean="0">
                <a:solidFill>
                  <a:srgbClr val="0070C0"/>
                </a:solidFill>
              </a:rPr>
              <a:t>WG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新規製作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又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は流用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398053" y="2709803"/>
            <a:ext cx="1255106" cy="458276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>
                <a:solidFill>
                  <a:srgbClr val="0070C0"/>
                </a:solidFill>
              </a:rPr>
              <a:t>移相器・減衰器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r>
              <a:rPr lang="ja-JP" altLang="en-US" sz="1200" b="1" dirty="0" smtClean="0">
                <a:solidFill>
                  <a:srgbClr val="0070C0"/>
                </a:solidFill>
              </a:rPr>
              <a:t>（移設</a:t>
            </a:r>
            <a:r>
              <a:rPr lang="ja-JP" altLang="en-US" sz="1200" b="1" dirty="0">
                <a:solidFill>
                  <a:srgbClr val="0070C0"/>
                </a:solidFill>
              </a:rPr>
              <a:t>）</a:t>
            </a: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4431492" y="1734823"/>
            <a:ext cx="426536" cy="2244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35" idx="2"/>
            <a:endCxn id="15" idx="1"/>
          </p:cNvCxnSpPr>
          <p:nvPr/>
        </p:nvCxnSpPr>
        <p:spPr>
          <a:xfrm rot="16200000" flipH="1">
            <a:off x="8494626" y="2400438"/>
            <a:ext cx="455898" cy="907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906326" y="1146519"/>
            <a:ext cx="1226563" cy="655371"/>
          </a:xfrm>
          <a:prstGeom prst="ellipse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19992" y="1732952"/>
            <a:ext cx="742496" cy="458276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3dB DC</a:t>
            </a:r>
          </a:p>
          <a:p>
            <a:r>
              <a:rPr lang="ja-JP" altLang="en-US" sz="1200" b="1" dirty="0">
                <a:solidFill>
                  <a:srgbClr val="0070C0"/>
                </a:solidFill>
              </a:rPr>
              <a:t>復元</a:t>
            </a:r>
          </a:p>
        </p:txBody>
      </p:sp>
      <p:cxnSp>
        <p:nvCxnSpPr>
          <p:cNvPr id="42" name="直線矢印コネクタ 41"/>
          <p:cNvCxnSpPr>
            <a:stCxn id="11" idx="0"/>
          </p:cNvCxnSpPr>
          <p:nvPr/>
        </p:nvCxnSpPr>
        <p:spPr>
          <a:xfrm flipH="1" flipV="1">
            <a:off x="7457481" y="2548769"/>
            <a:ext cx="350758" cy="1249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4466209" y="2844354"/>
            <a:ext cx="616630" cy="1911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5919992" y="4610315"/>
            <a:ext cx="1203810" cy="458276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b="1" dirty="0" smtClean="0">
                <a:solidFill>
                  <a:srgbClr val="0070C0"/>
                </a:solidFill>
              </a:rPr>
              <a:t>WG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　</a:t>
            </a:r>
            <a:r>
              <a:rPr lang="en-US" altLang="ja-JP" sz="1200" b="1" dirty="0" smtClean="0">
                <a:solidFill>
                  <a:srgbClr val="0070C0"/>
                </a:solidFill>
              </a:rPr>
              <a:t>3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本を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en-US" altLang="ja-JP" sz="1200" b="1" dirty="0" smtClean="0">
                <a:solidFill>
                  <a:srgbClr val="0070C0"/>
                </a:solidFill>
              </a:rPr>
              <a:t>600mm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つめる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5649828" y="4724450"/>
            <a:ext cx="253970" cy="867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7012542" y="4669137"/>
            <a:ext cx="1755405" cy="416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6980982" y="4849167"/>
            <a:ext cx="222997" cy="168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4481090" y="6297033"/>
            <a:ext cx="3185098" cy="273610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(</a:t>
            </a:r>
            <a:r>
              <a:rPr lang="ja-JP" altLang="en-US" sz="1200" dirty="0" smtClean="0"/>
              <a:t>第</a:t>
            </a:r>
            <a:r>
              <a:rPr lang="en-US" altLang="ja-JP" sz="1200" dirty="0" smtClean="0"/>
              <a:t>2RF-gun</a:t>
            </a:r>
            <a:r>
              <a:rPr lang="ja-JP" altLang="en-US" sz="1200" dirty="0" smtClean="0"/>
              <a:t>用パルスベンドと予備スペース</a:t>
            </a:r>
            <a:r>
              <a:rPr lang="en-US" altLang="ja-JP" sz="1200" dirty="0" smtClean="0"/>
              <a:t>)</a:t>
            </a: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5696274" y="5714202"/>
            <a:ext cx="138983" cy="5801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flipV="1">
            <a:off x="4026500" y="2058585"/>
            <a:ext cx="284360" cy="134133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1646412" y="751761"/>
            <a:ext cx="998626" cy="4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kumimoji="1" lang="ja-JP" altLang="en-US" b="1" dirty="0" smtClean="0"/>
              <a:t>改造案</a:t>
            </a:r>
            <a:endParaRPr kumimoji="1" lang="ja-JP" altLang="en-US" b="1" dirty="0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379299" y="2548117"/>
            <a:ext cx="255129" cy="160464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9306153" y="456497"/>
            <a:ext cx="120437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err="1" smtClean="0"/>
              <a:t>S.Ohsawa</a:t>
            </a:r>
            <a:endParaRPr kumimoji="1" lang="ja-JP" altLang="en-US" dirty="0"/>
          </a:p>
        </p:txBody>
      </p:sp>
      <p:sp>
        <p:nvSpPr>
          <p:cNvPr id="5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"/>
          <p:cNvGrpSpPr/>
          <p:nvPr/>
        </p:nvGrpSpPr>
        <p:grpSpPr>
          <a:xfrm>
            <a:off x="2583166" y="459193"/>
            <a:ext cx="6504181" cy="6184171"/>
            <a:chOff x="0" y="188641"/>
            <a:chExt cx="6588224" cy="663980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tretch>
              <a:fillRect/>
            </a:stretch>
          </p:blipFill>
          <p:spPr>
            <a:xfrm>
              <a:off x="0" y="188641"/>
              <a:ext cx="6588224" cy="3635048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  </a:ext>
              </a:extLst>
            </a:blip>
            <a:srcRect b="5267"/>
            <a:stretch/>
          </p:blipFill>
          <p:spPr>
            <a:xfrm>
              <a:off x="0" y="3384860"/>
              <a:ext cx="6588224" cy="3443587"/>
            </a:xfrm>
            <a:prstGeom prst="rect">
              <a:avLst/>
            </a:prstGeom>
          </p:spPr>
        </p:pic>
      </p:grp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 bwMode="auto">
          <a:xfrm>
            <a:off x="-1414790" y="5212351"/>
            <a:ext cx="12921884" cy="1895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4232637" y="2060566"/>
            <a:ext cx="355447" cy="107306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969635" y="1389974"/>
            <a:ext cx="1528198" cy="81295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7840024" y="2476334"/>
            <a:ext cx="995252" cy="28740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flipV="1">
            <a:off x="7417247" y="2385804"/>
            <a:ext cx="543711" cy="260401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990710" y="2605327"/>
            <a:ext cx="1635057" cy="1012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378357" y="2698337"/>
            <a:ext cx="1311395" cy="1555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16200000">
            <a:off x="7673920" y="2155121"/>
            <a:ext cx="268267" cy="213268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5906326" y="2278494"/>
            <a:ext cx="657504" cy="7879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5400000">
            <a:off x="8633811" y="2668371"/>
            <a:ext cx="268269" cy="142179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485921" y="1129859"/>
            <a:ext cx="497626" cy="41440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3454294" y="1128443"/>
            <a:ext cx="497626" cy="414404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rot="10800000" flipV="1">
            <a:off x="5512104" y="1460386"/>
            <a:ext cx="993700" cy="1341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3054"/>
          <a:stretch/>
        </p:blipFill>
        <p:spPr>
          <a:xfrm>
            <a:off x="4317934" y="3401751"/>
            <a:ext cx="284358" cy="114013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3054"/>
          <a:stretch/>
        </p:blipFill>
        <p:spPr>
          <a:xfrm>
            <a:off x="3472064" y="3401751"/>
            <a:ext cx="284358" cy="114013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t="-3054"/>
          <a:stretch/>
        </p:blipFill>
        <p:spPr>
          <a:xfrm>
            <a:off x="2592391" y="3401751"/>
            <a:ext cx="284358" cy="1140134"/>
          </a:xfrm>
          <a:prstGeom prst="rect">
            <a:avLst/>
          </a:prstGeom>
        </p:spPr>
      </p:pic>
      <p:cxnSp>
        <p:nvCxnSpPr>
          <p:cNvPr id="23" name="直線矢印コネクタ 22"/>
          <p:cNvCxnSpPr/>
          <p:nvPr/>
        </p:nvCxnSpPr>
        <p:spPr>
          <a:xfrm>
            <a:off x="4502581" y="4541885"/>
            <a:ext cx="595033" cy="136755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2739937" y="4517140"/>
            <a:ext cx="1255202" cy="14415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endCxn id="21" idx="0"/>
          </p:cNvCxnSpPr>
          <p:nvPr/>
        </p:nvCxnSpPr>
        <p:spPr>
          <a:xfrm flipH="1">
            <a:off x="3614243" y="2038833"/>
            <a:ext cx="383789" cy="136291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endCxn id="22" idx="0"/>
          </p:cNvCxnSpPr>
          <p:nvPr/>
        </p:nvCxnSpPr>
        <p:spPr>
          <a:xfrm flipH="1">
            <a:off x="2734570" y="1490948"/>
            <a:ext cx="762150" cy="19108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351738" y="4081271"/>
            <a:ext cx="960179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第</a:t>
            </a:r>
            <a:r>
              <a:rPr lang="en-US" altLang="ja-JP" sz="1200" dirty="0" smtClean="0"/>
              <a:t>1RF-gun</a:t>
            </a:r>
            <a:endParaRPr lang="ja-JP" altLang="en-US" sz="1200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229404" y="4081272"/>
            <a:ext cx="1069133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(</a:t>
            </a:r>
            <a:r>
              <a:rPr lang="ja-JP" altLang="en-US" sz="1200" dirty="0" smtClean="0"/>
              <a:t>第</a:t>
            </a:r>
            <a:r>
              <a:rPr lang="en-US" altLang="ja-JP" sz="1200" dirty="0" smtClean="0"/>
              <a:t>2RF-gun)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563830" y="702142"/>
            <a:ext cx="800054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KL-A1-A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54294" y="705328"/>
            <a:ext cx="800054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KL-A1-B</a:t>
            </a:r>
            <a:endParaRPr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96274" y="4072919"/>
            <a:ext cx="896034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加速管</a:t>
            </a:r>
            <a:r>
              <a:rPr lang="en-US" altLang="ja-JP" sz="1200" dirty="0" smtClean="0"/>
              <a:t>2</a:t>
            </a:r>
            <a:r>
              <a:rPr lang="ja-JP" altLang="en-US" sz="1200" dirty="0" smtClean="0"/>
              <a:t>本</a:t>
            </a:r>
            <a:endParaRPr lang="ja-JP" altLang="en-US" sz="12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21754" y="4073514"/>
            <a:ext cx="960154" cy="273610"/>
          </a:xfrm>
          <a:prstGeom prst="rect">
            <a:avLst/>
          </a:prstGeom>
          <a:solidFill>
            <a:srgbClr val="FFC0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/>
              <a:t>加速管１本</a:t>
            </a:r>
            <a:endParaRPr lang="ja-JP" altLang="en-US" sz="1200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267640" y="4072918"/>
            <a:ext cx="819090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err="1" smtClean="0"/>
              <a:t>Buncher</a:t>
            </a:r>
            <a:endParaRPr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881649" y="4081271"/>
            <a:ext cx="1114042" cy="273610"/>
          </a:xfrm>
          <a:prstGeom prst="rect">
            <a:avLst/>
          </a:prstGeom>
          <a:solidFill>
            <a:srgbClr val="FFFF00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Pre-</a:t>
            </a:r>
            <a:r>
              <a:rPr lang="en-US" altLang="ja-JP" sz="1200" dirty="0" err="1" smtClean="0"/>
              <a:t>buncher</a:t>
            </a:r>
            <a:endParaRPr lang="ja-JP" altLang="en-US" sz="12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927823" y="1875819"/>
            <a:ext cx="1498763" cy="273610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WG</a:t>
            </a:r>
            <a:r>
              <a:rPr lang="ja-JP" altLang="en-US" sz="1200" dirty="0" smtClean="0">
                <a:solidFill>
                  <a:srgbClr val="0070C0"/>
                </a:solidFill>
              </a:rPr>
              <a:t> </a:t>
            </a:r>
            <a:r>
              <a:rPr lang="en-US" altLang="ja-JP" sz="1200" dirty="0">
                <a:solidFill>
                  <a:srgbClr val="0070C0"/>
                </a:solidFill>
              </a:rPr>
              <a:t>1</a:t>
            </a:r>
            <a:r>
              <a:rPr lang="ja-JP" altLang="en-US" sz="1200" dirty="0" smtClean="0">
                <a:solidFill>
                  <a:srgbClr val="0070C0"/>
                </a:solidFill>
              </a:rPr>
              <a:t>本　新規製作</a:t>
            </a:r>
            <a:endParaRPr lang="en-US" altLang="ja-JP" sz="1200" dirty="0" smtClean="0">
              <a:solidFill>
                <a:srgbClr val="0070C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588084" y="1890869"/>
            <a:ext cx="1383347" cy="1012274"/>
          </a:xfrm>
          <a:prstGeom prst="rect">
            <a:avLst/>
          </a:prstGeom>
          <a:solidFill>
            <a:srgbClr val="92D050">
              <a:alpha val="6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>
                <a:solidFill>
                  <a:srgbClr val="0070C0"/>
                </a:solidFill>
              </a:rPr>
              <a:t>移相器・減衰器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（移設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）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他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の</a:t>
            </a:r>
            <a:r>
              <a:rPr lang="en-US" altLang="ja-JP" sz="1200" b="1" dirty="0" smtClean="0">
                <a:solidFill>
                  <a:srgbClr val="0070C0"/>
                </a:solidFill>
              </a:rPr>
              <a:t>WG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新規製作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ja-JP" altLang="en-US" sz="1200" b="1" dirty="0">
                <a:solidFill>
                  <a:srgbClr val="0070C0"/>
                </a:solidFill>
              </a:rPr>
              <a:t>又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は流用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398053" y="2641373"/>
            <a:ext cx="1255106" cy="458276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ja-JP" altLang="en-US" sz="1200" dirty="0" smtClean="0">
                <a:solidFill>
                  <a:srgbClr val="0070C0"/>
                </a:solidFill>
              </a:rPr>
              <a:t>移相器・減衰器</a:t>
            </a:r>
            <a:endParaRPr lang="en-US" altLang="ja-JP" sz="1200" dirty="0" smtClean="0">
              <a:solidFill>
                <a:srgbClr val="0070C0"/>
              </a:solidFill>
            </a:endParaRPr>
          </a:p>
          <a:p>
            <a:r>
              <a:rPr lang="ja-JP" altLang="en-US" sz="1200" b="1" dirty="0" smtClean="0">
                <a:solidFill>
                  <a:srgbClr val="0070C0"/>
                </a:solidFill>
              </a:rPr>
              <a:t>（移設</a:t>
            </a:r>
            <a:r>
              <a:rPr lang="ja-JP" altLang="en-US" sz="1200" b="1" dirty="0">
                <a:solidFill>
                  <a:srgbClr val="0070C0"/>
                </a:solidFill>
              </a:rPr>
              <a:t>）</a:t>
            </a:r>
          </a:p>
        </p:txBody>
      </p:sp>
      <p:cxnSp>
        <p:nvCxnSpPr>
          <p:cNvPr id="38" name="直線矢印コネクタ 37"/>
          <p:cNvCxnSpPr/>
          <p:nvPr/>
        </p:nvCxnSpPr>
        <p:spPr>
          <a:xfrm flipH="1" flipV="1">
            <a:off x="4431492" y="1666393"/>
            <a:ext cx="426536" cy="22447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直線矢印コネクタ 38"/>
          <p:cNvCxnSpPr>
            <a:stCxn id="35" idx="2"/>
            <a:endCxn id="16" idx="1"/>
          </p:cNvCxnSpPr>
          <p:nvPr/>
        </p:nvCxnSpPr>
        <p:spPr>
          <a:xfrm rot="16200000" flipH="1">
            <a:off x="8494627" y="2332007"/>
            <a:ext cx="455897" cy="9074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/>
        </p:nvSpPr>
        <p:spPr>
          <a:xfrm>
            <a:off x="5906326" y="1078088"/>
            <a:ext cx="1226563" cy="655371"/>
          </a:xfrm>
          <a:prstGeom prst="ellipse">
            <a:avLst/>
          </a:prstGeom>
          <a:solidFill>
            <a:srgbClr val="00B0F0">
              <a:alpha val="30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88084" tIns="44042" rIns="88084" bIns="44042"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919992" y="1664521"/>
            <a:ext cx="742496" cy="458276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>
                <a:solidFill>
                  <a:srgbClr val="0070C0"/>
                </a:solidFill>
              </a:rPr>
              <a:t>3dB DC</a:t>
            </a:r>
          </a:p>
          <a:p>
            <a:r>
              <a:rPr lang="ja-JP" altLang="en-US" sz="1200" b="1" dirty="0">
                <a:solidFill>
                  <a:srgbClr val="0070C0"/>
                </a:solidFill>
              </a:rPr>
              <a:t>復元</a:t>
            </a:r>
          </a:p>
        </p:txBody>
      </p:sp>
      <p:cxnSp>
        <p:nvCxnSpPr>
          <p:cNvPr id="42" name="直線矢印コネクタ 41"/>
          <p:cNvCxnSpPr>
            <a:stCxn id="12" idx="0"/>
          </p:cNvCxnSpPr>
          <p:nvPr/>
        </p:nvCxnSpPr>
        <p:spPr>
          <a:xfrm flipH="1" flipV="1">
            <a:off x="7457481" y="2480339"/>
            <a:ext cx="350758" cy="1249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H="1">
            <a:off x="4466209" y="2775924"/>
            <a:ext cx="616630" cy="1911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5919992" y="4541885"/>
            <a:ext cx="1203810" cy="458276"/>
          </a:xfrm>
          <a:prstGeom prst="rect">
            <a:avLst/>
          </a:prstGeom>
          <a:solidFill>
            <a:schemeClr val="bg1"/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b="1" dirty="0" smtClean="0">
                <a:solidFill>
                  <a:srgbClr val="0070C0"/>
                </a:solidFill>
              </a:rPr>
              <a:t>WG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　</a:t>
            </a:r>
            <a:r>
              <a:rPr lang="en-US" altLang="ja-JP" sz="1200" b="1" dirty="0" smtClean="0">
                <a:solidFill>
                  <a:srgbClr val="0070C0"/>
                </a:solidFill>
              </a:rPr>
              <a:t>3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本を</a:t>
            </a:r>
            <a:endParaRPr lang="en-US" altLang="ja-JP" sz="1200" b="1" dirty="0" smtClean="0">
              <a:solidFill>
                <a:srgbClr val="0070C0"/>
              </a:solidFill>
            </a:endParaRPr>
          </a:p>
          <a:p>
            <a:r>
              <a:rPr lang="en-US" altLang="ja-JP" sz="1200" b="1" dirty="0" smtClean="0">
                <a:solidFill>
                  <a:srgbClr val="0070C0"/>
                </a:solidFill>
              </a:rPr>
              <a:t>600mm</a:t>
            </a:r>
            <a:r>
              <a:rPr lang="ja-JP" altLang="en-US" sz="1200" b="1" dirty="0" smtClean="0">
                <a:solidFill>
                  <a:srgbClr val="0070C0"/>
                </a:solidFill>
              </a:rPr>
              <a:t>つめる</a:t>
            </a:r>
            <a:endParaRPr lang="ja-JP" altLang="en-US" sz="1200" b="1" dirty="0">
              <a:solidFill>
                <a:srgbClr val="0070C0"/>
              </a:solidFill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 flipH="1">
            <a:off x="5649828" y="4656020"/>
            <a:ext cx="253970" cy="8674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7012542" y="4600706"/>
            <a:ext cx="1755405" cy="4162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/>
          <p:cNvCxnSpPr/>
          <p:nvPr/>
        </p:nvCxnSpPr>
        <p:spPr>
          <a:xfrm>
            <a:off x="6980982" y="4780737"/>
            <a:ext cx="222997" cy="1687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4376774" y="6643364"/>
            <a:ext cx="3185098" cy="273610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lang="en-US" altLang="ja-JP" sz="1200" dirty="0" smtClean="0"/>
              <a:t>(</a:t>
            </a:r>
            <a:r>
              <a:rPr lang="ja-JP" altLang="en-US" sz="1200" dirty="0" smtClean="0"/>
              <a:t>第</a:t>
            </a:r>
            <a:r>
              <a:rPr lang="en-US" altLang="ja-JP" sz="1200" dirty="0" smtClean="0"/>
              <a:t>2RF-gun</a:t>
            </a:r>
            <a:r>
              <a:rPr lang="ja-JP" altLang="en-US" sz="1200" dirty="0" smtClean="0"/>
              <a:t>用パルスベンドと予備スペース</a:t>
            </a:r>
            <a:r>
              <a:rPr lang="en-US" altLang="ja-JP" sz="1200" dirty="0" smtClean="0"/>
              <a:t>)</a:t>
            </a:r>
          </a:p>
        </p:txBody>
      </p:sp>
      <p:cxnSp>
        <p:nvCxnSpPr>
          <p:cNvPr id="49" name="直線矢印コネクタ 48"/>
          <p:cNvCxnSpPr/>
          <p:nvPr/>
        </p:nvCxnSpPr>
        <p:spPr>
          <a:xfrm flipV="1">
            <a:off x="5733494" y="6045040"/>
            <a:ext cx="138983" cy="58011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 flipV="1">
            <a:off x="4026500" y="1990154"/>
            <a:ext cx="284360" cy="134133"/>
          </a:xfrm>
          <a:prstGeom prst="rect">
            <a:avLst/>
          </a:prstGeom>
        </p:spPr>
      </p:pic>
      <p:sp>
        <p:nvSpPr>
          <p:cNvPr id="51" name="テキスト ボックス 50"/>
          <p:cNvSpPr txBox="1"/>
          <p:nvPr/>
        </p:nvSpPr>
        <p:spPr>
          <a:xfrm>
            <a:off x="1646412" y="683331"/>
            <a:ext cx="1165338" cy="412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lIns="88084" tIns="44042" rIns="88084" bIns="44042" rtlCol="0">
            <a:spAutoFit/>
          </a:bodyPr>
          <a:lstStyle/>
          <a:p>
            <a:r>
              <a:rPr kumimoji="1" lang="ja-JP" altLang="en-US" b="1" dirty="0" smtClean="0"/>
              <a:t>改造案</a:t>
            </a:r>
            <a:r>
              <a:rPr kumimoji="1" lang="en-US" altLang="ja-JP" b="1" dirty="0" smtClean="0"/>
              <a:t>2</a:t>
            </a:r>
            <a:endParaRPr kumimoji="1" lang="ja-JP" altLang="en-US" b="1" dirty="0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379299" y="2479687"/>
            <a:ext cx="255129" cy="160464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9306153" y="456497"/>
            <a:ext cx="1204372" cy="35152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sz="1600" dirty="0" err="1" smtClean="0"/>
              <a:t>S.Ohsawa</a:t>
            </a:r>
            <a:endParaRPr kumimoji="1" lang="ja-JP" altLang="en-US" dirty="0"/>
          </a:p>
        </p:txBody>
      </p:sp>
      <p:sp>
        <p:nvSpPr>
          <p:cNvPr id="5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Electron gun rearrangement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3200" dirty="0" smtClean="0"/>
              <a:t>Steady progress towards first MR injection in 2015</a:t>
            </a:r>
            <a:endParaRPr lang="en-US" altLang="ja-JP" sz="3200" dirty="0" smtClean="0"/>
          </a:p>
          <a:p>
            <a:pPr>
              <a:lnSpc>
                <a:spcPct val="120000"/>
              </a:lnSpc>
            </a:pPr>
            <a:r>
              <a:rPr lang="en-US" altLang="ja-JP" sz="3200" dirty="0" smtClean="0"/>
              <a:t>Finishing </a:t>
            </a:r>
            <a:r>
              <a:rPr lang="en-US" altLang="ja-JP" sz="3200" dirty="0"/>
              <a:t>earthquake disaster recovery in 2014</a:t>
            </a:r>
          </a:p>
          <a:p>
            <a:pPr>
              <a:lnSpc>
                <a:spcPct val="120000"/>
              </a:lnSpc>
            </a:pPr>
            <a:r>
              <a:rPr lang="en-US" altLang="ja-JP" sz="3200" dirty="0" smtClean="0"/>
              <a:t>Will make staged improvements before 2017</a:t>
            </a:r>
          </a:p>
          <a:p>
            <a:pPr>
              <a:lnSpc>
                <a:spcPct val="120000"/>
              </a:lnSpc>
            </a:pPr>
            <a:r>
              <a:rPr lang="en-US" altLang="ja-JP" sz="3200" dirty="0" smtClean="0"/>
              <a:t>Will balance between final beam quality and</a:t>
            </a:r>
            <a:r>
              <a:rPr lang="en-US" altLang="ja-JP" sz="3200" dirty="0" smtClean="0"/>
              <a:t> staged </a:t>
            </a:r>
            <a:r>
              <a:rPr lang="en-US" altLang="ja-JP" sz="3200" dirty="0" smtClean="0"/>
              <a:t>operation</a:t>
            </a:r>
          </a:p>
          <a:p>
            <a:pPr>
              <a:lnSpc>
                <a:spcPct val="120000"/>
              </a:lnSpc>
            </a:pPr>
            <a:r>
              <a:rPr lang="en-US" altLang="ja-JP" sz="3200" dirty="0" smtClean="0"/>
              <a:t>Will select optimized route depending on available </a:t>
            </a:r>
            <a:r>
              <a:rPr lang="en-US" altLang="ja-JP" sz="3200" dirty="0" smtClean="0"/>
              <a:t>resources</a:t>
            </a:r>
          </a:p>
          <a:p>
            <a:pPr lvl="1">
              <a:lnSpc>
                <a:spcPct val="120000"/>
              </a:lnSpc>
            </a:pPr>
            <a:r>
              <a:rPr lang="en-US" altLang="ja-JP" sz="2700" dirty="0" smtClean="0"/>
              <a:t>Incorporate thermionic gun as well as RF gun</a:t>
            </a:r>
            <a:endParaRPr lang="en-US" altLang="ja-JP" sz="2700" dirty="0" smtClean="0"/>
          </a:p>
          <a:p>
            <a:pPr>
              <a:lnSpc>
                <a:spcPct val="120000"/>
              </a:lnSpc>
            </a:pPr>
            <a:endParaRPr lang="en-US" altLang="ja-JP" sz="3200" dirty="0" smtClean="0"/>
          </a:p>
          <a:p>
            <a:pPr>
              <a:lnSpc>
                <a:spcPct val="120000"/>
              </a:lnSpc>
            </a:pPr>
            <a:endParaRPr lang="ja-JP" altLang="en-US" sz="32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27917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ja-JP" altLang="en-US" dirty="0">
              <a:latin typeface="Arial Rounded MT Bold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06559" y="1038228"/>
            <a:ext cx="7947025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6"/>
          <p:cNvSpPr>
            <a:spLocks noChangeAspect="1" noChangeArrowheads="1"/>
          </p:cNvSpPr>
          <p:nvPr/>
        </p:nvSpPr>
        <p:spPr bwMode="auto">
          <a:xfrm>
            <a:off x="1550989" y="3903662"/>
            <a:ext cx="5121276" cy="10985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9" name="Text Box 7"/>
          <p:cNvSpPr txBox="1">
            <a:spLocks noChangeAspect="1" noChangeArrowheads="1"/>
          </p:cNvSpPr>
          <p:nvPr/>
        </p:nvSpPr>
        <p:spPr bwMode="auto">
          <a:xfrm>
            <a:off x="4599584" y="3503627"/>
            <a:ext cx="1744370" cy="7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SuperKEKB</a:t>
            </a:r>
          </a:p>
          <a:p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   dual rings</a:t>
            </a:r>
            <a:endParaRPr lang="en-US" altLang="ja-JP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0" name="Text Box 8"/>
          <p:cNvSpPr txBox="1">
            <a:spLocks noChangeAspect="1" noChangeArrowheads="1"/>
          </p:cNvSpPr>
          <p:nvPr/>
        </p:nvSpPr>
        <p:spPr bwMode="auto">
          <a:xfrm>
            <a:off x="5622943" y="1385906"/>
            <a:ext cx="1753706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  <a:latin typeface="+mn-lt"/>
              </a:rPr>
              <a:t>Mt. Tsukuba</a:t>
            </a:r>
          </a:p>
        </p:txBody>
      </p:sp>
      <p:sp>
        <p:nvSpPr>
          <p:cNvPr id="11" name="Text Box 9"/>
          <p:cNvSpPr txBox="1">
            <a:spLocks noChangeAspect="1" noChangeArrowheads="1"/>
          </p:cNvSpPr>
          <p:nvPr/>
        </p:nvSpPr>
        <p:spPr bwMode="auto">
          <a:xfrm>
            <a:off x="4831676" y="5391695"/>
            <a:ext cx="1199712" cy="73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Injector</a:t>
            </a:r>
            <a:br>
              <a:rPr lang="en-US" altLang="ja-JP" dirty="0" smtClean="0">
                <a:solidFill>
                  <a:srgbClr val="FFFF00"/>
                </a:solidFill>
                <a:latin typeface="+mn-lt"/>
              </a:rPr>
            </a:br>
            <a:r>
              <a:rPr lang="en-US" altLang="ja-JP" dirty="0" smtClean="0">
                <a:solidFill>
                  <a:srgbClr val="FFFF00"/>
                </a:solidFill>
                <a:latin typeface="+mn-lt"/>
              </a:rPr>
              <a:t>Linac</a:t>
            </a:r>
            <a:endParaRPr lang="en-US" altLang="ja-JP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Line 10"/>
          <p:cNvSpPr>
            <a:spLocks noChangeAspect="1" noChangeShapeType="1"/>
          </p:cNvSpPr>
          <p:nvPr/>
        </p:nvSpPr>
        <p:spPr bwMode="auto">
          <a:xfrm>
            <a:off x="3562350" y="5184775"/>
            <a:ext cx="1828800" cy="10969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3" name="Line 11"/>
          <p:cNvSpPr>
            <a:spLocks noChangeAspect="1" noChangeShapeType="1"/>
          </p:cNvSpPr>
          <p:nvPr/>
        </p:nvSpPr>
        <p:spPr bwMode="auto">
          <a:xfrm>
            <a:off x="4721270" y="6038850"/>
            <a:ext cx="487363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Line 12"/>
          <p:cNvSpPr>
            <a:spLocks noChangeAspect="1" noChangeShapeType="1"/>
          </p:cNvSpPr>
          <p:nvPr/>
        </p:nvSpPr>
        <p:spPr bwMode="auto">
          <a:xfrm>
            <a:off x="5208588" y="6343650"/>
            <a:ext cx="112712" cy="238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Line 13"/>
          <p:cNvSpPr>
            <a:spLocks noChangeAspect="1" noChangeShapeType="1"/>
          </p:cNvSpPr>
          <p:nvPr/>
        </p:nvSpPr>
        <p:spPr bwMode="auto">
          <a:xfrm flipH="1" flipV="1">
            <a:off x="5381625" y="6276975"/>
            <a:ext cx="6350" cy="63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6" name="Line 14"/>
          <p:cNvSpPr>
            <a:spLocks noChangeAspect="1" noChangeShapeType="1"/>
          </p:cNvSpPr>
          <p:nvPr/>
        </p:nvSpPr>
        <p:spPr bwMode="auto">
          <a:xfrm flipV="1">
            <a:off x="5318126" y="6332537"/>
            <a:ext cx="66675" cy="34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7" name="Oval 15"/>
          <p:cNvSpPr>
            <a:spLocks noChangeAspect="1" noChangeArrowheads="1"/>
          </p:cNvSpPr>
          <p:nvPr/>
        </p:nvSpPr>
        <p:spPr bwMode="auto">
          <a:xfrm>
            <a:off x="2892426" y="4621212"/>
            <a:ext cx="914400" cy="2444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18" name="Text Box 16"/>
          <p:cNvSpPr txBox="1">
            <a:spLocks noChangeAspect="1" noChangeArrowheads="1"/>
          </p:cNvSpPr>
          <p:nvPr/>
        </p:nvSpPr>
        <p:spPr bwMode="auto">
          <a:xfrm>
            <a:off x="2581297" y="4270390"/>
            <a:ext cx="1004509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  <a:latin typeface="+mn-lt"/>
              </a:rPr>
              <a:t>PF-AR</a:t>
            </a:r>
          </a:p>
        </p:txBody>
      </p:sp>
      <p:sp>
        <p:nvSpPr>
          <p:cNvPr id="19" name="Text Box 17"/>
          <p:cNvSpPr txBox="1">
            <a:spLocks noChangeAspect="1" noChangeArrowheads="1"/>
          </p:cNvSpPr>
          <p:nvPr/>
        </p:nvSpPr>
        <p:spPr bwMode="auto">
          <a:xfrm>
            <a:off x="2343171" y="5184788"/>
            <a:ext cx="530020" cy="4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997" tIns="45498" rIns="90997" bIns="45498">
            <a:prstTxWarp prst="textNoShape">
              <a:avLst/>
            </a:prstTxWarp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  <a:latin typeface="+mn-lt"/>
              </a:rPr>
              <a:t>PF</a:t>
            </a:r>
          </a:p>
        </p:txBody>
      </p:sp>
      <p:sp>
        <p:nvSpPr>
          <p:cNvPr id="20" name="Oval 18"/>
          <p:cNvSpPr>
            <a:spLocks noChangeAspect="1" noChangeArrowheads="1"/>
          </p:cNvSpPr>
          <p:nvPr/>
        </p:nvSpPr>
        <p:spPr bwMode="auto">
          <a:xfrm>
            <a:off x="2506667" y="5002212"/>
            <a:ext cx="609600" cy="1825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lIns="90997" tIns="45498" rIns="90997" bIns="45498" anchor="ctr">
            <a:prstTxWarp prst="textNoShape">
              <a:avLst/>
            </a:prstTxWarp>
          </a:bodyPr>
          <a:lstStyle/>
          <a:p>
            <a:pPr algn="ctr"/>
            <a:endParaRPr lang="ja-JP" altLang="en-US">
              <a:latin typeface="Helvetica" charset="0"/>
            </a:endParaRPr>
          </a:p>
        </p:txBody>
      </p:sp>
      <p:sp>
        <p:nvSpPr>
          <p:cNvPr id="52226" name="スライド番号プレースホルダ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5A8EDBD-417A-0044-AA70-D8CC25CBFA2F}" type="slidenum">
              <a:rPr lang="en-US" altLang="ja-JP" smtClean="0">
                <a:latin typeface="Arial Rounded MT Bold" charset="0"/>
                <a:ea typeface="Osaka" charset="-128"/>
                <a:cs typeface="Osaka" charset="-128"/>
              </a:rPr>
              <a:pPr/>
              <a:t>56</a:t>
            </a:fld>
            <a:endParaRPr lang="en-US" altLang="ja-JP" dirty="0" smtClean="0">
              <a:latin typeface="Arial Rounded MT Bold" charset="0"/>
              <a:ea typeface="Osaka" charset="-128"/>
              <a:cs typeface="Osaka" charset="-128"/>
            </a:endParaRPr>
          </a:p>
        </p:txBody>
      </p:sp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>
              <a:latin typeface="Arial Rounded MT Bold" charset="0"/>
            </a:endParaRPr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auto">
          <a:xfrm>
            <a:off x="1150982" y="2360615"/>
            <a:ext cx="830421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63" tIns="49524" rIns="99063" bIns="49524"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5200" b="1" dirty="0">
                <a:solidFill>
                  <a:srgbClr val="FFF8DF"/>
                </a:solidFill>
                <a:latin typeface="Arial Rounded MT Bold" charset="0"/>
                <a:ea typeface="ヒラギノ丸ゴ Pro W4" charset="-128"/>
                <a:cs typeface="ヒラギノ丸ゴ Pro W4" charset="-128"/>
              </a:rPr>
              <a:t>Thank you</a:t>
            </a:r>
          </a:p>
        </p:txBody>
      </p:sp>
      <p:sp>
        <p:nvSpPr>
          <p:cNvPr id="52230" name="Rectangle 7"/>
          <p:cNvSpPr>
            <a:spLocks noChangeArrowheads="1"/>
          </p:cNvSpPr>
          <p:nvPr/>
        </p:nvSpPr>
        <p:spPr bwMode="auto">
          <a:xfrm>
            <a:off x="4422804" y="6864371"/>
            <a:ext cx="200085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9075" tIns="49530" rIns="99075" bIns="49530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7900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57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58</a:t>
            </a:fld>
            <a:endParaRPr lang="en-US" altLang="ja-JP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/>
        </p:nvCxnSpPr>
        <p:spPr>
          <a:xfrm>
            <a:off x="324368" y="5702306"/>
            <a:ext cx="4568400" cy="1270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Emittance Preservation and Alignment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5" y="1100138"/>
            <a:ext cx="10525125" cy="3332162"/>
          </a:xfrm>
        </p:spPr>
        <p:txBody>
          <a:bodyPr/>
          <a:lstStyle/>
          <a:p>
            <a:r>
              <a:rPr lang="en-US" altLang="ja-JP" sz="2800" dirty="0"/>
              <a:t>If Device is off center of the beam</a:t>
            </a:r>
          </a:p>
          <a:p>
            <a:pPr lvl="1"/>
            <a:r>
              <a:rPr lang="en-US" altLang="ja-JP" sz="2300" dirty="0"/>
              <a:t>Focusing magnet (quad) kicks the beam bunch</a:t>
            </a:r>
          </a:p>
          <a:p>
            <a:pPr lvl="1"/>
            <a:r>
              <a:rPr lang="en-US" altLang="ja-JP" sz="2300" dirty="0"/>
              <a:t>Accelerating structure (cavity) excites wakefield, to bend the tail</a:t>
            </a:r>
          </a:p>
          <a:p>
            <a:r>
              <a:rPr lang="en-US" altLang="ja-JP" sz="2800" dirty="0"/>
              <a:t>Distorted bunch in banana shape</a:t>
            </a:r>
          </a:p>
          <a:p>
            <a:pPr lvl="1"/>
            <a:r>
              <a:rPr lang="en-US" altLang="ja-JP" sz="2300" dirty="0"/>
              <a:t>Emittance dilution or blow-</a:t>
            </a:r>
            <a:r>
              <a:rPr lang="en-US" altLang="ja-JP" sz="2300" dirty="0" smtClean="0"/>
              <a:t>up, even 100 times larger</a:t>
            </a:r>
          </a:p>
          <a:p>
            <a:pPr lvl="2"/>
            <a:r>
              <a:rPr lang="en-US" altLang="ja-JP" sz="1900" dirty="0"/>
              <a:t>Depending on the </a:t>
            </a:r>
            <a:r>
              <a:rPr lang="en-US" altLang="ja-JP" sz="1900" dirty="0" smtClean="0"/>
              <a:t>beam optics </a:t>
            </a:r>
            <a:r>
              <a:rPr lang="en-US" altLang="ja-JP" sz="1900" dirty="0"/>
              <a:t>and the beam charge</a:t>
            </a:r>
            <a:endParaRPr lang="en-US" altLang="ja-JP" sz="1900" dirty="0" smtClean="0"/>
          </a:p>
          <a:p>
            <a:r>
              <a:rPr lang="en-US" altLang="ja-JP" sz="2800" dirty="0" smtClean="0"/>
              <a:t>Alignment and orbit </a:t>
            </a:r>
            <a:r>
              <a:rPr lang="en-US" altLang="ja-JP" sz="2800" dirty="0"/>
              <a:t>correction is crucial to preserve the emittance</a:t>
            </a:r>
            <a:endParaRPr lang="en-US" altLang="ja-JP" sz="24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59</a:t>
            </a:fld>
            <a:endParaRPr lang="en-US" altLang="ja-JP" dirty="0"/>
          </a:p>
        </p:txBody>
      </p:sp>
      <p:sp>
        <p:nvSpPr>
          <p:cNvPr id="6" name="円/楕円 5"/>
          <p:cNvSpPr/>
          <p:nvPr/>
        </p:nvSpPr>
        <p:spPr>
          <a:xfrm>
            <a:off x="414856" y="5651507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409672" y="5022856"/>
            <a:ext cx="114300" cy="1104900"/>
          </a:xfrm>
          <a:prstGeom prst="ellipse">
            <a:avLst/>
          </a:prstGeom>
          <a:solidFill>
            <a:srgbClr val="0080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1174720" y="5562606"/>
            <a:ext cx="571500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668853" y="5702306"/>
            <a:ext cx="571500" cy="0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180"/>
          <p:cNvSpPr txBox="1">
            <a:spLocks noChangeAspect="1" noChangeArrowheads="1"/>
          </p:cNvSpPr>
          <p:nvPr/>
        </p:nvSpPr>
        <p:spPr bwMode="auto">
          <a:xfrm>
            <a:off x="919745" y="6181701"/>
            <a:ext cx="1098381" cy="60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Focusing</a:t>
            </a:r>
            <a:br>
              <a:rPr lang="en-US" altLang="ja-JP" sz="1600" dirty="0">
                <a:solidFill>
                  <a:srgbClr val="008000"/>
                </a:solidFill>
              </a:rPr>
            </a:br>
            <a:r>
              <a:rPr lang="en-US" altLang="ja-JP" sz="1600" dirty="0">
                <a:solidFill>
                  <a:srgbClr val="008000"/>
                </a:solidFill>
              </a:rPr>
              <a:t>Magnet</a:t>
            </a:r>
          </a:p>
        </p:txBody>
      </p:sp>
      <p:sp>
        <p:nvSpPr>
          <p:cNvPr id="26" name="Text Box 180"/>
          <p:cNvSpPr txBox="1">
            <a:spLocks noChangeAspect="1" noChangeArrowheads="1"/>
          </p:cNvSpPr>
          <p:nvPr/>
        </p:nvSpPr>
        <p:spPr bwMode="auto">
          <a:xfrm>
            <a:off x="257117" y="5826103"/>
            <a:ext cx="762619" cy="34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Beam</a:t>
            </a:r>
          </a:p>
        </p:txBody>
      </p:sp>
      <p:sp>
        <p:nvSpPr>
          <p:cNvPr id="27" name="円柱 26"/>
          <p:cNvSpPr/>
          <p:nvPr/>
        </p:nvSpPr>
        <p:spPr>
          <a:xfrm rot="16200000">
            <a:off x="3053694" y="4944086"/>
            <a:ext cx="568325" cy="1418002"/>
          </a:xfrm>
          <a:prstGeom prst="can">
            <a:avLst/>
          </a:prstGeom>
          <a:solidFill>
            <a:srgbClr val="C0C0FF"/>
          </a:solidFill>
          <a:ln>
            <a:solidFill>
              <a:srgbClr val="000090"/>
            </a:solidFill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 rot="1800000">
            <a:off x="4503087" y="5441955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b="-58"/>
          <a:stretch/>
        </p:blipFill>
        <p:spPr>
          <a:xfrm>
            <a:off x="5920245" y="4791208"/>
            <a:ext cx="4603750" cy="1944000"/>
          </a:xfrm>
          <a:prstGeom prst="rect">
            <a:avLst/>
          </a:prstGeom>
        </p:spPr>
      </p:pic>
      <p:sp>
        <p:nvSpPr>
          <p:cNvPr id="44" name="円/楕円 43"/>
          <p:cNvSpPr/>
          <p:nvPr/>
        </p:nvSpPr>
        <p:spPr>
          <a:xfrm>
            <a:off x="2025620" y="5505468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757917" y="5505456"/>
            <a:ext cx="431800" cy="114300"/>
          </a:xfrm>
          <a:prstGeom prst="ellipse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弧 39"/>
          <p:cNvSpPr/>
          <p:nvPr/>
        </p:nvSpPr>
        <p:spPr>
          <a:xfrm flipV="1">
            <a:off x="1881616" y="5143500"/>
            <a:ext cx="1445783" cy="402174"/>
          </a:xfrm>
          <a:prstGeom prst="arc">
            <a:avLst>
              <a:gd name="adj1" fmla="val 19211624"/>
              <a:gd name="adj2" fmla="val 21388758"/>
            </a:avLst>
          </a:prstGeom>
          <a:noFill/>
          <a:ln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6" tIns="45718" rIns="91436" bIns="45718" spcCol="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1" name="直線コネクタ 40"/>
          <p:cNvCxnSpPr/>
          <p:nvPr/>
        </p:nvCxnSpPr>
        <p:spPr>
          <a:xfrm>
            <a:off x="3135742" y="5579538"/>
            <a:ext cx="571500" cy="0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498570" y="5562608"/>
            <a:ext cx="590550" cy="139701"/>
          </a:xfrm>
          <a:prstGeom prst="line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Box 180"/>
          <p:cNvSpPr txBox="1">
            <a:spLocks noChangeAspect="1" noChangeArrowheads="1"/>
          </p:cNvSpPr>
          <p:nvPr/>
        </p:nvSpPr>
        <p:spPr bwMode="auto">
          <a:xfrm>
            <a:off x="2613087" y="6190161"/>
            <a:ext cx="1470628" cy="60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Accelerating</a:t>
            </a:r>
            <a:br>
              <a:rPr lang="en-US" altLang="ja-JP" sz="1600" dirty="0">
                <a:solidFill>
                  <a:srgbClr val="008000"/>
                </a:solidFill>
              </a:rPr>
            </a:br>
            <a:r>
              <a:rPr lang="en-US" altLang="ja-JP" sz="1600" dirty="0">
                <a:solidFill>
                  <a:srgbClr val="008000"/>
                </a:solidFill>
              </a:rPr>
              <a:t>Structure</a:t>
            </a:r>
          </a:p>
        </p:txBody>
      </p:sp>
      <p:sp>
        <p:nvSpPr>
          <p:cNvPr id="46" name="Text Box 180"/>
          <p:cNvSpPr txBox="1">
            <a:spLocks noChangeAspect="1" noChangeArrowheads="1"/>
          </p:cNvSpPr>
          <p:nvPr/>
        </p:nvSpPr>
        <p:spPr bwMode="auto">
          <a:xfrm>
            <a:off x="5853258" y="6774938"/>
            <a:ext cx="4743899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Transverse beam </a:t>
            </a:r>
            <a:r>
              <a:rPr lang="en-US" altLang="ja-JP" sz="1600" dirty="0">
                <a:solidFill>
                  <a:srgbClr val="008000"/>
                </a:solidFill>
              </a:rPr>
              <a:t>distribution in time direction</a:t>
            </a:r>
          </a:p>
        </p:txBody>
      </p:sp>
      <p:sp>
        <p:nvSpPr>
          <p:cNvPr id="47" name="Text Box 180"/>
          <p:cNvSpPr txBox="1">
            <a:spLocks noChangeAspect="1" noChangeArrowheads="1"/>
          </p:cNvSpPr>
          <p:nvPr/>
        </p:nvSpPr>
        <p:spPr bwMode="auto">
          <a:xfrm>
            <a:off x="8550608" y="4384645"/>
            <a:ext cx="20416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2000" dirty="0">
                <a:solidFill>
                  <a:srgbClr val="008000"/>
                </a:solidFill>
              </a:rPr>
              <a:t>Sugimoto et al.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8965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Screen Shot 2014-09-26 at 2.05.2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1630343"/>
            <a:ext cx="10526400" cy="484406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 smtClean="0"/>
              <a:t>Linac Schedule Overview</a:t>
            </a:r>
            <a:r>
              <a:rPr lang="en-US" altLang="ja-JP" sz="2000" dirty="0" smtClean="0"/>
              <a:t> (tentative A)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7" y="837234"/>
            <a:ext cx="1416069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>
                <a:latin typeface="+mn-lt"/>
                <a:cs typeface="Arial"/>
              </a:rPr>
              <a:t>RF-</a:t>
            </a:r>
            <a:r>
              <a:rPr lang="en-US" altLang="ja-JP" sz="1200" b="1" dirty="0" smtClean="0">
                <a:latin typeface="+mn-lt"/>
                <a:cs typeface="Arial"/>
              </a:rPr>
              <a:t>Gun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 beam</a:t>
            </a:r>
            <a:endParaRPr lang="en-US" altLang="ja-JP" sz="1200" b="1" dirty="0">
              <a:solidFill>
                <a:srgbClr val="0000FF"/>
              </a:solidFill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commissioning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A,B-</a:t>
            </a:r>
            <a:r>
              <a:rPr lang="en-US" altLang="ja-JP" sz="1200" b="1" dirty="0" smtClean="0">
                <a:latin typeface="+mn-lt"/>
                <a:cs typeface="Arial"/>
              </a:rPr>
              <a:t>sector</a:t>
            </a:r>
            <a:endParaRPr lang="en-US" altLang="ja-JP" sz="1200" b="1" dirty="0">
              <a:latin typeface="+mn-lt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0" y="828933"/>
            <a:ext cx="1097497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A,</a:t>
            </a:r>
            <a:r>
              <a:rPr lang="en-US" altLang="ja-JP" sz="1200" b="1" dirty="0" smtClean="0">
                <a:latin typeface="+mn-lt"/>
                <a:cs typeface="Arial"/>
              </a:rPr>
              <a:t>B,J,C,1</a:t>
            </a:r>
            <a:endParaRPr lang="en-US" altLang="ja-JP" sz="1200" b="1" dirty="0">
              <a:latin typeface="+mn-lt"/>
              <a:cs typeface="Arial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919271" y="2205560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3149659" y="2205560"/>
            <a:ext cx="3564000" cy="3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87" y="816555"/>
            <a:ext cx="2523857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 sector</a:t>
            </a:r>
            <a:r>
              <a:rPr lang="en-US" altLang="ja-JP" sz="1100" b="1" dirty="0" smtClean="0">
                <a:solidFill>
                  <a:srgbClr val="008000"/>
                </a:solidFill>
                <a:latin typeface="+mn-lt"/>
                <a:cs typeface="Arial"/>
              </a:rPr>
              <a:t> (FC, DCS, Qe- 50%)</a:t>
            </a: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1,2,3,4,5 sector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381133" y="1488237"/>
            <a:ext cx="0" cy="706740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4331711" y="1894800"/>
            <a:ext cx="471188" cy="109589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6" y="6397625"/>
            <a:ext cx="2313751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non 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 </a:t>
            </a:r>
            <a:r>
              <a:rPr lang="en-US" altLang="ja-JP" sz="12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/>
              </a:rPr>
              <a:t>3,4,5 </a:t>
            </a:r>
            <a:r>
              <a:rPr lang="en-US" altLang="ja-JP" sz="1200" b="1" dirty="0" smtClean="0">
                <a:latin typeface="+mn-lt"/>
                <a:cs typeface="Arial"/>
              </a:rPr>
              <a:t>sectors</a:t>
            </a:r>
            <a:endParaRPr lang="en-US" altLang="ja-JP" sz="1100" b="1" dirty="0" smtClean="0"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r>
              <a:rPr lang="en-US" altLang="ja-JP" sz="1200" b="1" dirty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latin typeface="+mn-lt"/>
                <a:cs typeface="Arial"/>
              </a:rPr>
              <a:t>at A→5 sectors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2151180" y="6383471"/>
            <a:ext cx="4608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58967" y="6390114"/>
            <a:ext cx="1771510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1→5 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Qe+ </a:t>
            </a:r>
            <a:r>
              <a:rPr lang="en-US" altLang="ja-JP" sz="1200" b="1" dirty="0">
                <a:solidFill>
                  <a:srgbClr val="FF0000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~4nC</a:t>
            </a:r>
            <a:endParaRPr lang="en-US" altLang="ja-JP" sz="1100" b="1" dirty="0" smtClean="0">
              <a:solidFill>
                <a:srgbClr val="008000"/>
              </a:solidFill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A→5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Qe- </a:t>
            </a:r>
            <a:r>
              <a:rPr lang="en-US" altLang="ja-JP" sz="1200" b="1" dirty="0">
                <a:solidFill>
                  <a:srgbClr val="0000FF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~5nC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6856745" y="6383472"/>
            <a:ext cx="2664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9497091" y="6381730"/>
            <a:ext cx="920541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PF-AR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 e- </a:t>
            </a:r>
          </a:p>
          <a:p>
            <a:r>
              <a:rPr lang="en-US" altLang="ja-JP" sz="1200" b="1" dirty="0" smtClean="0">
                <a:latin typeface="+mn-lt"/>
                <a:cs typeface="Arial"/>
              </a:rPr>
              <a:t>commiss.</a:t>
            </a:r>
            <a:endParaRPr lang="en-US" altLang="ja-JP" sz="1200" b="1" dirty="0">
              <a:latin typeface="+mn-lt"/>
              <a:cs typeface="Arial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43719" y="6550025"/>
            <a:ext cx="152400" cy="1524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5"/>
            <a:ext cx="94158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4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19" y="6702425"/>
            <a:ext cx="92875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Positron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5"/>
            <a:ext cx="152400" cy="152400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19" y="6931025"/>
            <a:ext cx="186491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Low current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3335867" y="6383472"/>
            <a:ext cx="596559" cy="318953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7315201" y="6397625"/>
            <a:ext cx="323849" cy="304800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8780458" y="4960268"/>
            <a:ext cx="787692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+mn-lt"/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cs typeface="Arial"/>
              </a:rPr>
              <a:t>Phase2</a:t>
            </a:r>
            <a:endParaRPr lang="ja-JP" altLang="en-US" sz="12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879471" y="4967496"/>
            <a:ext cx="774868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+mn-lt"/>
                <a:cs typeface="Arial"/>
              </a:rPr>
              <a:t>4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cs typeface="Arial"/>
              </a:rPr>
              <a:t>Phase3</a:t>
            </a:r>
            <a:endParaRPr lang="ja-JP" altLang="en-US" sz="12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101628" y="4958151"/>
            <a:ext cx="763947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+mn-lt"/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chemeClr val="bg1"/>
                </a:solidFill>
                <a:latin typeface="+mn-lt"/>
                <a:cs typeface="Arial"/>
              </a:rPr>
              <a:t>Phase1</a:t>
            </a:r>
            <a:endParaRPr lang="ja-JP" altLang="en-US" sz="12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171" y="2316527"/>
            <a:ext cx="872429" cy="47463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Location</a:t>
            </a:r>
          </a:p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2719" y="1747129"/>
            <a:ext cx="872429" cy="2899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Time</a:t>
            </a:r>
            <a:r>
              <a:rPr lang="en-US" altLang="ja-JP" sz="1200" b="1" dirty="0">
                <a:solidFill>
                  <a:srgbClr val="008000"/>
                </a:solidFill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→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0" y="1008683"/>
            <a:ext cx="4203091" cy="46723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6000" tIns="18000" rIns="36000" bIns="18000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Phase2,3: low emittance beam for collision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34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Emittance Preservation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sz="2800" dirty="0" smtClean="0"/>
              <a:t>Offset injection may solve the issue</a:t>
            </a:r>
          </a:p>
          <a:p>
            <a:r>
              <a:rPr lang="en-US" altLang="ja-JP" sz="2800" dirty="0" smtClean="0"/>
              <a:t>Orbit have to be maintained precisely</a:t>
            </a:r>
          </a:p>
          <a:p>
            <a:r>
              <a:rPr lang="en-US" altLang="ja-JP" sz="2800" dirty="0" smtClean="0"/>
              <a:t>Mis-alignment should be &lt;0.1mm locally, &lt;0.3mm globally</a:t>
            </a:r>
            <a:endParaRPr kumimoji="1" lang="en-US" altLang="ja-JP" sz="2800" dirty="0" smtClean="0"/>
          </a:p>
          <a:p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60</a:t>
            </a:fld>
            <a:endParaRPr lang="en-US" altLang="ja-JP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61" y="2998664"/>
            <a:ext cx="4149090" cy="41033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28" y="3042642"/>
            <a:ext cx="4308857" cy="3760417"/>
          </a:xfrm>
          <a:prstGeom prst="rect">
            <a:avLst/>
          </a:prstGeom>
        </p:spPr>
      </p:pic>
      <p:sp>
        <p:nvSpPr>
          <p:cNvPr id="5" name="コンテンツ プレースホルダ 2"/>
          <p:cNvSpPr txBox="1">
            <a:spLocks/>
          </p:cNvSpPr>
          <p:nvPr/>
        </p:nvSpPr>
        <p:spPr>
          <a:xfrm>
            <a:off x="3168864" y="6235837"/>
            <a:ext cx="1676787" cy="400905"/>
          </a:xfrm>
          <a:prstGeom prst="rect">
            <a:avLst/>
          </a:prstGeom>
        </p:spPr>
        <p:txBody>
          <a:bodyPr vert="horz" lIns="104281" tIns="52140" rIns="104281" bIns="52140" rtlCol="0">
            <a:normAutofit fontScale="85000" lnSpcReduction="10000"/>
          </a:bodyPr>
          <a:lstStyle/>
          <a:p>
            <a:pPr marL="391053" indent="-391053">
              <a:spcBef>
                <a:spcPct val="20000"/>
              </a:spcBef>
              <a:defRPr/>
            </a:pPr>
            <a:r>
              <a:rPr lang="en-US" altLang="ja-JP" dirty="0">
                <a:cs typeface="Times New Roman"/>
              </a:rPr>
              <a:t> 100 samples</a:t>
            </a:r>
          </a:p>
        </p:txBody>
      </p:sp>
      <p:sp>
        <p:nvSpPr>
          <p:cNvPr id="8" name="Text Box 180"/>
          <p:cNvSpPr txBox="1">
            <a:spLocks noChangeAspect="1" noChangeArrowheads="1"/>
          </p:cNvSpPr>
          <p:nvPr/>
        </p:nvSpPr>
        <p:spPr bwMode="auto">
          <a:xfrm>
            <a:off x="667150" y="2604392"/>
            <a:ext cx="4318101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Mis-alignment leads to Emittance blow-up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  <p:sp>
        <p:nvSpPr>
          <p:cNvPr id="9" name="Text Box 180"/>
          <p:cNvSpPr txBox="1">
            <a:spLocks noChangeAspect="1" noChangeArrowheads="1"/>
          </p:cNvSpPr>
          <p:nvPr/>
        </p:nvSpPr>
        <p:spPr bwMode="auto">
          <a:xfrm>
            <a:off x="8853297" y="6803059"/>
            <a:ext cx="1670241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r">
              <a:defRPr/>
            </a:pPr>
            <a:r>
              <a:rPr lang="en-US" altLang="ja-JP" sz="1600" dirty="0">
                <a:solidFill>
                  <a:srgbClr val="008000"/>
                </a:solidFill>
              </a:rPr>
              <a:t>Sugimoto et al.</a:t>
            </a:r>
          </a:p>
        </p:txBody>
      </p:sp>
      <p:sp>
        <p:nvSpPr>
          <p:cNvPr id="10" name="Text Box 180"/>
          <p:cNvSpPr txBox="1">
            <a:spLocks noChangeAspect="1" noChangeArrowheads="1"/>
          </p:cNvSpPr>
          <p:nvPr/>
        </p:nvSpPr>
        <p:spPr bwMode="auto">
          <a:xfrm>
            <a:off x="5974868" y="2604392"/>
            <a:ext cx="3608672" cy="3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>
            <a:spAutoFit/>
          </a:bodyPr>
          <a:lstStyle/>
          <a:p>
            <a:pPr algn="ctr">
              <a:defRPr/>
            </a:pPr>
            <a:r>
              <a:rPr lang="en-US" altLang="ja-JP" sz="1600" dirty="0" smtClean="0">
                <a:solidFill>
                  <a:srgbClr val="008000"/>
                </a:solidFill>
              </a:rPr>
              <a:t>Orbit manipulation compensates it </a:t>
            </a:r>
            <a:endParaRPr lang="en-US" altLang="ja-JP" sz="16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2828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70"/>
          <p:cNvGrpSpPr/>
          <p:nvPr/>
        </p:nvGrpSpPr>
        <p:grpSpPr>
          <a:xfrm>
            <a:off x="4053155" y="568325"/>
            <a:ext cx="6619907" cy="6858000"/>
            <a:chOff x="3659453" y="657225"/>
            <a:chExt cx="6619908" cy="6858000"/>
          </a:xfrm>
        </p:grpSpPr>
        <p:sp>
          <p:nvSpPr>
            <p:cNvPr id="88" name="ドーナツ 87"/>
            <p:cNvSpPr>
              <a:spLocks noChangeAspect="1"/>
            </p:cNvSpPr>
            <p:nvPr/>
          </p:nvSpPr>
          <p:spPr bwMode="auto">
            <a:xfrm rot="16200000">
              <a:off x="6360315" y="3868470"/>
              <a:ext cx="811213" cy="634999"/>
            </a:xfrm>
            <a:prstGeom prst="donut">
              <a:avLst>
                <a:gd name="adj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7" name="アーチ 66"/>
            <p:cNvSpPr>
              <a:spLocks noChangeAspect="1"/>
            </p:cNvSpPr>
            <p:nvPr/>
          </p:nvSpPr>
          <p:spPr bwMode="auto">
            <a:xfrm rot="16200000">
              <a:off x="3747291" y="2524125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89" name="アーチ 88"/>
            <p:cNvSpPr>
              <a:spLocks noChangeAspect="1"/>
            </p:cNvSpPr>
            <p:nvPr/>
          </p:nvSpPr>
          <p:spPr bwMode="auto">
            <a:xfrm rot="16200000">
              <a:off x="3911596" y="3796507"/>
              <a:ext cx="811213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0424" name="Rectangle 746"/>
            <p:cNvSpPr>
              <a:spLocks noChangeArrowheads="1"/>
            </p:cNvSpPr>
            <p:nvPr/>
          </p:nvSpPr>
          <p:spPr bwMode="auto">
            <a:xfrm>
              <a:off x="3829841" y="2800350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53" name="Line 755"/>
            <p:cNvSpPr>
              <a:spLocks noChangeShapeType="1"/>
            </p:cNvSpPr>
            <p:nvPr/>
          </p:nvSpPr>
          <p:spPr bwMode="auto">
            <a:xfrm>
              <a:off x="4152103" y="2511425"/>
              <a:ext cx="1243013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4" name="Line 756"/>
            <p:cNvSpPr>
              <a:spLocks noChangeShapeType="1"/>
            </p:cNvSpPr>
            <p:nvPr/>
          </p:nvSpPr>
          <p:spPr bwMode="auto">
            <a:xfrm>
              <a:off x="4140991" y="3324225"/>
              <a:ext cx="3846512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29" name="Rectangle 762"/>
            <p:cNvSpPr>
              <a:spLocks noChangeArrowheads="1"/>
            </p:cNvSpPr>
            <p:nvPr/>
          </p:nvSpPr>
          <p:spPr bwMode="auto">
            <a:xfrm>
              <a:off x="8338964" y="3032581"/>
              <a:ext cx="1618953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(2.5GeV, 0.2nC)</a:t>
              </a:r>
              <a:endParaRPr lang="en-US" altLang="ja-JP" sz="1400" b="1" dirty="0"/>
            </a:p>
          </p:txBody>
        </p:sp>
        <p:sp>
          <p:nvSpPr>
            <p:cNvPr id="60430" name="Rectangle 777"/>
            <p:cNvSpPr>
              <a:spLocks noChangeArrowheads="1"/>
            </p:cNvSpPr>
            <p:nvPr/>
          </p:nvSpPr>
          <p:spPr bwMode="auto">
            <a:xfrm>
              <a:off x="5264941" y="2514600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31" name="Rectangle 746"/>
            <p:cNvSpPr>
              <a:spLocks noChangeArrowheads="1"/>
            </p:cNvSpPr>
            <p:nvPr/>
          </p:nvSpPr>
          <p:spPr bwMode="auto">
            <a:xfrm>
              <a:off x="3993353" y="4073525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60432" name="Rectangle 747"/>
            <p:cNvSpPr>
              <a:spLocks noChangeArrowheads="1"/>
            </p:cNvSpPr>
            <p:nvPr/>
          </p:nvSpPr>
          <p:spPr bwMode="auto">
            <a:xfrm>
              <a:off x="5394322" y="4678363"/>
              <a:ext cx="582613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+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Target</a:t>
              </a:r>
              <a:endParaRPr lang="en-US" altLang="ja-JP" sz="1200" dirty="0">
                <a:ea typeface="Helvetica" charset="0"/>
                <a:cs typeface="Helvetica" charset="0"/>
              </a:endParaRPr>
            </a:p>
          </p:txBody>
        </p:sp>
        <p:sp>
          <p:nvSpPr>
            <p:cNvPr id="75" name="Line 755"/>
            <p:cNvSpPr>
              <a:spLocks noChangeShapeType="1"/>
            </p:cNvSpPr>
            <p:nvPr/>
          </p:nvSpPr>
          <p:spPr bwMode="auto">
            <a:xfrm>
              <a:off x="4317203" y="3783013"/>
              <a:ext cx="1243013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76" name="Line 756"/>
            <p:cNvSpPr>
              <a:spLocks noChangeShapeType="1"/>
            </p:cNvSpPr>
            <p:nvPr/>
          </p:nvSpPr>
          <p:spPr bwMode="auto">
            <a:xfrm>
              <a:off x="4306091" y="4595813"/>
              <a:ext cx="4078287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35" name="Line 757"/>
            <p:cNvSpPr>
              <a:spLocks noChangeShapeType="1"/>
            </p:cNvSpPr>
            <p:nvPr/>
          </p:nvSpPr>
          <p:spPr bwMode="auto">
            <a:xfrm>
              <a:off x="5688010" y="4538663"/>
              <a:ext cx="0" cy="1143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60436" name="Rectangle 758"/>
            <p:cNvSpPr>
              <a:spLocks noChangeArrowheads="1"/>
            </p:cNvSpPr>
            <p:nvPr/>
          </p:nvSpPr>
          <p:spPr bwMode="auto">
            <a:xfrm>
              <a:off x="8316119" y="4695825"/>
              <a:ext cx="1286860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+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(4GeV, 4nC)</a:t>
              </a:r>
              <a:endParaRPr lang="en-US" altLang="ja-JP" sz="1400" b="1" dirty="0"/>
            </a:p>
          </p:txBody>
        </p:sp>
        <p:sp>
          <p:nvSpPr>
            <p:cNvPr id="86" name="Line 766"/>
            <p:cNvSpPr>
              <a:spLocks noChangeShapeType="1"/>
            </p:cNvSpPr>
            <p:nvPr/>
          </p:nvSpPr>
          <p:spPr bwMode="auto">
            <a:xfrm flipV="1">
              <a:off x="8368503" y="4486275"/>
              <a:ext cx="106363" cy="115888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87" name="Line 767"/>
            <p:cNvSpPr>
              <a:spLocks noChangeShapeType="1"/>
            </p:cNvSpPr>
            <p:nvPr/>
          </p:nvSpPr>
          <p:spPr bwMode="auto">
            <a:xfrm flipH="1" flipV="1">
              <a:off x="8460578" y="4489450"/>
              <a:ext cx="1270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39" name="Rectangle 777"/>
            <p:cNvSpPr>
              <a:spLocks noChangeArrowheads="1"/>
            </p:cNvSpPr>
            <p:nvPr/>
          </p:nvSpPr>
          <p:spPr bwMode="auto">
            <a:xfrm>
              <a:off x="5430041" y="3790950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53" name="テキスト ボックス 12"/>
            <p:cNvSpPr txBox="1">
              <a:spLocks noChangeArrowheads="1"/>
            </p:cNvSpPr>
            <p:nvPr/>
          </p:nvSpPr>
          <p:spPr bwMode="auto">
            <a:xfrm>
              <a:off x="4314822" y="2763838"/>
              <a:ext cx="1248506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PF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60454" name="テキスト ボックス 12"/>
            <p:cNvSpPr txBox="1">
              <a:spLocks noChangeArrowheads="1"/>
            </p:cNvSpPr>
            <p:nvPr/>
          </p:nvSpPr>
          <p:spPr bwMode="auto">
            <a:xfrm>
              <a:off x="4479921" y="4045824"/>
              <a:ext cx="2653438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 anchor="t" anchorCtr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SuperKEKB-LER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60456" name="Rectangle 758"/>
            <p:cNvSpPr>
              <a:spLocks noChangeArrowheads="1"/>
            </p:cNvSpPr>
            <p:nvPr/>
          </p:nvSpPr>
          <p:spPr bwMode="auto">
            <a:xfrm>
              <a:off x="4252116" y="4406900"/>
              <a:ext cx="130805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100" b="1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e</a:t>
              </a:r>
              <a:r>
                <a:rPr lang="en-US" altLang="ja-JP" sz="1100" b="1" baseline="30000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–</a:t>
              </a:r>
              <a:r>
                <a:rPr lang="en-US" altLang="ja-JP" sz="1100" b="1" dirty="0">
                  <a:solidFill>
                    <a:srgbClr val="1E1B18"/>
                  </a:solidFill>
                  <a:latin typeface="Arial Rounded MT Bold" charset="0"/>
                  <a:ea typeface="Arial Rounded MT Bold" charset="0"/>
                  <a:cs typeface="Arial Rounded MT Bold" charset="0"/>
                </a:rPr>
                <a:t>  (3.5GeV, 10nC)</a:t>
              </a:r>
              <a:endParaRPr lang="en-US" altLang="ja-JP" sz="1100" b="1" dirty="0">
                <a:latin typeface="Arial Rounded MT Bold" charset="0"/>
                <a:ea typeface="Arial Rounded MT Bold" charset="0"/>
                <a:cs typeface="Arial Rounded MT Bold" charset="0"/>
              </a:endParaRPr>
            </a:p>
          </p:txBody>
        </p:sp>
        <p:sp>
          <p:nvSpPr>
            <p:cNvPr id="51" name="Line 752"/>
            <p:cNvSpPr>
              <a:spLocks noChangeShapeType="1"/>
            </p:cNvSpPr>
            <p:nvPr/>
          </p:nvSpPr>
          <p:spPr bwMode="auto">
            <a:xfrm flipH="1">
              <a:off x="7977978" y="2979738"/>
              <a:ext cx="479425" cy="347662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0" name="Line 751"/>
            <p:cNvSpPr>
              <a:spLocks noChangeShapeType="1"/>
            </p:cNvSpPr>
            <p:nvPr/>
          </p:nvSpPr>
          <p:spPr bwMode="auto">
            <a:xfrm flipH="1">
              <a:off x="8444703" y="2986088"/>
              <a:ext cx="865188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2" name="Line 753"/>
            <p:cNvSpPr>
              <a:spLocks noChangeShapeType="1"/>
            </p:cNvSpPr>
            <p:nvPr/>
          </p:nvSpPr>
          <p:spPr bwMode="auto">
            <a:xfrm flipH="1">
              <a:off x="9297191" y="2813050"/>
              <a:ext cx="269875" cy="176213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85" name="Line 765"/>
            <p:cNvSpPr>
              <a:spLocks noChangeShapeType="1"/>
            </p:cNvSpPr>
            <p:nvPr/>
          </p:nvSpPr>
          <p:spPr bwMode="auto">
            <a:xfrm flipH="1" flipV="1">
              <a:off x="8574878" y="4483100"/>
              <a:ext cx="106363" cy="115888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12" name="Line 756"/>
            <p:cNvSpPr>
              <a:spLocks noChangeShapeType="1"/>
            </p:cNvSpPr>
            <p:nvPr/>
          </p:nvSpPr>
          <p:spPr bwMode="auto">
            <a:xfrm>
              <a:off x="8668541" y="4595813"/>
              <a:ext cx="544512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79" name="Line 759"/>
            <p:cNvSpPr>
              <a:spLocks noChangeShapeType="1"/>
            </p:cNvSpPr>
            <p:nvPr/>
          </p:nvSpPr>
          <p:spPr bwMode="auto">
            <a:xfrm flipH="1" flipV="1">
              <a:off x="9209878" y="4595813"/>
              <a:ext cx="541338" cy="1746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10" name="アーチ 109"/>
            <p:cNvSpPr>
              <a:spLocks noChangeAspect="1"/>
            </p:cNvSpPr>
            <p:nvPr/>
          </p:nvSpPr>
          <p:spPr bwMode="auto">
            <a:xfrm rot="16200000">
              <a:off x="4075903" y="5070475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60440" name="Rectangle 746"/>
            <p:cNvSpPr>
              <a:spLocks noChangeArrowheads="1"/>
            </p:cNvSpPr>
            <p:nvPr/>
          </p:nvSpPr>
          <p:spPr bwMode="auto">
            <a:xfrm>
              <a:off x="4158453" y="5346700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96" name="Line 755"/>
            <p:cNvSpPr>
              <a:spLocks noChangeShapeType="1"/>
            </p:cNvSpPr>
            <p:nvPr/>
          </p:nvSpPr>
          <p:spPr bwMode="auto">
            <a:xfrm>
              <a:off x="4482303" y="5057775"/>
              <a:ext cx="1241425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97" name="Line 756"/>
            <p:cNvSpPr>
              <a:spLocks noChangeShapeType="1"/>
            </p:cNvSpPr>
            <p:nvPr/>
          </p:nvSpPr>
          <p:spPr bwMode="auto">
            <a:xfrm>
              <a:off x="4469603" y="5868987"/>
              <a:ext cx="4078288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45" name="Rectangle 761"/>
            <p:cNvSpPr>
              <a:spLocks noChangeArrowheads="1"/>
            </p:cNvSpPr>
            <p:nvPr/>
          </p:nvSpPr>
          <p:spPr bwMode="auto">
            <a:xfrm>
              <a:off x="8468519" y="6122913"/>
              <a:ext cx="1286860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(7GeV, 5nC)</a:t>
              </a:r>
              <a:endParaRPr lang="en-US" altLang="ja-JP" sz="1400" b="1" dirty="0"/>
            </a:p>
          </p:txBody>
        </p:sp>
        <p:sp>
          <p:nvSpPr>
            <p:cNvPr id="104" name="Line 763"/>
            <p:cNvSpPr>
              <a:spLocks noChangeShapeType="1"/>
            </p:cNvSpPr>
            <p:nvPr/>
          </p:nvSpPr>
          <p:spPr bwMode="auto">
            <a:xfrm flipH="1" flipV="1">
              <a:off x="8538366" y="5868987"/>
              <a:ext cx="431800" cy="176213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105" name="Line 764"/>
            <p:cNvSpPr>
              <a:spLocks noChangeShapeType="1"/>
            </p:cNvSpPr>
            <p:nvPr/>
          </p:nvSpPr>
          <p:spPr bwMode="auto">
            <a:xfrm flipH="1" flipV="1">
              <a:off x="8963816" y="6045200"/>
              <a:ext cx="4318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448" name="Rectangle 777"/>
            <p:cNvSpPr>
              <a:spLocks noChangeArrowheads="1"/>
            </p:cNvSpPr>
            <p:nvPr/>
          </p:nvSpPr>
          <p:spPr bwMode="auto">
            <a:xfrm>
              <a:off x="5593553" y="5063609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0455" name="テキスト ボックス 12"/>
            <p:cNvSpPr txBox="1">
              <a:spLocks noChangeArrowheads="1"/>
            </p:cNvSpPr>
            <p:nvPr/>
          </p:nvSpPr>
          <p:spPr bwMode="auto">
            <a:xfrm>
              <a:off x="4643435" y="5320266"/>
              <a:ext cx="2685397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SuperKEKB-HER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101" name="Line 760"/>
            <p:cNvSpPr>
              <a:spLocks noChangeShapeType="1"/>
            </p:cNvSpPr>
            <p:nvPr/>
          </p:nvSpPr>
          <p:spPr bwMode="auto">
            <a:xfrm flipH="1" flipV="1">
              <a:off x="9389266" y="6045200"/>
              <a:ext cx="541337" cy="174625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56" name="アーチ 55"/>
            <p:cNvSpPr>
              <a:spLocks noChangeAspect="1"/>
            </p:cNvSpPr>
            <p:nvPr/>
          </p:nvSpPr>
          <p:spPr bwMode="auto">
            <a:xfrm rot="16200000">
              <a:off x="4232680" y="6334124"/>
              <a:ext cx="812800" cy="787400"/>
            </a:xfrm>
            <a:prstGeom prst="blockArc">
              <a:avLst>
                <a:gd name="adj1" fmla="val 10800000"/>
                <a:gd name="adj2" fmla="val 0"/>
                <a:gd name="adj3" fmla="val 0"/>
              </a:avLst>
            </a:prstGeom>
            <a:solidFill>
              <a:srgbClr val="FFFFFF"/>
            </a:solidFill>
            <a:ln w="508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dist="38100" dir="2700000" algn="tl" rotWithShape="0">
                <a:srgbClr val="808080">
                  <a:alpha val="75000"/>
                </a:srgbClr>
              </a:outerShdw>
            </a:effectLst>
          </p:spPr>
          <p:txBody>
            <a:bodyPr lIns="99551" tIns="49775" rIns="99551" bIns="49775">
              <a:prstTxWarp prst="textNoShape">
                <a:avLst/>
              </a:prstTxWarp>
            </a:bodyPr>
            <a:lstStyle/>
            <a:p>
              <a:pPr algn="just" defTabSz="3632502">
                <a:defRPr/>
              </a:pPr>
              <a:endParaRPr lang="ja-JP" altLang="en-US" sz="2800" dirty="0">
                <a:solidFill>
                  <a:srgbClr val="400040"/>
                </a:solidFill>
                <a:latin typeface="Arial Rounded MT Bold"/>
                <a:ea typeface="ヒラギノ丸ゴ Pro W4" pitchFamily="-108" charset="-128"/>
                <a:cs typeface="ヒラギノ丸ゴ Pro W4" pitchFamily="-108" charset="-128"/>
              </a:endParaRPr>
            </a:p>
          </p:txBody>
        </p:sp>
        <p:sp>
          <p:nvSpPr>
            <p:cNvPr id="57" name="Rectangle 746"/>
            <p:cNvSpPr>
              <a:spLocks noChangeArrowheads="1"/>
            </p:cNvSpPr>
            <p:nvPr/>
          </p:nvSpPr>
          <p:spPr bwMode="auto">
            <a:xfrm>
              <a:off x="4315230" y="6610349"/>
              <a:ext cx="345931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</a:rPr>
                <a:t>ARC</a:t>
              </a:r>
              <a:endParaRPr lang="en-US" altLang="ja-JP" sz="1200" b="1" dirty="0"/>
            </a:p>
          </p:txBody>
        </p:sp>
        <p:sp>
          <p:nvSpPr>
            <p:cNvPr id="59" name="Line 755"/>
            <p:cNvSpPr>
              <a:spLocks noChangeShapeType="1"/>
            </p:cNvSpPr>
            <p:nvPr/>
          </p:nvSpPr>
          <p:spPr bwMode="auto">
            <a:xfrm>
              <a:off x="4639080" y="6321424"/>
              <a:ext cx="1241425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0" name="Line 756"/>
            <p:cNvSpPr>
              <a:spLocks noChangeShapeType="1"/>
            </p:cNvSpPr>
            <p:nvPr/>
          </p:nvSpPr>
          <p:spPr bwMode="auto">
            <a:xfrm>
              <a:off x="4626380" y="7132636"/>
              <a:ext cx="38448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2" name="Rectangle 761"/>
            <p:cNvSpPr>
              <a:spLocks noChangeArrowheads="1"/>
            </p:cNvSpPr>
            <p:nvPr/>
          </p:nvSpPr>
          <p:spPr bwMode="auto">
            <a:xfrm>
              <a:off x="8798780" y="6994981"/>
              <a:ext cx="1480581" cy="220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</a:rPr>
                <a:t>e</a:t>
              </a:r>
              <a:r>
                <a:rPr lang="en-US" altLang="ja-JP" sz="1400" b="1" baseline="30000" dirty="0">
                  <a:solidFill>
                    <a:srgbClr val="1E1B18"/>
                  </a:solidFill>
                </a:rPr>
                <a:t>– </a:t>
              </a:r>
              <a:r>
                <a:rPr lang="en-US" altLang="ja-JP" sz="1400" b="1" dirty="0">
                  <a:solidFill>
                    <a:srgbClr val="1E1B18"/>
                  </a:solidFill>
                </a:rPr>
                <a:t> (6.5GeV, 5nC)</a:t>
              </a:r>
              <a:endParaRPr lang="en-US" altLang="ja-JP" sz="1400" b="1" dirty="0"/>
            </a:p>
          </p:txBody>
        </p:sp>
        <p:sp>
          <p:nvSpPr>
            <p:cNvPr id="65" name="Rectangle 777"/>
            <p:cNvSpPr>
              <a:spLocks noChangeArrowheads="1"/>
            </p:cNvSpPr>
            <p:nvPr/>
          </p:nvSpPr>
          <p:spPr bwMode="auto">
            <a:xfrm>
              <a:off x="5750330" y="6332535"/>
              <a:ext cx="511977" cy="18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</a:t>
              </a:r>
              <a:r>
                <a:rPr lang="en-US" altLang="ja-JP" sz="1200" b="1" baseline="30000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−</a:t>
              </a:r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 Gun</a:t>
              </a:r>
            </a:p>
          </p:txBody>
        </p:sp>
        <p:sp>
          <p:nvSpPr>
            <p:cNvPr id="66" name="テキスト ボックス 12"/>
            <p:cNvSpPr txBox="1">
              <a:spLocks noChangeArrowheads="1"/>
            </p:cNvSpPr>
            <p:nvPr/>
          </p:nvSpPr>
          <p:spPr bwMode="auto">
            <a:xfrm>
              <a:off x="4800212" y="6586702"/>
              <a:ext cx="1611987" cy="318924"/>
            </a:xfrm>
            <a:prstGeom prst="rect">
              <a:avLst/>
            </a:prstGeom>
            <a:noFill/>
            <a:ln w="12700">
              <a:solidFill>
                <a:srgbClr val="00E6CC"/>
              </a:solidFill>
              <a:round/>
              <a:headEnd/>
              <a:tailEnd/>
            </a:ln>
          </p:spPr>
          <p:txBody>
            <a:bodyPr wrap="none" lIns="36000" tIns="36000" rIns="36000" bIns="3600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006000"/>
                  </a:solidFill>
                  <a:latin typeface="Arial Rounded MT Bold" charset="0"/>
                </a:rPr>
                <a:t>PF-AR Injection</a:t>
              </a:r>
              <a:endParaRPr lang="ja-JP" altLang="en-US" sz="1600" dirty="0">
                <a:solidFill>
                  <a:srgbClr val="006000"/>
                </a:solidFill>
                <a:latin typeface="Arial Rounded MT Bold" charset="0"/>
              </a:endParaRPr>
            </a:p>
          </p:txBody>
        </p:sp>
        <p:sp>
          <p:nvSpPr>
            <p:cNvPr id="70" name="Rectangle 747"/>
            <p:cNvSpPr>
              <a:spLocks noChangeArrowheads="1"/>
            </p:cNvSpPr>
            <p:nvPr/>
          </p:nvSpPr>
          <p:spPr bwMode="auto">
            <a:xfrm>
              <a:off x="5980906" y="3687763"/>
              <a:ext cx="582613" cy="169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2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Damping ring</a:t>
              </a:r>
              <a:endParaRPr lang="en-US" altLang="ja-JP" sz="1200" dirty="0">
                <a:ea typeface="Helvetica" charset="0"/>
                <a:cs typeface="Helvetica" charset="0"/>
              </a:endParaRPr>
            </a:p>
          </p:txBody>
        </p:sp>
        <p:sp>
          <p:nvSpPr>
            <p:cNvPr id="63" name="Line 752"/>
            <p:cNvSpPr>
              <a:spLocks noChangeShapeType="1"/>
            </p:cNvSpPr>
            <p:nvPr/>
          </p:nvSpPr>
          <p:spPr bwMode="auto">
            <a:xfrm flipH="1">
              <a:off x="8465155" y="6954225"/>
              <a:ext cx="540000" cy="18000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sp>
          <p:nvSpPr>
            <p:cNvPr id="64" name="Line 751"/>
            <p:cNvSpPr>
              <a:spLocks noChangeShapeType="1"/>
            </p:cNvSpPr>
            <p:nvPr/>
          </p:nvSpPr>
          <p:spPr bwMode="auto">
            <a:xfrm flipH="1">
              <a:off x="8998230" y="6956425"/>
              <a:ext cx="1080000" cy="0"/>
            </a:xfrm>
            <a:prstGeom prst="line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/>
            </a:ln>
            <a:effectLst>
              <a:outerShdw blurRad="63500" dist="38097" dir="2700000" algn="ctr" rotWithShape="0">
                <a:srgbClr val="808080">
                  <a:alpha val="75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endParaRPr lang="ja-JP" altLang="en-US">
                <a:latin typeface="Times" pitchFamily="-108" charset="0"/>
                <a:ea typeface="Osaka" pitchFamily="-108" charset="-128"/>
                <a:cs typeface="Osaka" pitchFamily="-108" charset="-128"/>
              </a:endParaRPr>
            </a:p>
          </p:txBody>
        </p:sp>
        <p:cxnSp>
          <p:nvCxnSpPr>
            <p:cNvPr id="58" name="直線矢印コネクタ 57"/>
            <p:cNvCxnSpPr/>
            <p:nvPr/>
          </p:nvCxnSpPr>
          <p:spPr>
            <a:xfrm rot="5400000">
              <a:off x="4946988" y="2153208"/>
              <a:ext cx="2113677" cy="2520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矢印コネクタ 73"/>
            <p:cNvCxnSpPr/>
            <p:nvPr/>
          </p:nvCxnSpPr>
          <p:spPr>
            <a:xfrm rot="16200000" flipH="1">
              <a:off x="4758284" y="2914971"/>
              <a:ext cx="340930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/>
            <p:cNvCxnSpPr/>
            <p:nvPr/>
          </p:nvCxnSpPr>
          <p:spPr>
            <a:xfrm rot="16200000" flipH="1">
              <a:off x="4731535" y="3271690"/>
              <a:ext cx="4658668" cy="53592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矢印コネクタ 80"/>
            <p:cNvCxnSpPr>
              <a:endCxn id="63" idx="1"/>
            </p:cNvCxnSpPr>
            <p:nvPr/>
          </p:nvCxnSpPr>
          <p:spPr>
            <a:xfrm rot="16200000" flipH="1">
              <a:off x="4821135" y="3490205"/>
              <a:ext cx="5905504" cy="13825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正方形/長方形 54"/>
            <p:cNvSpPr/>
            <p:nvPr/>
          </p:nvSpPr>
          <p:spPr>
            <a:xfrm>
              <a:off x="5445917" y="657225"/>
              <a:ext cx="2368800" cy="56514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>
              <a:spAutoFit/>
            </a:bodyPr>
            <a:lstStyle/>
            <a:p>
              <a:pPr algn="ctr">
                <a:defRPr/>
              </a:pPr>
              <a:r>
                <a:rPr lang="en-US" altLang="ja-JP" sz="1600" dirty="0">
                  <a:solidFill>
                    <a:srgbClr val="000090"/>
                  </a:solidFill>
                </a:rPr>
                <a:t>Event-based </a:t>
              </a:r>
              <a:br>
                <a:rPr lang="en-US" altLang="ja-JP" sz="1600" dirty="0">
                  <a:solidFill>
                    <a:srgbClr val="000090"/>
                  </a:solidFill>
                </a:rPr>
              </a:br>
              <a:r>
                <a:rPr lang="en-US" altLang="ja-JP" sz="1600" dirty="0">
                  <a:solidFill>
                    <a:srgbClr val="000090"/>
                  </a:solidFill>
                </a:rPr>
                <a:t>Control System</a:t>
              </a:r>
              <a:endParaRPr lang="ja-JP" altLang="en-US" sz="1600" dirty="0">
                <a:solidFill>
                  <a:srgbClr val="000090"/>
                </a:solidFill>
              </a:endParaRPr>
            </a:p>
          </p:txBody>
        </p:sp>
        <p:sp>
          <p:nvSpPr>
            <p:cNvPr id="99" name="円弧 98"/>
            <p:cNvSpPr/>
            <p:nvPr/>
          </p:nvSpPr>
          <p:spPr>
            <a:xfrm rot="5400000">
              <a:off x="6285580" y="952096"/>
              <a:ext cx="742141" cy="1676399"/>
            </a:xfrm>
            <a:prstGeom prst="arc">
              <a:avLst>
                <a:gd name="adj1" fmla="val 15256201"/>
                <a:gd name="adj2" fmla="val 6285731"/>
              </a:avLst>
            </a:prstGeom>
            <a:ln>
              <a:solidFill>
                <a:srgbClr val="FFBF7F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Rectangle 747"/>
            <p:cNvSpPr>
              <a:spLocks noChangeArrowheads="1"/>
            </p:cNvSpPr>
            <p:nvPr/>
          </p:nvSpPr>
          <p:spPr bwMode="auto">
            <a:xfrm>
              <a:off x="5278174" y="1435246"/>
              <a:ext cx="582613" cy="364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Every</a:t>
              </a:r>
              <a:b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</a:br>
              <a:r>
                <a:rPr lang="en-US" altLang="ja-JP" sz="1400" b="1" dirty="0">
                  <a:solidFill>
                    <a:srgbClr val="1E1B18"/>
                  </a:solidFill>
                  <a:ea typeface="Helvetica" charset="0"/>
                  <a:cs typeface="Helvetica" charset="0"/>
                </a:rPr>
                <a:t>20 ms</a:t>
              </a:r>
              <a:endParaRPr lang="en-US" altLang="ja-JP" sz="1400" dirty="0">
                <a:ea typeface="Helvetica" charset="0"/>
                <a:cs typeface="Helvetica" charset="0"/>
              </a:endParaRPr>
            </a:p>
          </p:txBody>
        </p:sp>
        <p:sp>
          <p:nvSpPr>
            <p:cNvPr id="109" name="円弧 108"/>
            <p:cNvSpPr/>
            <p:nvPr/>
          </p:nvSpPr>
          <p:spPr>
            <a:xfrm>
              <a:off x="7706509" y="2616206"/>
              <a:ext cx="1447810" cy="936619"/>
            </a:xfrm>
            <a:prstGeom prst="arc">
              <a:avLst>
                <a:gd name="adj1" fmla="val 9993304"/>
                <a:gd name="adj2" fmla="val 20856439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1" name="正方形/長方形 110"/>
            <p:cNvSpPr/>
            <p:nvPr/>
          </p:nvSpPr>
          <p:spPr>
            <a:xfrm>
              <a:off x="8099157" y="2454549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15" name="円弧 114"/>
            <p:cNvSpPr/>
            <p:nvPr/>
          </p:nvSpPr>
          <p:spPr>
            <a:xfrm>
              <a:off x="3659453" y="2274359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6" name="正方形/長方形 115"/>
            <p:cNvSpPr/>
            <p:nvPr/>
          </p:nvSpPr>
          <p:spPr>
            <a:xfrm>
              <a:off x="3748873" y="2137307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17" name="円弧 116"/>
            <p:cNvSpPr/>
            <p:nvPr/>
          </p:nvSpPr>
          <p:spPr>
            <a:xfrm>
              <a:off x="8163719" y="4064207"/>
              <a:ext cx="1301399" cy="939800"/>
            </a:xfrm>
            <a:prstGeom prst="arc">
              <a:avLst>
                <a:gd name="adj1" fmla="val 10800000"/>
                <a:gd name="adj2" fmla="val 415262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9" name="正方形/長方形 118"/>
            <p:cNvSpPr/>
            <p:nvPr/>
          </p:nvSpPr>
          <p:spPr>
            <a:xfrm>
              <a:off x="8593595" y="3899957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0" name="円弧 119"/>
            <p:cNvSpPr/>
            <p:nvPr/>
          </p:nvSpPr>
          <p:spPr>
            <a:xfrm>
              <a:off x="8282791" y="5443170"/>
              <a:ext cx="1201732" cy="750887"/>
            </a:xfrm>
            <a:prstGeom prst="arc">
              <a:avLst>
                <a:gd name="adj1" fmla="val 10800000"/>
                <a:gd name="adj2" fmla="val 915067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1" name="正方形/長方形 120"/>
            <p:cNvSpPr/>
            <p:nvPr/>
          </p:nvSpPr>
          <p:spPr>
            <a:xfrm>
              <a:off x="8658496" y="5313892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3" name="円弧 122"/>
            <p:cNvSpPr/>
            <p:nvPr/>
          </p:nvSpPr>
          <p:spPr>
            <a:xfrm>
              <a:off x="8316109" y="6578606"/>
              <a:ext cx="1447810" cy="936619"/>
            </a:xfrm>
            <a:prstGeom prst="arc">
              <a:avLst>
                <a:gd name="adj1" fmla="val 10712347"/>
                <a:gd name="adj2" fmla="val 20856439"/>
              </a:avLst>
            </a:prstGeom>
            <a:ln>
              <a:solidFill>
                <a:srgbClr val="0000FF"/>
              </a:solidFill>
              <a:head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4" name="正方形/長方形 123"/>
            <p:cNvSpPr/>
            <p:nvPr/>
          </p:nvSpPr>
          <p:spPr>
            <a:xfrm>
              <a:off x="8658018" y="6416949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5" name="円弧 124"/>
            <p:cNvSpPr/>
            <p:nvPr/>
          </p:nvSpPr>
          <p:spPr>
            <a:xfrm>
              <a:off x="3811853" y="3561292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6" name="正方形/長方形 125"/>
            <p:cNvSpPr/>
            <p:nvPr/>
          </p:nvSpPr>
          <p:spPr>
            <a:xfrm>
              <a:off x="3901273" y="3424240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7" name="円弧 126"/>
            <p:cNvSpPr/>
            <p:nvPr/>
          </p:nvSpPr>
          <p:spPr>
            <a:xfrm>
              <a:off x="3964253" y="4839758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8" name="正方形/長方形 127"/>
            <p:cNvSpPr/>
            <p:nvPr/>
          </p:nvSpPr>
          <p:spPr>
            <a:xfrm>
              <a:off x="4053673" y="4702706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29" name="円弧 128"/>
            <p:cNvSpPr/>
            <p:nvPr/>
          </p:nvSpPr>
          <p:spPr>
            <a:xfrm>
              <a:off x="4116653" y="6118224"/>
              <a:ext cx="838200" cy="533400"/>
            </a:xfrm>
            <a:prstGeom prst="arc">
              <a:avLst>
                <a:gd name="adj1" fmla="val 9061772"/>
                <a:gd name="adj2" fmla="val 20972044"/>
              </a:avLst>
            </a:prstGeom>
            <a:ln>
              <a:solidFill>
                <a:srgbClr val="0000FF"/>
              </a:solidFill>
              <a:headEnd type="non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0" name="正方形/長方形 129"/>
            <p:cNvSpPr/>
            <p:nvPr/>
          </p:nvSpPr>
          <p:spPr>
            <a:xfrm>
              <a:off x="4206073" y="5981172"/>
              <a:ext cx="456141" cy="3233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ja-JP" sz="1400" dirty="0">
                  <a:solidFill>
                    <a:srgbClr val="000090"/>
                  </a:solidFill>
                  <a:latin typeface="Arial"/>
                </a:rPr>
                <a:t>F.B</a:t>
              </a:r>
              <a:endParaRPr lang="ja-JP" altLang="en-US" sz="1400" dirty="0">
                <a:solidFill>
                  <a:srgbClr val="000090"/>
                </a:solidFill>
                <a:latin typeface="Arial"/>
              </a:endParaRPr>
            </a:p>
          </p:txBody>
        </p:sp>
      </p:grpSp>
      <p:sp>
        <p:nvSpPr>
          <p:cNvPr id="73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5" y="1100138"/>
            <a:ext cx="10525125" cy="6159500"/>
          </a:xfrm>
        </p:spPr>
        <p:txBody>
          <a:bodyPr/>
          <a:lstStyle/>
          <a:p>
            <a:r>
              <a:rPr lang="en-US" altLang="ja-JP" sz="2400" dirty="0" smtClean="0">
                <a:latin typeface="Arial Rounded MT Bold" charset="0"/>
              </a:rPr>
              <a:t>Four PPM virtual accelerators</a:t>
            </a:r>
            <a:br>
              <a:rPr lang="en-US" altLang="ja-JP" sz="2400" dirty="0" smtClean="0">
                <a:latin typeface="Arial Rounded MT Bold" charset="0"/>
              </a:rPr>
            </a:br>
            <a:r>
              <a:rPr lang="en-US" altLang="ja-JP" sz="2400" dirty="0" smtClean="0">
                <a:latin typeface="Arial Rounded MT Bold" charset="0"/>
              </a:rPr>
              <a:t>for SuperKEKB project</a:t>
            </a:r>
            <a:br>
              <a:rPr lang="en-US" altLang="ja-JP" sz="2400" dirty="0" smtClean="0">
                <a:latin typeface="Arial Rounded MT Bold" charset="0"/>
              </a:rPr>
            </a:br>
            <a:r>
              <a:rPr lang="en-US" altLang="ja-JP" sz="2400" dirty="0" smtClean="0">
                <a:latin typeface="Arial Rounded MT Bold" charset="0"/>
              </a:rPr>
              <a:t/>
            </a:r>
            <a:br>
              <a:rPr lang="en-US" altLang="ja-JP" sz="24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maybe with 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additional PPM VAs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for stealth beam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measurements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/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based on 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Dual-tier controls with</a:t>
            </a:r>
            <a:br>
              <a:rPr lang="en-US" altLang="ja-JP" sz="2000" dirty="0" smtClean="0">
                <a:latin typeface="Arial Rounded MT Bold" charset="0"/>
              </a:rPr>
            </a:br>
            <a:r>
              <a:rPr lang="en-US" altLang="ja-JP" sz="2000" dirty="0" smtClean="0">
                <a:latin typeface="Arial Rounded MT Bold" charset="0"/>
              </a:rPr>
              <a:t>EPICS and event-system</a:t>
            </a:r>
          </a:p>
        </p:txBody>
      </p:sp>
      <p:sp>
        <p:nvSpPr>
          <p:cNvPr id="77" name="タイトル 1"/>
          <p:cNvSpPr>
            <a:spLocks noGrp="1"/>
          </p:cNvSpPr>
          <p:nvPr>
            <p:ph type="title"/>
          </p:nvPr>
        </p:nvSpPr>
        <p:spPr>
          <a:xfrm>
            <a:off x="0" y="385763"/>
            <a:ext cx="5911055" cy="714375"/>
          </a:xfrm>
        </p:spPr>
        <p:txBody>
          <a:bodyPr/>
          <a:lstStyle/>
          <a:p>
            <a:r>
              <a:rPr kumimoji="1" lang="en-US" altLang="ja-JP" sz="3400" dirty="0" smtClean="0"/>
              <a:t>Pulse-to-pulse modulation</a:t>
            </a:r>
            <a:endParaRPr kumimoji="1" lang="ja-JP" altLang="en-US" sz="3400" dirty="0"/>
          </a:p>
        </p:txBody>
      </p:sp>
      <p:sp>
        <p:nvSpPr>
          <p:cNvPr id="8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9886950" y="7254875"/>
            <a:ext cx="623888" cy="252413"/>
          </a:xfrm>
        </p:spPr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65226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62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1903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 descr="Screen Shot 2014-09-26 at 2.05.29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1" y="1602293"/>
            <a:ext cx="10526400" cy="4896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5100" y="265604"/>
            <a:ext cx="10358438" cy="714375"/>
          </a:xfrm>
        </p:spPr>
        <p:txBody>
          <a:bodyPr/>
          <a:lstStyle/>
          <a:p>
            <a:r>
              <a:rPr lang="en-US" altLang="ja-JP" sz="3600" dirty="0" smtClean="0"/>
              <a:t>Linac Schedule Overview</a:t>
            </a:r>
            <a:r>
              <a:rPr lang="en-US" altLang="ja-JP" sz="2000" dirty="0" smtClean="0"/>
              <a:t> (tentative B)</a:t>
            </a:r>
            <a:endParaRPr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3697" y="837234"/>
            <a:ext cx="1416069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>
                <a:latin typeface="+mn-lt"/>
                <a:cs typeface="Arial"/>
              </a:rPr>
              <a:t>RF-</a:t>
            </a:r>
            <a:r>
              <a:rPr lang="en-US" altLang="ja-JP" sz="1200" b="1" dirty="0" smtClean="0">
                <a:latin typeface="+mn-lt"/>
                <a:cs typeface="Arial"/>
              </a:rPr>
              <a:t>Gun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 beam</a:t>
            </a:r>
            <a:endParaRPr lang="en-US" altLang="ja-JP" sz="1200" b="1" dirty="0">
              <a:solidFill>
                <a:srgbClr val="0000FF"/>
              </a:solidFill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commissioning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A,B-</a:t>
            </a:r>
            <a:r>
              <a:rPr lang="en-US" altLang="ja-JP" sz="1200" b="1" dirty="0" smtClean="0">
                <a:latin typeface="+mn-lt"/>
                <a:cs typeface="Arial"/>
              </a:rPr>
              <a:t>sector</a:t>
            </a:r>
            <a:endParaRPr lang="en-US" altLang="ja-JP" sz="1200" b="1" dirty="0">
              <a:latin typeface="+mn-lt"/>
              <a:cs typeface="Arial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16220" y="828933"/>
            <a:ext cx="1097497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A,</a:t>
            </a:r>
            <a:r>
              <a:rPr lang="en-US" altLang="ja-JP" sz="1200" b="1" dirty="0" smtClean="0">
                <a:latin typeface="+mn-lt"/>
                <a:cs typeface="Arial"/>
              </a:rPr>
              <a:t>B,J,C,1</a:t>
            </a:r>
            <a:endParaRPr lang="en-US" altLang="ja-JP" sz="1200" b="1" dirty="0">
              <a:latin typeface="+mn-lt"/>
              <a:cs typeface="Arial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1919271" y="2205560"/>
            <a:ext cx="95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>
            <a:off x="3149659" y="2205886"/>
            <a:ext cx="585071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40287" y="816555"/>
            <a:ext cx="2523857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 sector</a:t>
            </a:r>
            <a:r>
              <a:rPr lang="en-US" altLang="ja-JP" sz="1100" b="1" dirty="0" smtClean="0">
                <a:solidFill>
                  <a:srgbClr val="008000"/>
                </a:solidFill>
                <a:latin typeface="+mn-lt"/>
                <a:cs typeface="Arial"/>
              </a:rPr>
              <a:t> (FC, DCS, Qe- 50%)</a:t>
            </a: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1,2,3,4,5 sector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381133" y="1488237"/>
            <a:ext cx="0" cy="706740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>
            <a:off x="4331711" y="1894800"/>
            <a:ext cx="471188" cy="109589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932426" y="6397625"/>
            <a:ext cx="2313751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non 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1,2, </a:t>
            </a:r>
            <a:r>
              <a:rPr lang="en-US" altLang="ja-JP" sz="1200" b="1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Arial"/>
              </a:rPr>
              <a:t>3,4,5 </a:t>
            </a:r>
            <a:r>
              <a:rPr lang="en-US" altLang="ja-JP" sz="1200" b="1" dirty="0" smtClean="0">
                <a:latin typeface="+mn-lt"/>
                <a:cs typeface="Arial"/>
              </a:rPr>
              <a:t>sectors</a:t>
            </a:r>
            <a:endParaRPr lang="en-US" altLang="ja-JP" sz="1100" b="1" dirty="0" smtClean="0"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r>
              <a:rPr lang="en-US" altLang="ja-JP" sz="1200" b="1" dirty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FF00"/>
                </a:solidFill>
                <a:latin typeface="+mn-lt"/>
                <a:cs typeface="Arial"/>
              </a:rPr>
              <a:t> </a:t>
            </a:r>
            <a:r>
              <a:rPr lang="en-US" altLang="ja-JP" sz="1200" b="1" dirty="0" smtClean="0">
                <a:latin typeface="+mn-lt"/>
                <a:cs typeface="Arial"/>
              </a:rPr>
              <a:t>at A→5 sectors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2151180" y="6381730"/>
            <a:ext cx="6738380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558967" y="6390114"/>
            <a:ext cx="1771510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damped e+</a:t>
            </a:r>
            <a:r>
              <a:rPr lang="en-US" altLang="ja-JP" sz="1200" b="1" dirty="0" smtClean="0">
                <a:latin typeface="+mn-lt"/>
                <a:cs typeface="Arial"/>
              </a:rPr>
              <a:t> commiss.</a:t>
            </a:r>
            <a:endParaRPr lang="en-US" altLang="ja-JP" sz="1200" b="1" dirty="0">
              <a:latin typeface="+mn-lt"/>
              <a:cs typeface="Arial"/>
            </a:endParaRP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1→5 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Qe+ </a:t>
            </a:r>
            <a:r>
              <a:rPr lang="en-US" altLang="ja-JP" sz="1200" b="1" dirty="0">
                <a:solidFill>
                  <a:srgbClr val="FF0000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FF0000"/>
                </a:solidFill>
                <a:latin typeface="+mn-lt"/>
                <a:cs typeface="Arial"/>
              </a:rPr>
              <a:t>~4nC</a:t>
            </a:r>
            <a:endParaRPr lang="en-US" altLang="ja-JP" sz="1100" b="1" dirty="0" smtClean="0">
              <a:solidFill>
                <a:srgbClr val="008000"/>
              </a:solidFill>
              <a:latin typeface="+mn-lt"/>
              <a:cs typeface="Arial"/>
            </a:endParaRPr>
          </a:p>
          <a:p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e-</a:t>
            </a:r>
            <a:r>
              <a:rPr lang="en-US" altLang="ja-JP" sz="1200" b="1" dirty="0" smtClean="0">
                <a:latin typeface="+mn-lt"/>
                <a:cs typeface="Arial"/>
              </a:rPr>
              <a:t> </a:t>
            </a:r>
            <a:r>
              <a:rPr lang="en-US" altLang="ja-JP" sz="1200" b="1" dirty="0">
                <a:latin typeface="+mn-lt"/>
                <a:cs typeface="Arial"/>
              </a:rPr>
              <a:t>commiss.</a:t>
            </a:r>
          </a:p>
          <a:p>
            <a:r>
              <a:rPr lang="en-US" altLang="ja-JP" sz="1200" b="1" dirty="0">
                <a:latin typeface="+mn-lt"/>
                <a:cs typeface="Arial"/>
              </a:rPr>
              <a:t>at </a:t>
            </a:r>
            <a:r>
              <a:rPr lang="en-US" altLang="ja-JP" sz="1200" b="1" dirty="0" smtClean="0">
                <a:latin typeface="+mn-lt"/>
                <a:cs typeface="Arial"/>
              </a:rPr>
              <a:t>A→5 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Qe- </a:t>
            </a:r>
            <a:r>
              <a:rPr lang="en-US" altLang="ja-JP" sz="1200" b="1" dirty="0">
                <a:solidFill>
                  <a:srgbClr val="0000FF"/>
                </a:solidFill>
                <a:latin typeface="+mn-lt"/>
                <a:cs typeface="Arial"/>
              </a:rPr>
              <a:t>= 1</a:t>
            </a:r>
            <a:r>
              <a:rPr lang="en-US" altLang="ja-JP" sz="1200" b="1" dirty="0" smtClean="0">
                <a:solidFill>
                  <a:srgbClr val="0000FF"/>
                </a:solidFill>
                <a:latin typeface="+mn-lt"/>
                <a:cs typeface="Arial"/>
              </a:rPr>
              <a:t>~5nC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17" name="直線矢印コネクタ 16"/>
          <p:cNvCxnSpPr/>
          <p:nvPr/>
        </p:nvCxnSpPr>
        <p:spPr>
          <a:xfrm flipV="1">
            <a:off x="9000377" y="6381730"/>
            <a:ext cx="1523161" cy="17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543719" y="6550025"/>
            <a:ext cx="152400" cy="152400"/>
          </a:xfrm>
          <a:prstGeom prst="rect">
            <a:avLst/>
          </a:prstGeom>
          <a:solidFill>
            <a:srgbClr val="0000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6119" y="6473825"/>
            <a:ext cx="94158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3719" y="6778625"/>
            <a:ext cx="152400" cy="152400"/>
          </a:xfrm>
          <a:prstGeom prst="rect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119" y="6702425"/>
            <a:ext cx="928756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Positron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543719" y="7007225"/>
            <a:ext cx="152400" cy="152400"/>
          </a:xfrm>
          <a:prstGeom prst="rect">
            <a:avLst/>
          </a:prstGeom>
          <a:solidFill>
            <a:srgbClr val="006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6119" y="6931025"/>
            <a:ext cx="1864910" cy="2899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altLang="ja-JP" sz="1200" b="1" dirty="0" smtClean="0">
                <a:latin typeface="+mn-lt"/>
                <a:cs typeface="Arial"/>
              </a:rPr>
              <a:t>: Low current electron</a:t>
            </a:r>
            <a:endParaRPr lang="ja-JP" altLang="en-US" sz="1200" b="1" dirty="0">
              <a:solidFill>
                <a:srgbClr val="0000FF"/>
              </a:solidFill>
              <a:latin typeface="+mn-lt"/>
              <a:cs typeface="Arial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3335867" y="6383472"/>
            <a:ext cx="596559" cy="318953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5400000">
            <a:off x="9125534" y="6497480"/>
            <a:ext cx="312312" cy="97579"/>
          </a:xfrm>
          <a:prstGeom prst="line">
            <a:avLst/>
          </a:prstGeom>
          <a:ln w="12700" cmpd="sng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9406942" y="4960268"/>
            <a:ext cx="787692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2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Phase2</a:t>
            </a:r>
            <a:endParaRPr lang="ja-JP" altLang="en-US" sz="1200" b="1" dirty="0">
              <a:solidFill>
                <a:srgbClr val="008000"/>
              </a:solidFill>
              <a:latin typeface="+mn-lt"/>
              <a:cs typeface="Arial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609588" y="4958151"/>
            <a:ext cx="763947" cy="5423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1 nC</a:t>
            </a:r>
          </a:p>
          <a:p>
            <a:pPr algn="ctr">
              <a:lnSpc>
                <a:spcPct val="120000"/>
              </a:lnSpc>
            </a:pPr>
            <a:r>
              <a:rPr lang="en-US" altLang="ja-JP" sz="1200" b="1" dirty="0" smtClean="0">
                <a:solidFill>
                  <a:srgbClr val="CCFFCC"/>
                </a:solidFill>
                <a:latin typeface="+mn-lt"/>
                <a:cs typeface="Arial"/>
              </a:rPr>
              <a:t>Phase1</a:t>
            </a:r>
            <a:endParaRPr lang="ja-JP" altLang="en-US" sz="1200" b="1" dirty="0">
              <a:solidFill>
                <a:srgbClr val="CCFFCC"/>
              </a:solidFill>
              <a:latin typeface="+mn-lt"/>
              <a:cs typeface="Arial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4171" y="2316527"/>
            <a:ext cx="872429" cy="474638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latin typeface="+mn-lt"/>
                <a:cs typeface="Arial"/>
              </a:rPr>
              <a:t>Location</a:t>
            </a:r>
          </a:p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↓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2719" y="1747129"/>
            <a:ext cx="872429" cy="289972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ctr"/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Time</a:t>
            </a:r>
            <a:r>
              <a:rPr lang="en-US" altLang="ja-JP" sz="1200" b="1" dirty="0">
                <a:solidFill>
                  <a:srgbClr val="008000"/>
                </a:solidFill>
                <a:cs typeface="Arial"/>
              </a:rPr>
              <a:t> </a:t>
            </a:r>
            <a:r>
              <a:rPr lang="en-US" altLang="ja-JP" sz="1200" b="1" dirty="0" smtClean="0">
                <a:solidFill>
                  <a:srgbClr val="008000"/>
                </a:solidFill>
                <a:cs typeface="Arial"/>
              </a:rPr>
              <a:t>→</a:t>
            </a:r>
            <a:endParaRPr lang="en-US" altLang="ja-JP" sz="1200" b="1" dirty="0" smtClean="0">
              <a:solidFill>
                <a:srgbClr val="0000FF"/>
              </a:solidFill>
              <a:latin typeface="+mn-lt"/>
              <a:cs typeface="Arial"/>
            </a:endParaRPr>
          </a:p>
        </p:txBody>
      </p:sp>
      <p:sp>
        <p:nvSpPr>
          <p:cNvPr id="32" name="Text Box 180"/>
          <p:cNvSpPr txBox="1">
            <a:spLocks noChangeAspect="1" noChangeArrowheads="1"/>
          </p:cNvSpPr>
          <p:nvPr/>
        </p:nvSpPr>
        <p:spPr bwMode="auto">
          <a:xfrm>
            <a:off x="6424320" y="1008683"/>
            <a:ext cx="4203091" cy="46723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36000" tIns="18000" rIns="36000" bIns="18000">
            <a:spAutoFit/>
          </a:bodyPr>
          <a:lstStyle/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Phase1: high emittance beam for vacuum scrub</a:t>
            </a:r>
          </a:p>
          <a:p>
            <a:pPr>
              <a:defRPr/>
            </a:pPr>
            <a:r>
              <a:rPr lang="en-US" altLang="ja-JP" sz="1400" dirty="0" smtClean="0">
                <a:solidFill>
                  <a:srgbClr val="000090"/>
                </a:solidFill>
              </a:rPr>
              <a:t>Phase2,3: low emittance beam for collision</a:t>
            </a:r>
            <a:endParaRPr lang="en-US" altLang="ja-JP" sz="1400" dirty="0">
              <a:solidFill>
                <a:srgbClr val="000090"/>
              </a:solidFill>
            </a:endParaRPr>
          </a:p>
        </p:txBody>
      </p:sp>
      <p:sp>
        <p:nvSpPr>
          <p:cNvPr id="51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Schedule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Operation Status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FY2014 </a:t>
            </a:r>
            <a:r>
              <a:rPr lang="ja-JP" altLang="en-US" dirty="0" smtClean="0"/>
              <a:t>の運転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運転時間</a:t>
            </a:r>
            <a:r>
              <a:rPr lang="en-US" altLang="ja-JP" dirty="0" smtClean="0"/>
              <a:t>: 3900 hours</a:t>
            </a:r>
            <a:r>
              <a:rPr lang="ja-JP" altLang="en-US" dirty="0" smtClean="0"/>
              <a:t> </a:t>
            </a:r>
            <a:r>
              <a:rPr lang="en-US" altLang="ja-JP" dirty="0" smtClean="0"/>
              <a:t>(FY2013 -27%)</a:t>
            </a:r>
          </a:p>
          <a:p>
            <a:pPr lvl="2"/>
            <a:r>
              <a:rPr lang="en-US" altLang="ja-JP" dirty="0" smtClean="0"/>
              <a:t>PF/PF-AR Injection (and Commissioning for SuperKEKB)</a:t>
            </a:r>
          </a:p>
          <a:p>
            <a:pPr lvl="2"/>
            <a:r>
              <a:rPr lang="en-US" altLang="ja-JP" dirty="0" smtClean="0"/>
              <a:t>Apr.11 – Apr.25</a:t>
            </a:r>
          </a:p>
          <a:p>
            <a:pPr lvl="2"/>
            <a:r>
              <a:rPr lang="en-US" altLang="ja-JP" dirty="0" smtClean="0"/>
              <a:t>May.7 – Jul.1</a:t>
            </a:r>
          </a:p>
          <a:p>
            <a:pPr lvl="2"/>
            <a:r>
              <a:rPr lang="en-US" altLang="ja-JP" dirty="0" smtClean="0"/>
              <a:t>Sep.24 – Dec.26</a:t>
            </a:r>
          </a:p>
          <a:p>
            <a:pPr lvl="2"/>
            <a:r>
              <a:rPr lang="en-US" altLang="ja-JP" dirty="0" smtClean="0"/>
              <a:t>5 days in Jan, Feb</a:t>
            </a:r>
          </a:p>
          <a:p>
            <a:pPr lvl="1"/>
            <a:r>
              <a:rPr lang="ja-JP" altLang="en-US" dirty="0" smtClean="0"/>
              <a:t>故障</a:t>
            </a:r>
            <a:r>
              <a:rPr lang="en-US" altLang="ja-JP" dirty="0" smtClean="0"/>
              <a:t> (FY2013 0.43%)</a:t>
            </a:r>
          </a:p>
          <a:p>
            <a:pPr lvl="2"/>
            <a:r>
              <a:rPr lang="ja-JP" altLang="en-US" dirty="0" smtClean="0"/>
              <a:t>偏向電磁石コイル発熱</a:t>
            </a:r>
            <a:r>
              <a:rPr lang="en-US" altLang="ja-JP" dirty="0" smtClean="0"/>
              <a:t> (May)</a:t>
            </a:r>
          </a:p>
          <a:p>
            <a:pPr lvl="2"/>
            <a:r>
              <a:rPr lang="ja-JP" altLang="en-US" dirty="0" smtClean="0"/>
              <a:t>マイクロ波パルス電源デスパイカー発熱</a:t>
            </a:r>
            <a:r>
              <a:rPr lang="en-US" altLang="ja-JP" dirty="0" smtClean="0"/>
              <a:t> (May)</a:t>
            </a:r>
          </a:p>
          <a:p>
            <a:pPr lvl="2"/>
            <a:r>
              <a:rPr lang="ja-JP" altLang="en-US" dirty="0" smtClean="0"/>
              <a:t>フラックスコンセントレータ電源側ケーブル発熱</a:t>
            </a:r>
            <a:r>
              <a:rPr lang="en-US" altLang="ja-JP" dirty="0" smtClean="0"/>
              <a:t> (Dec)</a:t>
            </a:r>
          </a:p>
          <a:p>
            <a:pPr lvl="2"/>
            <a:r>
              <a:rPr lang="ja-JP" altLang="en-US" dirty="0" smtClean="0"/>
              <a:t>マイクロ波パルス電源トランス端末発熱</a:t>
            </a:r>
            <a:r>
              <a:rPr lang="en-US" altLang="ja-JP" dirty="0" smtClean="0"/>
              <a:t> (Dec)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221721-5FDC-D445-9F85-7F3CCA7B1AE5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  <p:sp>
        <p:nvSpPr>
          <p:cNvPr id="5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300" i="1" dirty="0" smtClean="0">
                <a:solidFill>
                  <a:srgbClr val="000090"/>
                </a:solidFill>
                <a:latin typeface="Arial Rounded MT Bold"/>
                <a:ea typeface="ヒラギノ丸ゴ Pro W4"/>
                <a:cs typeface="ヒラギノ丸ゴ Pro W4"/>
              </a:rPr>
              <a:t>Operation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641219" y="267458"/>
            <a:ext cx="9619774" cy="560739"/>
          </a:xfrm>
        </p:spPr>
        <p:txBody>
          <a:bodyPr>
            <a:normAutofit fontScale="90000"/>
          </a:bodyPr>
          <a:lstStyle/>
          <a:p>
            <a:r>
              <a:rPr lang="en-US" altLang="ja-JP" sz="3200" dirty="0"/>
              <a:t>Facility for Electric Power and Cooling Water</a:t>
            </a:r>
            <a:endParaRPr lang="ja-JP" altLang="en-US" sz="3200" dirty="0"/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 rot="-3615307">
            <a:off x="1690688" y="5274707"/>
            <a:ext cx="1060900" cy="48618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5000"/>
                <a:alpha val="43000"/>
              </a:schemeClr>
            </a:outerShdw>
          </a:effectLst>
        </p:spPr>
        <p:txBody>
          <a:bodyPr vert="horz" wrap="square" lIns="84733" tIns="10139" rIns="84733" bIns="10139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 rot="-3615307">
            <a:off x="8032906" y="5277269"/>
            <a:ext cx="1060900" cy="48618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5000"/>
                <a:alpha val="43000"/>
              </a:schemeClr>
            </a:outerShdw>
          </a:effectLst>
        </p:spPr>
        <p:txBody>
          <a:bodyPr vert="horz" wrap="square" lIns="84733" tIns="10139" rIns="84733" bIns="10139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 rot="-7303718">
            <a:off x="4648169" y="5274707"/>
            <a:ext cx="1060900" cy="486185"/>
          </a:xfrm>
          <a:prstGeom prst="rightArrow">
            <a:avLst>
              <a:gd name="adj1" fmla="val 27593"/>
              <a:gd name="adj2" fmla="val 71959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65000"/>
                <a:alpha val="43000"/>
              </a:schemeClr>
            </a:outerShdw>
          </a:effectLst>
        </p:spPr>
        <p:txBody>
          <a:bodyPr vert="horz" wrap="square" lIns="84733" tIns="10139" rIns="84733" bIns="10139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0" y="37859"/>
            <a:ext cx="210611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0" y="289954"/>
            <a:ext cx="210611" cy="42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4287" tIns="52144" rIns="104287" bIns="52144" numCol="1" anchor="ctr" anchorCtr="0" compatLnSpc="1">
            <a:prstTxWarp prst="textNoShape">
              <a:avLst/>
            </a:prstTxWarp>
            <a:spAutoFit/>
          </a:bodyPr>
          <a:lstStyle/>
          <a:p>
            <a:pPr defTabSz="1042873" fontAlgn="base">
              <a:spcBef>
                <a:spcPct val="0"/>
              </a:spcBef>
              <a:spcAft>
                <a:spcPct val="0"/>
              </a:spcAft>
            </a:pPr>
            <a:endParaRPr lang="ja-JP" altLang="ja-JP"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13" name="図 243" descr="SKB-DR-layou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695133" y="2654299"/>
            <a:ext cx="1248863" cy="202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1"/>
          <p:cNvSpPr>
            <a:spLocks noChangeArrowheads="1"/>
          </p:cNvSpPr>
          <p:nvPr/>
        </p:nvSpPr>
        <p:spPr bwMode="auto">
          <a:xfrm>
            <a:off x="7307911" y="4797106"/>
            <a:ext cx="46391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6" name="Rectangle 115"/>
          <p:cNvSpPr>
            <a:spLocks noChangeArrowheads="1"/>
          </p:cNvSpPr>
          <p:nvPr/>
        </p:nvSpPr>
        <p:spPr bwMode="auto">
          <a:xfrm>
            <a:off x="3509362" y="4800607"/>
            <a:ext cx="87217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4" name="Line 91"/>
          <p:cNvSpPr>
            <a:spLocks noChangeShapeType="1"/>
          </p:cNvSpPr>
          <p:nvPr/>
        </p:nvSpPr>
        <p:spPr bwMode="auto">
          <a:xfrm>
            <a:off x="965244" y="4856629"/>
            <a:ext cx="9257919" cy="1751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5" name="Rectangle 108"/>
          <p:cNvSpPr>
            <a:spLocks noChangeArrowheads="1"/>
          </p:cNvSpPr>
          <p:nvPr/>
        </p:nvSpPr>
        <p:spPr bwMode="auto">
          <a:xfrm>
            <a:off x="1993283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6" name="Line 87"/>
          <p:cNvSpPr>
            <a:spLocks noChangeShapeType="1"/>
          </p:cNvSpPr>
          <p:nvPr/>
        </p:nvSpPr>
        <p:spPr bwMode="auto">
          <a:xfrm>
            <a:off x="965244" y="3268781"/>
            <a:ext cx="1961439" cy="1750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27" name="AutoShape 88"/>
          <p:cNvSpPr>
            <a:spLocks/>
          </p:cNvSpPr>
          <p:nvPr/>
        </p:nvSpPr>
        <p:spPr bwMode="auto">
          <a:xfrm flipH="1">
            <a:off x="163595" y="3268781"/>
            <a:ext cx="1683089" cy="1587848"/>
          </a:xfrm>
          <a:custGeom>
            <a:avLst/>
            <a:gdLst>
              <a:gd name="T0" fmla="*/ 719931 w 1439862"/>
              <a:gd name="T1" fmla="*/ 0 h 1439863"/>
              <a:gd name="T2" fmla="*/ 719931 w 1439862"/>
              <a:gd name="T3" fmla="*/ 719932 h 1439863"/>
              <a:gd name="T4" fmla="*/ 1439402 w 1439862"/>
              <a:gd name="T5" fmla="*/ 694206 h 1439863"/>
              <a:gd name="T6" fmla="*/ 719931 w 1439862"/>
              <a:gd name="T7" fmla="*/ 0 h 1439863"/>
              <a:gd name="T8" fmla="*/ 1439402 w 1439862"/>
              <a:gd name="T9" fmla="*/ 694206 h 1439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2" h="1439863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  <a:lnTo>
                  <a:pt x="719931" y="719932"/>
                </a:lnTo>
                <a:close/>
              </a:path>
              <a:path w="1439862" h="1439863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8"/>
                  <a:pt x="1439402" y="694206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 type="triangle" w="med" len="med"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8" name="AutoShape 89"/>
          <p:cNvSpPr>
            <a:spLocks noChangeArrowheads="1"/>
          </p:cNvSpPr>
          <p:nvPr/>
        </p:nvSpPr>
        <p:spPr bwMode="auto">
          <a:xfrm rot="16200000" flipH="1">
            <a:off x="214927" y="3221160"/>
            <a:ext cx="1587848" cy="1683089"/>
          </a:xfrm>
          <a:custGeom>
            <a:avLst/>
            <a:gdLst>
              <a:gd name="T0" fmla="*/ 719931 w 1439863"/>
              <a:gd name="T1" fmla="*/ 0 h 1439862"/>
              <a:gd name="T2" fmla="*/ 719932 w 1439863"/>
              <a:gd name="T3" fmla="*/ 719931 h 1439862"/>
              <a:gd name="T4" fmla="*/ 1439403 w 1439863"/>
              <a:gd name="T5" fmla="*/ 694206 h 1439862"/>
              <a:gd name="T6" fmla="*/ 719931 w 1439863"/>
              <a:gd name="T7" fmla="*/ 0 h 1439862"/>
              <a:gd name="T8" fmla="*/ 1439403 w 1439863"/>
              <a:gd name="T9" fmla="*/ 694206 h 1439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439863" h="1439862" stroke="0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  <a:lnTo>
                  <a:pt x="719932" y="719931"/>
                </a:lnTo>
                <a:close/>
              </a:path>
              <a:path w="1439863" h="1439862" fill="none">
                <a:moveTo>
                  <a:pt x="719931" y="0"/>
                </a:moveTo>
                <a:lnTo>
                  <a:pt x="719931" y="-1"/>
                </a:lnTo>
                <a:cubicBezTo>
                  <a:pt x="1107526" y="-1"/>
                  <a:pt x="1425552" y="306857"/>
                  <a:pt x="1439403" y="694204"/>
                </a:cubicBezTo>
              </a:path>
            </a:pathLst>
          </a:cu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29" name="Line 90"/>
          <p:cNvSpPr>
            <a:spLocks noChangeShapeType="1"/>
          </p:cNvSpPr>
          <p:nvPr/>
        </p:nvSpPr>
        <p:spPr bwMode="auto">
          <a:xfrm>
            <a:off x="163596" y="4000556"/>
            <a:ext cx="1855" cy="68275"/>
          </a:xfrm>
          <a:prstGeom prst="line">
            <a:avLst/>
          </a:prstGeom>
          <a:noFill/>
          <a:ln w="25560">
            <a:solidFill>
              <a:srgbClr val="BBE0E3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30" name="AutoShape 92"/>
          <p:cNvSpPr>
            <a:spLocks noChangeArrowheads="1"/>
          </p:cNvSpPr>
          <p:nvPr/>
        </p:nvSpPr>
        <p:spPr bwMode="auto">
          <a:xfrm>
            <a:off x="965243" y="3100717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1" name="Rectangle 93"/>
          <p:cNvSpPr>
            <a:spLocks noChangeArrowheads="1"/>
          </p:cNvSpPr>
          <p:nvPr/>
        </p:nvSpPr>
        <p:spPr bwMode="auto">
          <a:xfrm>
            <a:off x="1054315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2" name="Rectangle 94"/>
          <p:cNvSpPr>
            <a:spLocks noChangeArrowheads="1"/>
          </p:cNvSpPr>
          <p:nvPr/>
        </p:nvSpPr>
        <p:spPr bwMode="auto">
          <a:xfrm>
            <a:off x="1187923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3" name="Rectangle 95"/>
          <p:cNvSpPr>
            <a:spLocks noChangeArrowheads="1"/>
          </p:cNvSpPr>
          <p:nvPr/>
        </p:nvSpPr>
        <p:spPr bwMode="auto">
          <a:xfrm>
            <a:off x="1321531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4" name="Rectangle 96"/>
          <p:cNvSpPr>
            <a:spLocks noChangeArrowheads="1"/>
          </p:cNvSpPr>
          <p:nvPr/>
        </p:nvSpPr>
        <p:spPr bwMode="auto">
          <a:xfrm>
            <a:off x="1456995" y="3209258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5" name="Rectangle 97"/>
          <p:cNvSpPr>
            <a:spLocks noChangeArrowheads="1"/>
          </p:cNvSpPr>
          <p:nvPr/>
        </p:nvSpPr>
        <p:spPr bwMode="auto">
          <a:xfrm>
            <a:off x="1590603" y="3211008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6" name="Rectangle 98"/>
          <p:cNvSpPr>
            <a:spLocks noChangeArrowheads="1"/>
          </p:cNvSpPr>
          <p:nvPr/>
        </p:nvSpPr>
        <p:spPr bwMode="auto">
          <a:xfrm>
            <a:off x="1724210" y="320925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7" name="Rectangle 99"/>
          <p:cNvSpPr>
            <a:spLocks noChangeArrowheads="1"/>
          </p:cNvSpPr>
          <p:nvPr/>
        </p:nvSpPr>
        <p:spPr bwMode="auto">
          <a:xfrm>
            <a:off x="1857818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8" name="Rectangle 100"/>
          <p:cNvSpPr>
            <a:spLocks noChangeArrowheads="1"/>
          </p:cNvSpPr>
          <p:nvPr/>
        </p:nvSpPr>
        <p:spPr bwMode="auto">
          <a:xfrm>
            <a:off x="1991426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39" name="AutoShape 101"/>
          <p:cNvSpPr>
            <a:spLocks noChangeArrowheads="1"/>
          </p:cNvSpPr>
          <p:nvPr/>
        </p:nvSpPr>
        <p:spPr bwMode="auto">
          <a:xfrm>
            <a:off x="967099" y="4688565"/>
            <a:ext cx="133422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0" name="Rectangle 102"/>
          <p:cNvSpPr>
            <a:spLocks noChangeArrowheads="1"/>
          </p:cNvSpPr>
          <p:nvPr/>
        </p:nvSpPr>
        <p:spPr bwMode="auto">
          <a:xfrm>
            <a:off x="1056171" y="4797106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1" name="Rectangle 103"/>
          <p:cNvSpPr>
            <a:spLocks noChangeArrowheads="1"/>
          </p:cNvSpPr>
          <p:nvPr/>
        </p:nvSpPr>
        <p:spPr bwMode="auto">
          <a:xfrm>
            <a:off x="1189778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2" name="Rectangle 104"/>
          <p:cNvSpPr>
            <a:spLocks noChangeArrowheads="1"/>
          </p:cNvSpPr>
          <p:nvPr/>
        </p:nvSpPr>
        <p:spPr bwMode="auto">
          <a:xfrm>
            <a:off x="1323386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3" name="Rectangle 105"/>
          <p:cNvSpPr>
            <a:spLocks noChangeArrowheads="1"/>
          </p:cNvSpPr>
          <p:nvPr/>
        </p:nvSpPr>
        <p:spPr bwMode="auto">
          <a:xfrm>
            <a:off x="1456994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4" name="Rectangle 106"/>
          <p:cNvSpPr>
            <a:spLocks noChangeArrowheads="1"/>
          </p:cNvSpPr>
          <p:nvPr/>
        </p:nvSpPr>
        <p:spPr bwMode="auto">
          <a:xfrm>
            <a:off x="1592458" y="4798857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5" name="Rectangle 107"/>
          <p:cNvSpPr>
            <a:spLocks noChangeArrowheads="1"/>
          </p:cNvSpPr>
          <p:nvPr/>
        </p:nvSpPr>
        <p:spPr bwMode="auto">
          <a:xfrm>
            <a:off x="1726066" y="4797106"/>
            <a:ext cx="87216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6" name="Rectangle 108"/>
          <p:cNvSpPr>
            <a:spLocks noChangeArrowheads="1"/>
          </p:cNvSpPr>
          <p:nvPr/>
        </p:nvSpPr>
        <p:spPr bwMode="auto">
          <a:xfrm>
            <a:off x="1859675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7" name="AutoShape 110"/>
          <p:cNvSpPr>
            <a:spLocks noChangeArrowheads="1"/>
          </p:cNvSpPr>
          <p:nvPr/>
        </p:nvSpPr>
        <p:spPr bwMode="auto">
          <a:xfrm>
            <a:off x="2479467" y="4690316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8" name="Rectangle 111"/>
          <p:cNvSpPr>
            <a:spLocks noChangeArrowheads="1"/>
          </p:cNvSpPr>
          <p:nvPr/>
        </p:nvSpPr>
        <p:spPr bwMode="auto">
          <a:xfrm>
            <a:off x="2568539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49" name="Rectangle 112"/>
          <p:cNvSpPr>
            <a:spLocks noChangeArrowheads="1"/>
          </p:cNvSpPr>
          <p:nvPr/>
        </p:nvSpPr>
        <p:spPr bwMode="auto">
          <a:xfrm>
            <a:off x="2702147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0" name="Rectangle 113"/>
          <p:cNvSpPr>
            <a:spLocks noChangeArrowheads="1"/>
          </p:cNvSpPr>
          <p:nvPr/>
        </p:nvSpPr>
        <p:spPr bwMode="auto">
          <a:xfrm>
            <a:off x="2835755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1" name="Rectangle 114"/>
          <p:cNvSpPr>
            <a:spLocks noChangeArrowheads="1"/>
          </p:cNvSpPr>
          <p:nvPr/>
        </p:nvSpPr>
        <p:spPr bwMode="auto">
          <a:xfrm>
            <a:off x="2971219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2" name="Rectangle 115"/>
          <p:cNvSpPr>
            <a:spLocks noChangeArrowheads="1"/>
          </p:cNvSpPr>
          <p:nvPr/>
        </p:nvSpPr>
        <p:spPr bwMode="auto">
          <a:xfrm>
            <a:off x="3104827" y="4800607"/>
            <a:ext cx="87217" cy="119045"/>
          </a:xfrm>
          <a:prstGeom prst="rect">
            <a:avLst/>
          </a:prstGeom>
          <a:solidFill>
            <a:srgbClr val="FF0000"/>
          </a:solidFill>
          <a:ln w="9360">
            <a:solidFill>
              <a:srgbClr val="FF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3" name="Rectangle 116"/>
          <p:cNvSpPr>
            <a:spLocks noChangeArrowheads="1"/>
          </p:cNvSpPr>
          <p:nvPr/>
        </p:nvSpPr>
        <p:spPr bwMode="auto">
          <a:xfrm>
            <a:off x="3238434" y="4798857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4" name="Rectangle 117"/>
          <p:cNvSpPr>
            <a:spLocks noChangeArrowheads="1"/>
          </p:cNvSpPr>
          <p:nvPr/>
        </p:nvSpPr>
        <p:spPr bwMode="auto">
          <a:xfrm>
            <a:off x="3372042" y="4800607"/>
            <a:ext cx="89072" cy="119045"/>
          </a:xfrm>
          <a:prstGeom prst="rect">
            <a:avLst/>
          </a:prstGeom>
          <a:solidFill>
            <a:srgbClr val="00FFFF"/>
          </a:solidFill>
          <a:ln w="9360">
            <a:solidFill>
              <a:srgbClr val="00FF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5" name="AutoShape 119"/>
          <p:cNvSpPr>
            <a:spLocks noChangeArrowheads="1"/>
          </p:cNvSpPr>
          <p:nvPr/>
        </p:nvSpPr>
        <p:spPr bwMode="auto">
          <a:xfrm>
            <a:off x="3904619" y="4690316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6" name="Rectangle 120"/>
          <p:cNvSpPr>
            <a:spLocks noChangeArrowheads="1"/>
          </p:cNvSpPr>
          <p:nvPr/>
        </p:nvSpPr>
        <p:spPr bwMode="auto">
          <a:xfrm>
            <a:off x="3993691" y="4798857"/>
            <a:ext cx="89072" cy="119045"/>
          </a:xfrm>
          <a:prstGeom prst="rect">
            <a:avLst/>
          </a:prstGeom>
          <a:solidFill>
            <a:schemeClr val="tx1"/>
          </a:solidFill>
          <a:ln w="9360">
            <a:solidFill>
              <a:schemeClr val="tx1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7" name="Rectangle 121"/>
          <p:cNvSpPr>
            <a:spLocks noChangeArrowheads="1"/>
          </p:cNvSpPr>
          <p:nvPr/>
        </p:nvSpPr>
        <p:spPr bwMode="auto">
          <a:xfrm>
            <a:off x="4127299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8" name="Rectangle 122"/>
          <p:cNvSpPr>
            <a:spLocks noChangeArrowheads="1"/>
          </p:cNvSpPr>
          <p:nvPr/>
        </p:nvSpPr>
        <p:spPr bwMode="auto">
          <a:xfrm>
            <a:off x="4260907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59" name="Rectangle 123"/>
          <p:cNvSpPr>
            <a:spLocks noChangeArrowheads="1"/>
          </p:cNvSpPr>
          <p:nvPr/>
        </p:nvSpPr>
        <p:spPr bwMode="auto">
          <a:xfrm>
            <a:off x="4396370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0" name="Rectangle 124"/>
          <p:cNvSpPr>
            <a:spLocks noChangeArrowheads="1"/>
          </p:cNvSpPr>
          <p:nvPr/>
        </p:nvSpPr>
        <p:spPr bwMode="auto">
          <a:xfrm>
            <a:off x="4529978" y="4800607"/>
            <a:ext cx="87217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1" name="Rectangle 125"/>
          <p:cNvSpPr>
            <a:spLocks noChangeArrowheads="1"/>
          </p:cNvSpPr>
          <p:nvPr/>
        </p:nvSpPr>
        <p:spPr bwMode="auto">
          <a:xfrm>
            <a:off x="4663586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2" name="Rectangle 126"/>
          <p:cNvSpPr>
            <a:spLocks noChangeArrowheads="1"/>
          </p:cNvSpPr>
          <p:nvPr/>
        </p:nvSpPr>
        <p:spPr bwMode="auto">
          <a:xfrm>
            <a:off x="4797194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3" name="Rectangle 127"/>
          <p:cNvSpPr>
            <a:spLocks noChangeArrowheads="1"/>
          </p:cNvSpPr>
          <p:nvPr/>
        </p:nvSpPr>
        <p:spPr bwMode="auto">
          <a:xfrm>
            <a:off x="4930802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4" name="AutoShape 128"/>
          <p:cNvSpPr>
            <a:spLocks noChangeArrowheads="1"/>
          </p:cNvSpPr>
          <p:nvPr/>
        </p:nvSpPr>
        <p:spPr bwMode="auto">
          <a:xfrm>
            <a:off x="5329770" y="4690316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5" name="Rectangle 130"/>
          <p:cNvSpPr>
            <a:spLocks noChangeArrowheads="1"/>
          </p:cNvSpPr>
          <p:nvPr/>
        </p:nvSpPr>
        <p:spPr bwMode="auto">
          <a:xfrm>
            <a:off x="5552451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6" name="Rectangle 131"/>
          <p:cNvSpPr>
            <a:spLocks noChangeArrowheads="1"/>
          </p:cNvSpPr>
          <p:nvPr/>
        </p:nvSpPr>
        <p:spPr bwMode="auto">
          <a:xfrm>
            <a:off x="5686059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7" name="Rectangle 132"/>
          <p:cNvSpPr>
            <a:spLocks noChangeArrowheads="1"/>
          </p:cNvSpPr>
          <p:nvPr/>
        </p:nvSpPr>
        <p:spPr bwMode="auto">
          <a:xfrm>
            <a:off x="5821522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8" name="Rectangle 133"/>
          <p:cNvSpPr>
            <a:spLocks noChangeArrowheads="1"/>
          </p:cNvSpPr>
          <p:nvPr/>
        </p:nvSpPr>
        <p:spPr bwMode="auto">
          <a:xfrm>
            <a:off x="5955130" y="480060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69" name="Rectangle 134"/>
          <p:cNvSpPr>
            <a:spLocks noChangeArrowheads="1"/>
          </p:cNvSpPr>
          <p:nvPr/>
        </p:nvSpPr>
        <p:spPr bwMode="auto">
          <a:xfrm>
            <a:off x="6088738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0" name="Rectangle 135"/>
          <p:cNvSpPr>
            <a:spLocks noChangeArrowheads="1"/>
          </p:cNvSpPr>
          <p:nvPr/>
        </p:nvSpPr>
        <p:spPr bwMode="auto">
          <a:xfrm>
            <a:off x="6222345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1" name="Rectangle 136"/>
          <p:cNvSpPr>
            <a:spLocks noChangeArrowheads="1"/>
          </p:cNvSpPr>
          <p:nvPr/>
        </p:nvSpPr>
        <p:spPr bwMode="auto">
          <a:xfrm>
            <a:off x="6355953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2" name="AutoShape 137"/>
          <p:cNvSpPr>
            <a:spLocks noChangeArrowheads="1"/>
          </p:cNvSpPr>
          <p:nvPr/>
        </p:nvSpPr>
        <p:spPr bwMode="auto">
          <a:xfrm>
            <a:off x="6754922" y="4688565"/>
            <a:ext cx="1247008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3" name="Rectangle 138"/>
          <p:cNvSpPr>
            <a:spLocks noChangeArrowheads="1"/>
          </p:cNvSpPr>
          <p:nvPr/>
        </p:nvSpPr>
        <p:spPr bwMode="auto">
          <a:xfrm>
            <a:off x="6843994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4" name="Rectangle 139"/>
          <p:cNvSpPr>
            <a:spLocks noChangeArrowheads="1"/>
          </p:cNvSpPr>
          <p:nvPr/>
        </p:nvSpPr>
        <p:spPr bwMode="auto">
          <a:xfrm>
            <a:off x="6977602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5" name="Rectangle 140"/>
          <p:cNvSpPr>
            <a:spLocks noChangeArrowheads="1"/>
          </p:cNvSpPr>
          <p:nvPr/>
        </p:nvSpPr>
        <p:spPr bwMode="auto">
          <a:xfrm>
            <a:off x="7111210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6" name="Rectangle 141"/>
          <p:cNvSpPr>
            <a:spLocks noChangeArrowheads="1"/>
          </p:cNvSpPr>
          <p:nvPr/>
        </p:nvSpPr>
        <p:spPr bwMode="auto">
          <a:xfrm>
            <a:off x="7231828" y="4797106"/>
            <a:ext cx="46392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7" name="Rectangle 142"/>
          <p:cNvSpPr>
            <a:spLocks noChangeArrowheads="1"/>
          </p:cNvSpPr>
          <p:nvPr/>
        </p:nvSpPr>
        <p:spPr bwMode="auto">
          <a:xfrm>
            <a:off x="7380282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8" name="Rectangle 143"/>
          <p:cNvSpPr>
            <a:spLocks noChangeArrowheads="1"/>
          </p:cNvSpPr>
          <p:nvPr/>
        </p:nvSpPr>
        <p:spPr bwMode="auto">
          <a:xfrm>
            <a:off x="7513889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79" name="Rectangle 144"/>
          <p:cNvSpPr>
            <a:spLocks noChangeArrowheads="1"/>
          </p:cNvSpPr>
          <p:nvPr/>
        </p:nvSpPr>
        <p:spPr bwMode="auto">
          <a:xfrm>
            <a:off x="7647497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0" name="Rectangle 145"/>
          <p:cNvSpPr>
            <a:spLocks noChangeArrowheads="1"/>
          </p:cNvSpPr>
          <p:nvPr/>
        </p:nvSpPr>
        <p:spPr bwMode="auto">
          <a:xfrm>
            <a:off x="7781105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1" name="AutoShape 146"/>
          <p:cNvSpPr>
            <a:spLocks noChangeArrowheads="1"/>
          </p:cNvSpPr>
          <p:nvPr/>
        </p:nvSpPr>
        <p:spPr bwMode="auto">
          <a:xfrm>
            <a:off x="8180074" y="4690316"/>
            <a:ext cx="1118966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2" name="Rectangle 147"/>
          <p:cNvSpPr>
            <a:spLocks noChangeArrowheads="1"/>
          </p:cNvSpPr>
          <p:nvPr/>
        </p:nvSpPr>
        <p:spPr bwMode="auto">
          <a:xfrm>
            <a:off x="8269146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3" name="Rectangle 148"/>
          <p:cNvSpPr>
            <a:spLocks noChangeArrowheads="1"/>
          </p:cNvSpPr>
          <p:nvPr/>
        </p:nvSpPr>
        <p:spPr bwMode="auto">
          <a:xfrm>
            <a:off x="8402754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4" name="Rectangle 149"/>
          <p:cNvSpPr>
            <a:spLocks noChangeArrowheads="1"/>
          </p:cNvSpPr>
          <p:nvPr/>
        </p:nvSpPr>
        <p:spPr bwMode="auto">
          <a:xfrm>
            <a:off x="8536362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5" name="Rectangle 150"/>
          <p:cNvSpPr>
            <a:spLocks noChangeArrowheads="1"/>
          </p:cNvSpPr>
          <p:nvPr/>
        </p:nvSpPr>
        <p:spPr bwMode="auto">
          <a:xfrm>
            <a:off x="8671826" y="479885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6" name="Rectangle 151"/>
          <p:cNvSpPr>
            <a:spLocks noChangeArrowheads="1"/>
          </p:cNvSpPr>
          <p:nvPr/>
        </p:nvSpPr>
        <p:spPr bwMode="auto">
          <a:xfrm>
            <a:off x="8805434" y="4800607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7" name="Rectangle 152"/>
          <p:cNvSpPr>
            <a:spLocks noChangeArrowheads="1"/>
          </p:cNvSpPr>
          <p:nvPr/>
        </p:nvSpPr>
        <p:spPr bwMode="auto">
          <a:xfrm>
            <a:off x="8939041" y="479885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8" name="Rectangle 153"/>
          <p:cNvSpPr>
            <a:spLocks noChangeArrowheads="1"/>
          </p:cNvSpPr>
          <p:nvPr/>
        </p:nvSpPr>
        <p:spPr bwMode="auto">
          <a:xfrm>
            <a:off x="9072649" y="4800607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89" name="Rectangle 154"/>
          <p:cNvSpPr>
            <a:spLocks noChangeArrowheads="1"/>
          </p:cNvSpPr>
          <p:nvPr/>
        </p:nvSpPr>
        <p:spPr bwMode="auto">
          <a:xfrm>
            <a:off x="9206257" y="4800607"/>
            <a:ext cx="89072" cy="119045"/>
          </a:xfrm>
          <a:prstGeom prst="rect">
            <a:avLst/>
          </a:prstGeom>
          <a:solidFill>
            <a:srgbClr val="7F7F7F">
              <a:alpha val="29999"/>
            </a:srgbClr>
          </a:solidFill>
          <a:ln w="9525">
            <a:noFill/>
            <a:round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0" name="AutoShape 155"/>
          <p:cNvSpPr>
            <a:spLocks noChangeArrowheads="1"/>
          </p:cNvSpPr>
          <p:nvPr/>
        </p:nvSpPr>
        <p:spPr bwMode="auto">
          <a:xfrm>
            <a:off x="2434932" y="3102467"/>
            <a:ext cx="669895" cy="336127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1" name="Rectangle 156"/>
          <p:cNvSpPr>
            <a:spLocks noChangeArrowheads="1"/>
          </p:cNvSpPr>
          <p:nvPr/>
        </p:nvSpPr>
        <p:spPr bwMode="auto">
          <a:xfrm>
            <a:off x="2524003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2" name="Rectangle 157"/>
          <p:cNvSpPr>
            <a:spLocks noChangeArrowheads="1"/>
          </p:cNvSpPr>
          <p:nvPr/>
        </p:nvSpPr>
        <p:spPr bwMode="auto">
          <a:xfrm>
            <a:off x="2657611" y="3211008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3" name="Rectangle 158"/>
          <p:cNvSpPr>
            <a:spLocks noChangeArrowheads="1"/>
          </p:cNvSpPr>
          <p:nvPr/>
        </p:nvSpPr>
        <p:spPr bwMode="auto">
          <a:xfrm>
            <a:off x="2793075" y="3211008"/>
            <a:ext cx="87217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4" name="Rectangle 168"/>
          <p:cNvSpPr>
            <a:spLocks noChangeArrowheads="1"/>
          </p:cNvSpPr>
          <p:nvPr/>
        </p:nvSpPr>
        <p:spPr bwMode="auto">
          <a:xfrm>
            <a:off x="2126891" y="4797106"/>
            <a:ext cx="89072" cy="11904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5" name="Line 169"/>
          <p:cNvSpPr>
            <a:spLocks noChangeShapeType="1"/>
          </p:cNvSpPr>
          <p:nvPr/>
        </p:nvSpPr>
        <p:spPr bwMode="auto">
          <a:xfrm flipV="1">
            <a:off x="5185029" y="4671059"/>
            <a:ext cx="224535" cy="190822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96" name="Line 176"/>
          <p:cNvSpPr>
            <a:spLocks noChangeShapeType="1"/>
          </p:cNvSpPr>
          <p:nvPr/>
        </p:nvSpPr>
        <p:spPr bwMode="auto">
          <a:xfrm>
            <a:off x="746275" y="3268781"/>
            <a:ext cx="2208243" cy="175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97" name="AutoShape 177"/>
          <p:cNvSpPr>
            <a:spLocks/>
          </p:cNvSpPr>
          <p:nvPr/>
        </p:nvSpPr>
        <p:spPr bwMode="auto">
          <a:xfrm>
            <a:off x="176585" y="3361565"/>
            <a:ext cx="1219173" cy="1379520"/>
          </a:xfrm>
          <a:custGeom>
            <a:avLst/>
            <a:gdLst>
              <a:gd name="T0" fmla="*/ 175447 w 1042988"/>
              <a:gd name="T1" fmla="*/ 1093403 h 1250950"/>
              <a:gd name="T2" fmla="*/ 521494 w 1042988"/>
              <a:gd name="T3" fmla="*/ 625475 h 1250950"/>
              <a:gd name="T4" fmla="*/ 71582 w 1042988"/>
              <a:gd name="T5" fmla="*/ 309201 h 1250950"/>
              <a:gd name="T6" fmla="*/ 0 w 1042988"/>
              <a:gd name="T7" fmla="*/ 309201 h 1250950"/>
              <a:gd name="T8" fmla="*/ 175447 w 1042988"/>
              <a:gd name="T9" fmla="*/ 1093403 h 12509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1042988" h="1250950" stroke="0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  <a:lnTo>
                  <a:pt x="521494" y="625475"/>
                </a:lnTo>
                <a:close/>
              </a:path>
              <a:path w="1042988" h="1250950" fill="none">
                <a:moveTo>
                  <a:pt x="175447" y="1093403"/>
                </a:moveTo>
                <a:lnTo>
                  <a:pt x="175447" y="1093402"/>
                </a:lnTo>
                <a:cubicBezTo>
                  <a:pt x="63864" y="974696"/>
                  <a:pt x="0" y="804366"/>
                  <a:pt x="0" y="625475"/>
                </a:cubicBezTo>
                <a:cubicBezTo>
                  <a:pt x="0" y="514293"/>
                  <a:pt x="24708" y="405121"/>
                  <a:pt x="71582" y="309201"/>
                </a:cubicBezTo>
              </a:path>
            </a:pathLst>
          </a:custGeom>
          <a:noFill/>
          <a:ln w="57023">
            <a:solidFill>
              <a:srgbClr val="31859C"/>
            </a:solidFill>
            <a:round/>
            <a:headEnd type="triangle" w="med" len="med"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98" name="Line 179"/>
          <p:cNvSpPr>
            <a:spLocks noChangeShapeType="1"/>
          </p:cNvSpPr>
          <p:nvPr/>
        </p:nvSpPr>
        <p:spPr bwMode="auto">
          <a:xfrm flipV="1">
            <a:off x="3180910" y="4856629"/>
            <a:ext cx="2035665" cy="5253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99" name="Line 178"/>
          <p:cNvSpPr>
            <a:spLocks noChangeShapeType="1"/>
          </p:cNvSpPr>
          <p:nvPr/>
        </p:nvSpPr>
        <p:spPr bwMode="auto">
          <a:xfrm>
            <a:off x="1022769" y="4856629"/>
            <a:ext cx="2104326" cy="1751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00" name="Line 180"/>
          <p:cNvSpPr>
            <a:spLocks noChangeShapeType="1"/>
          </p:cNvSpPr>
          <p:nvPr/>
        </p:nvSpPr>
        <p:spPr bwMode="auto">
          <a:xfrm>
            <a:off x="5415131" y="4856629"/>
            <a:ext cx="4169682" cy="1751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01" name="テキスト ボックス 199"/>
          <p:cNvSpPr txBox="1">
            <a:spLocks noChangeArrowheads="1"/>
          </p:cNvSpPr>
          <p:nvPr/>
        </p:nvSpPr>
        <p:spPr bwMode="auto">
          <a:xfrm>
            <a:off x="9380690" y="4166869"/>
            <a:ext cx="1254366" cy="5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4.0 GeV e+</a:t>
            </a:r>
          </a:p>
          <a:p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4nC x 2</a:t>
            </a:r>
            <a:endParaRPr lang="ja-JP" altLang="en-US" sz="1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2" name="円/楕円 101"/>
          <p:cNvSpPr/>
          <p:nvPr/>
        </p:nvSpPr>
        <p:spPr>
          <a:xfrm>
            <a:off x="2318023" y="4744586"/>
            <a:ext cx="252371" cy="23809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3" name="テキスト ボックス 202"/>
          <p:cNvSpPr txBox="1">
            <a:spLocks noChangeArrowheads="1"/>
          </p:cNvSpPr>
          <p:nvPr/>
        </p:nvSpPr>
        <p:spPr bwMode="auto">
          <a:xfrm>
            <a:off x="1579468" y="3998805"/>
            <a:ext cx="1778732" cy="66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3.5 GeV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10nC x 2 (prim. e-)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5nC x 2 (inj. e-)</a:t>
            </a:r>
            <a:endParaRPr lang="ja-JP" altLang="en-US" sz="1600" b="1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4" name="Line 180"/>
          <p:cNvSpPr>
            <a:spLocks noChangeShapeType="1"/>
          </p:cNvSpPr>
          <p:nvPr/>
        </p:nvSpPr>
        <p:spPr bwMode="auto">
          <a:xfrm>
            <a:off x="9831618" y="4853127"/>
            <a:ext cx="825771" cy="1751"/>
          </a:xfrm>
          <a:prstGeom prst="line">
            <a:avLst/>
          </a:prstGeom>
          <a:noFill/>
          <a:ln w="57240">
            <a:solidFill>
              <a:srgbClr val="FF66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05" name="アーチ 104"/>
          <p:cNvSpPr/>
          <p:nvPr/>
        </p:nvSpPr>
        <p:spPr>
          <a:xfrm>
            <a:off x="9543989" y="4784852"/>
            <a:ext cx="295052" cy="154058"/>
          </a:xfrm>
          <a:prstGeom prst="blockArc">
            <a:avLst/>
          </a:prstGeom>
          <a:solidFill>
            <a:srgbClr val="800000"/>
          </a:solidFill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8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6" name="円/楕円 105"/>
          <p:cNvSpPr/>
          <p:nvPr/>
        </p:nvSpPr>
        <p:spPr>
          <a:xfrm>
            <a:off x="10241719" y="4790103"/>
            <a:ext cx="148453" cy="1400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7" name="円/楕円 106"/>
          <p:cNvSpPr/>
          <p:nvPr/>
        </p:nvSpPr>
        <p:spPr>
          <a:xfrm>
            <a:off x="10026462" y="4790103"/>
            <a:ext cx="148453" cy="1400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8" name="テキスト ボックス 212"/>
          <p:cNvSpPr txBox="1">
            <a:spLocks noChangeArrowheads="1"/>
          </p:cNvSpPr>
          <p:nvPr/>
        </p:nvSpPr>
        <p:spPr bwMode="auto">
          <a:xfrm>
            <a:off x="5854924" y="2906393"/>
            <a:ext cx="1601216" cy="70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1.1 GeV 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Damping Ring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circ. 136 m</a:t>
            </a:r>
            <a:endParaRPr lang="ja-JP" altLang="en-US" sz="16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09" name="テキスト ボックス 214"/>
          <p:cNvSpPr txBox="1">
            <a:spLocks noChangeArrowheads="1"/>
          </p:cNvSpPr>
          <p:nvPr/>
        </p:nvSpPr>
        <p:spPr bwMode="auto">
          <a:xfrm>
            <a:off x="9685019" y="4839122"/>
            <a:ext cx="4453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ECS</a:t>
            </a:r>
            <a:endParaRPr lang="ja-JP" altLang="en-US" sz="1400" b="1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0" name="Line 1"/>
          <p:cNvSpPr>
            <a:spLocks noChangeShapeType="1"/>
          </p:cNvSpPr>
          <p:nvPr/>
        </p:nvSpPr>
        <p:spPr bwMode="auto">
          <a:xfrm flipH="1" flipV="1">
            <a:off x="5231420" y="4671059"/>
            <a:ext cx="224536" cy="201326"/>
          </a:xfrm>
          <a:prstGeom prst="line">
            <a:avLst/>
          </a:prstGeom>
          <a:noFill/>
          <a:ln w="44323">
            <a:solidFill>
              <a:srgbClr val="FF6FCF"/>
            </a:solidFill>
            <a:miter lim="800000"/>
            <a:headEnd/>
            <a:tailEnd/>
          </a:ln>
          <a:effectLst>
            <a:outerShdw blurRad="63500" dist="20160" dir="5400000" algn="ctr" rotWithShape="0">
              <a:srgbClr val="000000">
                <a:alpha val="38034"/>
              </a:srgbClr>
            </a:outerShdw>
          </a:effectLst>
        </p:spPr>
        <p:txBody>
          <a:bodyPr lIns="104287" tIns="52144" rIns="104287" bIns="52144"/>
          <a:lstStyle/>
          <a:p>
            <a:pPr>
              <a:defRPr/>
            </a:pPr>
            <a:endParaRPr lang="ja-JP" altLang="en-US">
              <a:latin typeface="Arial"/>
              <a:ea typeface="ＭＳ Ｐゴシック" pitchFamily="-112" charset="-128"/>
              <a:cs typeface="Arial"/>
            </a:endParaRPr>
          </a:p>
        </p:txBody>
      </p:sp>
      <p:sp>
        <p:nvSpPr>
          <p:cNvPr id="111" name="円/楕円 110"/>
          <p:cNvSpPr/>
          <p:nvPr/>
        </p:nvSpPr>
        <p:spPr>
          <a:xfrm>
            <a:off x="2644621" y="4744586"/>
            <a:ext cx="252371" cy="23809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12" name="直線コネクタ 111"/>
          <p:cNvCxnSpPr/>
          <p:nvPr/>
        </p:nvCxnSpPr>
        <p:spPr>
          <a:xfrm rot="5400000">
            <a:off x="5492017" y="4305767"/>
            <a:ext cx="150557" cy="40825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直線コネクタ 112"/>
          <p:cNvCxnSpPr/>
          <p:nvPr/>
        </p:nvCxnSpPr>
        <p:spPr>
          <a:xfrm>
            <a:off x="4846556" y="3998805"/>
            <a:ext cx="16700" cy="154058"/>
          </a:xfrm>
          <a:prstGeom prst="line">
            <a:avLst/>
          </a:prstGeom>
          <a:ln w="76200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テキスト ボックス 233"/>
          <p:cNvSpPr txBox="1">
            <a:spLocks noChangeArrowheads="1"/>
          </p:cNvSpPr>
          <p:nvPr/>
        </p:nvSpPr>
        <p:spPr bwMode="auto">
          <a:xfrm>
            <a:off x="5755336" y="4020983"/>
            <a:ext cx="1835864" cy="35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Energy-spread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Compression System</a:t>
            </a:r>
            <a:endParaRPr lang="ja-JP" altLang="en-US" sz="14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3628125" y="3830743"/>
            <a:ext cx="1064394" cy="35189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Bunch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1400" b="1" dirty="0">
                <a:solidFill>
                  <a:srgbClr val="800000"/>
                </a:solidFill>
                <a:cs typeface="Arial" charset="0"/>
              </a:rPr>
              <a:t>Compressor</a:t>
            </a:r>
            <a:endParaRPr lang="ja-JP" altLang="en-US" sz="1400" b="1" dirty="0">
              <a:solidFill>
                <a:srgbClr val="800000"/>
              </a:solidFill>
              <a:cs typeface="Arial" charset="0"/>
            </a:endParaRPr>
          </a:p>
        </p:txBody>
      </p:sp>
      <p:sp>
        <p:nvSpPr>
          <p:cNvPr id="116" name="Line 178"/>
          <p:cNvSpPr>
            <a:spLocks noChangeShapeType="1"/>
          </p:cNvSpPr>
          <p:nvPr/>
        </p:nvSpPr>
        <p:spPr bwMode="auto">
          <a:xfrm>
            <a:off x="3255136" y="4928406"/>
            <a:ext cx="6324111" cy="0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17" name="Line 178"/>
          <p:cNvSpPr>
            <a:spLocks noChangeShapeType="1"/>
          </p:cNvSpPr>
          <p:nvPr/>
        </p:nvSpPr>
        <p:spPr bwMode="auto">
          <a:xfrm>
            <a:off x="9490174" y="4928406"/>
            <a:ext cx="1068864" cy="420158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18" name="テキスト ボックス 199"/>
          <p:cNvSpPr txBox="1">
            <a:spLocks noChangeArrowheads="1"/>
          </p:cNvSpPr>
          <p:nvPr/>
        </p:nvSpPr>
        <p:spPr bwMode="auto">
          <a:xfrm>
            <a:off x="8813623" y="5185211"/>
            <a:ext cx="1202870" cy="5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7.0 GeV e-</a:t>
            </a:r>
          </a:p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5nC x 2</a:t>
            </a:r>
            <a:endParaRPr lang="ja-JP" altLang="en-US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19" name="円/楕円 118"/>
          <p:cNvSpPr/>
          <p:nvPr/>
        </p:nvSpPr>
        <p:spPr>
          <a:xfrm>
            <a:off x="9852029" y="5007185"/>
            <a:ext cx="148453" cy="14005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0" name="円/楕円 119"/>
          <p:cNvSpPr/>
          <p:nvPr/>
        </p:nvSpPr>
        <p:spPr>
          <a:xfrm>
            <a:off x="10030173" y="5091217"/>
            <a:ext cx="148453" cy="14005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rgbClr val="FF008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" name="アーチ 120"/>
          <p:cNvSpPr/>
          <p:nvPr/>
        </p:nvSpPr>
        <p:spPr>
          <a:xfrm rot="10800000">
            <a:off x="2993487" y="4755091"/>
            <a:ext cx="293195" cy="255596"/>
          </a:xfrm>
          <a:prstGeom prst="blockArc">
            <a:avLst/>
          </a:prstGeom>
          <a:solidFill>
            <a:schemeClr val="accent5">
              <a:lumMod val="75000"/>
            </a:schemeClr>
          </a:solidFill>
          <a:ln w="19050" cmpd="sng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2" name="テキスト ボックス 215"/>
          <p:cNvSpPr txBox="1">
            <a:spLocks noChangeArrowheads="1"/>
          </p:cNvSpPr>
          <p:nvPr/>
        </p:nvSpPr>
        <p:spPr bwMode="auto">
          <a:xfrm>
            <a:off x="3150290" y="3052574"/>
            <a:ext cx="1356842" cy="447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FF00"/>
                </a:solidFill>
                <a:cs typeface="Arial" charset="0"/>
              </a:rPr>
              <a:t>low emittance</a:t>
            </a:r>
          </a:p>
          <a:p>
            <a:pPr>
              <a:lnSpc>
                <a:spcPct val="90000"/>
              </a:lnSpc>
            </a:pPr>
            <a:r>
              <a:rPr lang="en-US" altLang="ja-JP" sz="1600" b="1" dirty="0">
                <a:solidFill>
                  <a:srgbClr val="00FF00"/>
                </a:solidFill>
                <a:cs typeface="Arial" charset="0"/>
              </a:rPr>
              <a:t>RF gun</a:t>
            </a:r>
            <a:endParaRPr lang="ja-JP" altLang="en-US" sz="1600" b="1" dirty="0">
              <a:solidFill>
                <a:srgbClr val="00FF00"/>
              </a:solidFill>
              <a:cs typeface="Arial" charset="0"/>
            </a:endParaRPr>
          </a:p>
        </p:txBody>
      </p:sp>
      <p:sp>
        <p:nvSpPr>
          <p:cNvPr id="123" name="テキスト ボックス 152"/>
          <p:cNvSpPr txBox="1">
            <a:spLocks noChangeArrowheads="1"/>
          </p:cNvSpPr>
          <p:nvPr/>
        </p:nvSpPr>
        <p:spPr bwMode="auto">
          <a:xfrm>
            <a:off x="65245" y="2570267"/>
            <a:ext cx="2788240" cy="428472"/>
          </a:xfrm>
          <a:prstGeom prst="rect">
            <a:avLst/>
          </a:prstGeom>
          <a:solidFill>
            <a:srgbClr val="FF000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100" b="1" dirty="0">
                <a:solidFill>
                  <a:schemeClr val="bg1"/>
                </a:solidFill>
              </a:rPr>
              <a:t>SuperKEKB injector</a:t>
            </a:r>
            <a:endParaRPr lang="ja-JP" altLang="en-US" sz="2100" b="1" dirty="0">
              <a:solidFill>
                <a:schemeClr val="bg1"/>
              </a:solidFill>
            </a:endParaRPr>
          </a:p>
        </p:txBody>
      </p:sp>
      <p:sp>
        <p:nvSpPr>
          <p:cNvPr id="124" name="テキスト ボックス 212"/>
          <p:cNvSpPr txBox="1">
            <a:spLocks noChangeArrowheads="1"/>
          </p:cNvSpPr>
          <p:nvPr/>
        </p:nvSpPr>
        <p:spPr bwMode="auto">
          <a:xfrm>
            <a:off x="2559261" y="5095019"/>
            <a:ext cx="2194527" cy="5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e+ target &amp; 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LAS capture section</a:t>
            </a:r>
            <a:endParaRPr lang="ja-JP" altLang="en-US" sz="16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5" name="テキスト ボックス 246"/>
          <p:cNvSpPr txBox="1">
            <a:spLocks noChangeArrowheads="1"/>
          </p:cNvSpPr>
          <p:nvPr/>
        </p:nvSpPr>
        <p:spPr bwMode="auto">
          <a:xfrm>
            <a:off x="8855761" y="2521307"/>
            <a:ext cx="1761015" cy="84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008000"/>
                </a:solidFill>
              </a:rPr>
              <a:t>50 Hz (e+ or e-)</a:t>
            </a:r>
          </a:p>
          <a:p>
            <a:r>
              <a:rPr lang="en-US" altLang="ja-JP" sz="1600" b="1" dirty="0">
                <a:solidFill>
                  <a:srgbClr val="008000"/>
                </a:solidFill>
              </a:rPr>
              <a:t>pulse-by-pulse</a:t>
            </a:r>
          </a:p>
          <a:p>
            <a:r>
              <a:rPr lang="en-US" altLang="ja-JP" sz="1600" b="1" dirty="0">
                <a:solidFill>
                  <a:srgbClr val="008000"/>
                </a:solidFill>
              </a:rPr>
              <a:t>mode switching </a:t>
            </a:r>
            <a:endParaRPr lang="ja-JP" altLang="en-US" sz="1600" b="1" dirty="0">
              <a:solidFill>
                <a:srgbClr val="008000"/>
              </a:solidFill>
            </a:endParaRPr>
          </a:p>
        </p:txBody>
      </p:sp>
      <p:sp>
        <p:nvSpPr>
          <p:cNvPr id="126" name="テキスト ボックス 212"/>
          <p:cNvSpPr txBox="1">
            <a:spLocks noChangeArrowheads="1"/>
          </p:cNvSpPr>
          <p:nvPr/>
        </p:nvSpPr>
        <p:spPr bwMode="auto">
          <a:xfrm>
            <a:off x="3806268" y="4250900"/>
            <a:ext cx="905913" cy="50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S-band</a:t>
            </a:r>
          </a:p>
          <a:p>
            <a:pPr>
              <a:lnSpc>
                <a:spcPct val="80000"/>
              </a:lnSpc>
            </a:pPr>
            <a:r>
              <a:rPr lang="en-US" altLang="ja-JP" sz="1600" b="1" dirty="0">
                <a:solidFill>
                  <a:srgbClr val="FF0000"/>
                </a:solidFill>
                <a:cs typeface="Arial" charset="0"/>
              </a:rPr>
              <a:t>linac</a:t>
            </a:r>
            <a:endParaRPr lang="ja-JP" altLang="en-US" sz="1600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27" name="Line 178"/>
          <p:cNvSpPr>
            <a:spLocks noChangeShapeType="1"/>
          </p:cNvSpPr>
          <p:nvPr/>
        </p:nvSpPr>
        <p:spPr bwMode="auto">
          <a:xfrm flipV="1">
            <a:off x="9208732" y="3998805"/>
            <a:ext cx="86597" cy="906258"/>
          </a:xfrm>
          <a:prstGeom prst="line">
            <a:avLst/>
          </a:prstGeom>
          <a:noFill/>
          <a:ln w="57023">
            <a:solidFill>
              <a:srgbClr val="4597A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28" name="テキスト ボックス 199"/>
          <p:cNvSpPr txBox="1">
            <a:spLocks noChangeArrowheads="1"/>
          </p:cNvSpPr>
          <p:nvPr/>
        </p:nvSpPr>
        <p:spPr bwMode="auto">
          <a:xfrm>
            <a:off x="8350678" y="3506871"/>
            <a:ext cx="1202870" cy="59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2.5 GeV e-</a:t>
            </a:r>
          </a:p>
          <a:p>
            <a:r>
              <a:rPr lang="en-US" altLang="ja-JP" sz="1600" b="1" dirty="0">
                <a:solidFill>
                  <a:srgbClr val="0000FF"/>
                </a:solidFill>
                <a:cs typeface="Arial" charset="0"/>
              </a:rPr>
              <a:t>0.1nC x 1</a:t>
            </a:r>
            <a:endParaRPr lang="ja-JP" altLang="en-US" sz="1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9" name="テキスト ボックス 128"/>
          <p:cNvSpPr txBox="1"/>
          <p:nvPr/>
        </p:nvSpPr>
        <p:spPr>
          <a:xfrm>
            <a:off x="8417595" y="3225739"/>
            <a:ext cx="554737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PF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0" name="テキスト ボックス 129"/>
          <p:cNvSpPr txBox="1"/>
          <p:nvPr/>
        </p:nvSpPr>
        <p:spPr>
          <a:xfrm>
            <a:off x="8787746" y="4953927"/>
            <a:ext cx="779201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FF"/>
                </a:solidFill>
                <a:latin typeface="Arial"/>
                <a:cs typeface="Arial"/>
              </a:rPr>
              <a:t>HER</a:t>
            </a:r>
            <a:endParaRPr kumimoji="1" lang="ja-JP" alt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9407895" y="3892034"/>
            <a:ext cx="749220" cy="42847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  <a:latin typeface="Arial"/>
                <a:cs typeface="Arial"/>
              </a:rPr>
              <a:t>LER</a:t>
            </a:r>
            <a:endParaRPr kumimoji="1" lang="ja-JP" alt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2" name="テキスト ボックス 246"/>
          <p:cNvSpPr txBox="1">
            <a:spLocks noChangeArrowheads="1"/>
          </p:cNvSpPr>
          <p:nvPr/>
        </p:nvSpPr>
        <p:spPr bwMode="auto">
          <a:xfrm>
            <a:off x="9517208" y="3339729"/>
            <a:ext cx="1202870" cy="62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287" tIns="52144" rIns="104287" bIns="52144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b="1" dirty="0">
                <a:solidFill>
                  <a:srgbClr val="0000FF"/>
                </a:solidFill>
              </a:rPr>
              <a:t>AR</a:t>
            </a:r>
          </a:p>
          <a:p>
            <a:r>
              <a:rPr lang="en-US" altLang="ja-JP" sz="1600" b="1" dirty="0">
                <a:solidFill>
                  <a:srgbClr val="0000FF"/>
                </a:solidFill>
              </a:rPr>
              <a:t>6.5 GeV e-</a:t>
            </a:r>
            <a:r>
              <a:rPr lang="en-US" altLang="ja-JP" sz="1600" b="1" dirty="0"/>
              <a:t> </a:t>
            </a:r>
            <a:endParaRPr lang="ja-JP" altLang="en-US" sz="1600" b="1" dirty="0"/>
          </a:p>
        </p:txBody>
      </p:sp>
      <p:sp>
        <p:nvSpPr>
          <p:cNvPr id="133" name="角丸四角形 132"/>
          <p:cNvSpPr/>
          <p:nvPr/>
        </p:nvSpPr>
        <p:spPr>
          <a:xfrm>
            <a:off x="2911838" y="4482903"/>
            <a:ext cx="2304764" cy="664335"/>
          </a:xfrm>
          <a:prstGeom prst="roundRect">
            <a:avLst/>
          </a:prstGeom>
          <a:noFill/>
          <a:ln w="19050" cmpd="sng">
            <a:solidFill>
              <a:srgbClr val="FF00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kumimoji="1" lang="ja-JP" altLang="en-US"/>
          </a:p>
        </p:txBody>
      </p:sp>
      <p:sp>
        <p:nvSpPr>
          <p:cNvPr id="134" name="Rectangle 190"/>
          <p:cNvSpPr>
            <a:spLocks noChangeArrowheads="1"/>
          </p:cNvSpPr>
          <p:nvPr/>
        </p:nvSpPr>
        <p:spPr bwMode="auto">
          <a:xfrm rot="19860000">
            <a:off x="5538535" y="4623761"/>
            <a:ext cx="63093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35" name="Line 191"/>
          <p:cNvSpPr>
            <a:spLocks noChangeShapeType="1"/>
          </p:cNvSpPr>
          <p:nvPr/>
        </p:nvSpPr>
        <p:spPr bwMode="auto">
          <a:xfrm flipH="1" flipV="1">
            <a:off x="5585890" y="4702570"/>
            <a:ext cx="64948" cy="105040"/>
          </a:xfrm>
          <a:prstGeom prst="line">
            <a:avLst/>
          </a:prstGeom>
          <a:noFill/>
          <a:ln w="2844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lIns="104287" tIns="52144" rIns="104287" bIns="52144"/>
          <a:lstStyle/>
          <a:p>
            <a:endParaRPr lang="ja-JP" altLang="en-US"/>
          </a:p>
        </p:txBody>
      </p:sp>
      <p:sp>
        <p:nvSpPr>
          <p:cNvPr id="136" name="テキスト ボックス 215"/>
          <p:cNvSpPr txBox="1">
            <a:spLocks noChangeArrowheads="1"/>
          </p:cNvSpPr>
          <p:nvPr/>
        </p:nvSpPr>
        <p:spPr bwMode="auto">
          <a:xfrm>
            <a:off x="5671214" y="4341939"/>
            <a:ext cx="618208" cy="35189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00FF00"/>
                </a:solidFill>
                <a:cs typeface="Arial" charset="0"/>
              </a:rPr>
              <a:t>3T</a:t>
            </a:r>
          </a:p>
          <a:p>
            <a:pPr>
              <a:lnSpc>
                <a:spcPct val="80000"/>
              </a:lnSpc>
            </a:pPr>
            <a:r>
              <a:rPr lang="en-US" altLang="ja-JP" sz="1400" b="1" dirty="0">
                <a:solidFill>
                  <a:srgbClr val="00FF00"/>
                </a:solidFill>
                <a:cs typeface="Arial" charset="0"/>
              </a:rPr>
              <a:t>RF gun</a:t>
            </a:r>
            <a:endParaRPr lang="ja-JP" altLang="en-US" sz="1400" b="1" dirty="0">
              <a:solidFill>
                <a:srgbClr val="00FF00"/>
              </a:solidFill>
              <a:cs typeface="Arial" charset="0"/>
            </a:endParaRPr>
          </a:p>
        </p:txBody>
      </p:sp>
      <p:sp>
        <p:nvSpPr>
          <p:cNvPr id="137" name="Rectangle 159"/>
          <p:cNvSpPr>
            <a:spLocks noChangeArrowheads="1"/>
          </p:cNvSpPr>
          <p:nvPr/>
        </p:nvSpPr>
        <p:spPr bwMode="auto">
          <a:xfrm>
            <a:off x="2926683" y="3211008"/>
            <a:ext cx="63093" cy="119045"/>
          </a:xfrm>
          <a:prstGeom prst="rect">
            <a:avLst/>
          </a:prstGeom>
          <a:solidFill>
            <a:srgbClr val="00FF00"/>
          </a:solidFill>
          <a:ln w="9360">
            <a:solidFill>
              <a:srgbClr val="00FF00"/>
            </a:solidFill>
            <a:miter lim="800000"/>
            <a:headEnd/>
            <a:tailEnd/>
          </a:ln>
          <a:effectLst>
            <a:outerShdw blurRad="63500" dist="23040" dir="5400000" algn="ctr" rotWithShape="0">
              <a:srgbClr val="000000">
                <a:alpha val="35036"/>
              </a:srgbClr>
            </a:outerShdw>
          </a:effectLst>
        </p:spPr>
        <p:txBody>
          <a:bodyPr wrap="none" lIns="104287" tIns="52144" rIns="104287" bIns="52144" anchor="ctr"/>
          <a:lstStyle/>
          <a:p>
            <a:pPr>
              <a:defRPr/>
            </a:pPr>
            <a:endParaRPr lang="ja-JP" altLang="en-US">
              <a:cs typeface="Arial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1111900" y="5856477"/>
            <a:ext cx="2578476" cy="136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indent="4206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[1] Sector 1,2</a:t>
            </a:r>
            <a:endParaRPr lang="ja-JP" altLang="en-US" sz="1600" b="1" dirty="0">
              <a:latin typeface="+mn-lt"/>
              <a:ea typeface="ヒラギノ角ゴ ProN W3"/>
              <a:cs typeface="ヒラギノ角ゴ ProN W3"/>
            </a:endParaRP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Electricity and cooling water addition for new positron generator</a:t>
            </a: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+920 kVA, +900 L/min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057914" y="5856478"/>
            <a:ext cx="2566956" cy="136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23174" tIns="52144" rIns="123174" bIns="52144" numCol="1" anchor="t" anchorCtr="0" compatLnSpc="1">
            <a:prstTxWarp prst="textNoShape">
              <a:avLst/>
            </a:prstTxWarp>
          </a:bodyPr>
          <a:lstStyle>
            <a:lvl1pPr indent="5603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[2] Sector 2,3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Electricity addition for new damping ring</a:t>
            </a:r>
          </a:p>
          <a:p>
            <a:pPr indent="0" algn="ctr" defTabSz="1042873" eaLnBrk="0" hangingPunct="0"/>
            <a:endParaRPr lang="en-US" altLang="ja-JP" sz="1600" b="1" dirty="0" smtClean="0">
              <a:latin typeface="+mn-lt"/>
              <a:ea typeface="ヒラギノ角ゴ ProN W3"/>
              <a:cs typeface="ヒラギノ角ゴ ProN W3"/>
            </a:endParaRPr>
          </a:p>
          <a:p>
            <a:pPr indent="0" algn="ctr" defTabSz="1042873" eaLnBrk="0" hangingPunct="0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+310 kVA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7027208" y="5856477"/>
            <a:ext cx="3531830" cy="13644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104287" tIns="52144" rIns="104287" bIns="52144" numCol="1" anchor="t" anchorCtr="0" compatLnSpc="1">
            <a:prstTxWarp prst="textNoShape">
              <a:avLst/>
            </a:prstTxWarp>
          </a:bodyPr>
          <a:lstStyle>
            <a:lvl1pPr indent="420688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defRPr>
            </a:lvl9pPr>
          </a:lstStyle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[3] Sector 5</a:t>
            </a:r>
          </a:p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Electricity and cooling water addition for energy compression, beam diag., injection beamlines</a:t>
            </a:r>
          </a:p>
          <a:p>
            <a:pPr indent="0" algn="ctr" defTabSz="1042873"/>
            <a:r>
              <a:rPr lang="en-US" altLang="ja-JP" sz="1600" b="1" dirty="0" smtClean="0">
                <a:latin typeface="+mn-lt"/>
                <a:ea typeface="ヒラギノ角ゴ ProN W3"/>
                <a:cs typeface="ヒラギノ角ゴ ProN W3"/>
              </a:rPr>
              <a:t>+300 kVA, +460L/min</a:t>
            </a:r>
            <a:endParaRPr lang="en-US" altLang="ja-JP" sz="1600" b="1" dirty="0">
              <a:latin typeface="+mn-lt"/>
              <a:ea typeface="ヒラギノ角ゴ ProN W3"/>
              <a:cs typeface="ヒラギノ角ゴ ProN W3"/>
            </a:endParaRPr>
          </a:p>
        </p:txBody>
      </p:sp>
      <p:sp>
        <p:nvSpPr>
          <p:cNvPr id="138" name="コンテンツ プレースホルダ 2"/>
          <p:cNvSpPr>
            <a:spLocks noGrp="1"/>
          </p:cNvSpPr>
          <p:nvPr>
            <p:ph idx="1"/>
          </p:nvPr>
        </p:nvSpPr>
        <p:spPr>
          <a:xfrm>
            <a:off x="163513" y="828197"/>
            <a:ext cx="10525125" cy="6431441"/>
          </a:xfrm>
        </p:spPr>
        <p:txBody>
          <a:bodyPr/>
          <a:lstStyle/>
          <a:p>
            <a:r>
              <a:rPr lang="en-US" altLang="ja-JP" sz="2400" dirty="0" smtClean="0"/>
              <a:t>Linac needs electricity and cooling water extensions, especially for positron generator upgrade</a:t>
            </a:r>
          </a:p>
          <a:p>
            <a:r>
              <a:rPr lang="en-US" altLang="ja-JP" sz="2400" dirty="0" smtClean="0"/>
              <a:t>Separate building construction in FY2013 not to impact PF/PF-AR </a:t>
            </a:r>
          </a:p>
          <a:p>
            <a:r>
              <a:rPr lang="en-US" altLang="ja-JP" sz="2400" dirty="0" smtClean="0"/>
              <a:t>Facility extensions performed during summer 2014</a:t>
            </a:r>
          </a:p>
        </p:txBody>
      </p:sp>
      <p:sp>
        <p:nvSpPr>
          <p:cNvPr id="139" name="スライド番号プレースホルダ 3"/>
          <p:cNvSpPr txBox="1">
            <a:spLocks/>
          </p:cNvSpPr>
          <p:nvPr/>
        </p:nvSpPr>
        <p:spPr bwMode="auto">
          <a:xfrm>
            <a:off x="5507140" y="6345"/>
            <a:ext cx="4025862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538" tIns="49769" rIns="99538" bIns="49769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5214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 Rounded MT Bold"/>
                <a:ea typeface="ヒラギノ丸ゴ Pro W4"/>
                <a:cs typeface="ヒラギノ丸ゴ Pro W4"/>
              </a:rPr>
              <a:t>Utility</a:t>
            </a:r>
            <a:endParaRPr kumimoji="1" lang="en-US" altLang="ja-JP" sz="1300" b="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 Rounded MT Bold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9608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ava-jca-caj-furukawa">
  <a:themeElements>
    <a:clrScheme name="java-jca-caj-furukaw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java-jca-caj-furukawa">
      <a:majorFont>
        <a:latin typeface="Arial Rounded MT Bold"/>
        <a:ea typeface="ヒラギノ丸ゴ Pro W4"/>
        <a:cs typeface="ヒラギノ丸ゴ Pro W4"/>
      </a:majorFont>
      <a:minorFont>
        <a:latin typeface="Arial Rounded MT Bold"/>
        <a:ea typeface="ヒラギノ丸ゴ Pro W4"/>
        <a:cs typeface="ヒラギノ丸ゴ Pro W4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java-jca-caj-furukaw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a-jca-caj-furukaw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a-jca-caj-furukaw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3039</TotalTime>
  <Words>4316</Words>
  <Application>Microsoft Macintosh PowerPoint</Application>
  <PresentationFormat>ユーザー設定</PresentationFormat>
  <Paragraphs>905</Paragraphs>
  <Slides>62</Slides>
  <Notes>5</Notes>
  <HiddenSlides>2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62</vt:i4>
      </vt:variant>
    </vt:vector>
  </HeadingPairs>
  <TitlesOfParts>
    <vt:vector size="63" baseType="lpstr">
      <vt:lpstr>java-jca-caj-furukawa</vt:lpstr>
      <vt:lpstr>Progress of Injector Linac</vt:lpstr>
      <vt:lpstr>スライド 2</vt:lpstr>
      <vt:lpstr>Mission of electron/positron Injector in SuperKEKB</vt:lpstr>
      <vt:lpstr>電子ビームパラメタ</vt:lpstr>
      <vt:lpstr>陽電子ビームパラメタ</vt:lpstr>
      <vt:lpstr>Linac Schedule Overview (tentative A)</vt:lpstr>
      <vt:lpstr>Linac Schedule Overview (tentative B)</vt:lpstr>
      <vt:lpstr>Operation Status</vt:lpstr>
      <vt:lpstr>Facility for Electric Power and Cooling Water</vt:lpstr>
      <vt:lpstr>Alignment</vt:lpstr>
      <vt:lpstr>Alignment progress in 2014</vt:lpstr>
      <vt:lpstr>Alignment progress in 2014</vt:lpstr>
      <vt:lpstr>Positron Generation</vt:lpstr>
      <vt:lpstr>Positron generation for SuperKEKB</vt:lpstr>
      <vt:lpstr>陽電子捕獲部@Linacトンネル</vt:lpstr>
      <vt:lpstr>Positron from New Positron Capture Section</vt:lpstr>
      <vt:lpstr>(1) FC current</vt:lpstr>
      <vt:lpstr>Positron Generation</vt:lpstr>
      <vt:lpstr>陽電子生成装置遮蔽体</vt:lpstr>
      <vt:lpstr>スライド 20</vt:lpstr>
      <vt:lpstr>Photo cathode RF gun development</vt:lpstr>
      <vt:lpstr>RF-Gun development strategy for SuperKEKB</vt:lpstr>
      <vt:lpstr>Design of a quasi traveling wave side couple RF gun</vt:lpstr>
      <vt:lpstr>Beam tracking simulation result</vt:lpstr>
      <vt:lpstr>RF-Gun  comparison</vt:lpstr>
      <vt:lpstr>Ir5Ce Cathode</vt:lpstr>
      <vt:lpstr>Energy spread reduction using temporal manipulation</vt:lpstr>
      <vt:lpstr>Properties of laser medium</vt:lpstr>
      <vt:lpstr>A-1 RF gun results</vt:lpstr>
      <vt:lpstr>Photo cathode RF gun development</vt:lpstr>
      <vt:lpstr>GU_A1 Laser Configuration as of Nov.2014</vt:lpstr>
      <vt:lpstr>GU_A1 Laser Configuration as of Dec.2014</vt:lpstr>
      <vt:lpstr>Photo cathode RF gun improvement</vt:lpstr>
      <vt:lpstr>バンチ電荷量の履歴</vt:lpstr>
      <vt:lpstr>バンチ電荷量安定性の改善</vt:lpstr>
      <vt:lpstr>ビーム軌道の例</vt:lpstr>
      <vt:lpstr>A1 部 Dispersion (2014/11/26)  の測定結果</vt:lpstr>
      <vt:lpstr>シミュレーション２</vt:lpstr>
      <vt:lpstr>入射部のアライメント測定（RF-Gun〜A2）</vt:lpstr>
      <vt:lpstr>スライド 40</vt:lpstr>
      <vt:lpstr>スライド 41</vt:lpstr>
      <vt:lpstr>Cathode 面の影響</vt:lpstr>
      <vt:lpstr>ターゲット周辺の軌道</vt:lpstr>
      <vt:lpstr>R0 ARC Dispersion測定： Trackingとの比較</vt:lpstr>
      <vt:lpstr>電子ビームコミッショニング</vt:lpstr>
      <vt:lpstr>今季の Commissioning</vt:lpstr>
      <vt:lpstr>入射運転に向けて</vt:lpstr>
      <vt:lpstr>Staged Radiation Control License towards SuperKEKB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Summary</vt:lpstr>
      <vt:lpstr>スライド 56</vt:lpstr>
      <vt:lpstr>スライド 57</vt:lpstr>
      <vt:lpstr>スライド 58</vt:lpstr>
      <vt:lpstr>Emittance Preservation and Alignment</vt:lpstr>
      <vt:lpstr>Emittance Preservation</vt:lpstr>
      <vt:lpstr>Pulse-to-pulse modulation</vt:lpstr>
      <vt:lpstr>スライド 62</vt:lpstr>
    </vt:vector>
  </TitlesOfParts>
  <Manager/>
  <Company>kek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Linac progress</dc:title>
  <dc:subject/>
  <dc:creator>k.furukawa</dc:creator>
  <cp:keywords/>
  <dc:description>a4_x000d_based on _x000d_b2gm-linac-furukawa-nov2014.pptx_x000d_linac-furukawa-oct2014.pptx_x000d_linac14-rfgun-yoshida.pptx_x000d_etc_x000d_</dc:description>
  <cp:lastModifiedBy>和朗 古川</cp:lastModifiedBy>
  <cp:revision>169</cp:revision>
  <dcterms:created xsi:type="dcterms:W3CDTF">2015-01-07T03:09:39Z</dcterms:created>
  <dcterms:modified xsi:type="dcterms:W3CDTF">2015-01-07T04:07:21Z</dcterms:modified>
  <cp:category/>
</cp:coreProperties>
</file>