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78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D55E6-E90F-41A1-A9CB-729CD54A94DA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E62B-9AF6-4072-AD57-A5F4F7A0F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27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beam status of final goal and current status.</a:t>
            </a:r>
          </a:p>
          <a:p>
            <a:r>
              <a:rPr kumimoji="1" lang="en-US" altLang="ja-JP" dirty="0" smtClean="0"/>
              <a:t>Energy</a:t>
            </a:r>
            <a:r>
              <a:rPr kumimoji="1" lang="en-US" altLang="ja-JP" baseline="0" dirty="0" smtClean="0"/>
              <a:t> is of course ok.</a:t>
            </a:r>
          </a:p>
          <a:p>
            <a:r>
              <a:rPr kumimoji="1" lang="en-US" altLang="ja-JP" baseline="0" dirty="0" smtClean="0"/>
              <a:t>Beam charge is still not achieved. But it was almost enough in 2021c.</a:t>
            </a:r>
          </a:p>
          <a:p>
            <a:r>
              <a:rPr kumimoji="1" lang="en-US" altLang="ja-JP" baseline="0" dirty="0" smtClean="0"/>
              <a:t>Emittance was improved step by step. </a:t>
            </a:r>
          </a:p>
          <a:p>
            <a:r>
              <a:rPr kumimoji="1" lang="en-US" altLang="ja-JP" baseline="0" dirty="0" smtClean="0"/>
              <a:t>Simultaneous injection to 4 rings and dumping ring is already achieved.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31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Originally We shoul</a:t>
            </a:r>
            <a:r>
              <a:rPr kumimoji="1" lang="en-US" altLang="ja-JP" baseline="0" dirty="0" smtClean="0"/>
              <a:t>d not </a:t>
            </a:r>
            <a:r>
              <a:rPr kumimoji="1" lang="en-US" altLang="ja-JP" dirty="0" smtClean="0"/>
              <a:t>use an thermionic gun.</a:t>
            </a:r>
          </a:p>
          <a:p>
            <a:r>
              <a:rPr kumimoji="1" lang="en-US" altLang="ja-JP" dirty="0" smtClean="0"/>
              <a:t>However, since the RF gun is used only for the electron beam, both are needed.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0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Normally, modulator used for one device.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26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But we connect two</a:t>
            </a:r>
            <a:r>
              <a:rPr kumimoji="1" lang="en-US" altLang="ja-JP" baseline="0" dirty="0" smtClean="0"/>
              <a:t> device to one modulator.</a:t>
            </a:r>
          </a:p>
          <a:p>
            <a:r>
              <a:rPr kumimoji="1" lang="en-US" altLang="ja-JP" baseline="0" dirty="0" err="1" smtClean="0"/>
              <a:t>Klystorn</a:t>
            </a:r>
            <a:r>
              <a:rPr kumimoji="1" lang="en-US" altLang="ja-JP" baseline="0" dirty="0" smtClean="0"/>
              <a:t> and thermionic gun.</a:t>
            </a:r>
          </a:p>
          <a:p>
            <a:r>
              <a:rPr kumimoji="1" lang="en-US" altLang="ja-JP" baseline="0" dirty="0" smtClean="0"/>
              <a:t>Normally, modulator makes flat pulse.</a:t>
            </a:r>
          </a:p>
          <a:p>
            <a:r>
              <a:rPr kumimoji="1" lang="en-US" altLang="ja-JP" baseline="0" dirty="0" smtClean="0"/>
              <a:t>But,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2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Pulse</a:t>
            </a:r>
            <a:r>
              <a:rPr kumimoji="1" lang="en-US" altLang="ja-JP" baseline="0" dirty="0" smtClean="0"/>
              <a:t> shape was broken.</a:t>
            </a:r>
          </a:p>
          <a:p>
            <a:r>
              <a:rPr kumimoji="1" lang="en-US" altLang="ja-JP" baseline="0" dirty="0" smtClean="0"/>
              <a:t>As a result, klystron RF output was very sensitive to timing jitter.</a:t>
            </a:r>
          </a:p>
          <a:p>
            <a:r>
              <a:rPr kumimoji="1" lang="en-US" altLang="ja-JP" baseline="0" dirty="0" smtClean="0"/>
              <a:t>Modulator jitter is about 10 ns. It come from </a:t>
            </a:r>
            <a:r>
              <a:rPr kumimoji="1" lang="en-US" altLang="ja-JP" baseline="0" dirty="0" err="1" smtClean="0"/>
              <a:t>thyratron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timing jitter courses RF jitter.</a:t>
            </a:r>
          </a:p>
          <a:p>
            <a:r>
              <a:rPr kumimoji="1" lang="en-US" altLang="ja-JP" baseline="0" dirty="0" smtClean="0"/>
              <a:t>If pulse shape is flat, 10 ns jitter is no problem.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81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experimentally results.</a:t>
            </a:r>
          </a:p>
          <a:p>
            <a:r>
              <a:rPr kumimoji="1" lang="en-US" altLang="ja-JP" dirty="0" smtClean="0"/>
              <a:t>I studied</a:t>
            </a:r>
            <a:r>
              <a:rPr kumimoji="1" lang="en-US" altLang="ja-JP" baseline="0" dirty="0" smtClean="0"/>
              <a:t> last week. </a:t>
            </a:r>
          </a:p>
          <a:p>
            <a:r>
              <a:rPr kumimoji="1" lang="en-US" altLang="ja-JP" baseline="0" dirty="0" smtClean="0"/>
              <a:t>And I found that HV timing affects the beam energy.</a:t>
            </a: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It was also experimentally confirmed that the timing of the voltage pulse greatly affects the beam energy.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9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 operation</a:t>
            </a:r>
            <a:r>
              <a:rPr kumimoji="1" lang="en-US" altLang="ja-JP" baseline="0" dirty="0" smtClean="0"/>
              <a:t> term, positron beam will be more stable.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52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rf</a:t>
            </a:r>
            <a:r>
              <a:rPr kumimoji="1" lang="en-US" altLang="ja-JP" baseline="0" dirty="0" smtClean="0"/>
              <a:t> gun electron beam charge history. </a:t>
            </a:r>
          </a:p>
          <a:p>
            <a:r>
              <a:rPr kumimoji="1" lang="en-US" altLang="ja-JP" baseline="0" dirty="0" smtClean="0"/>
              <a:t>No loss in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In long term operation, charge was gradually decreased due to Quantum efficiency decrease or laser window transmission decline. </a:t>
            </a:r>
          </a:p>
          <a:p>
            <a:r>
              <a:rPr kumimoji="1" lang="en-US" altLang="ja-JP" baseline="0" dirty="0" smtClean="0"/>
              <a:t>We need laser adjustment sometimes.</a:t>
            </a:r>
          </a:p>
          <a:p>
            <a:r>
              <a:rPr kumimoji="1" lang="en-US" altLang="ja-JP" baseline="0" dirty="0" smtClean="0"/>
              <a:t>So we have still laser power margin to get higher charge.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4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history of positron beam charge.</a:t>
            </a:r>
          </a:p>
          <a:p>
            <a:r>
              <a:rPr kumimoji="1" lang="en-US" altLang="ja-JP" baseline="0" dirty="0" smtClean="0"/>
              <a:t>Thermionic gun generates about 12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electron. And transport to target as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But this transport beam becomes sometimes unstable. I will talk about it.</a:t>
            </a:r>
          </a:p>
          <a:p>
            <a:r>
              <a:rPr kumimoji="1" lang="en-US" altLang="ja-JP" dirty="0" smtClean="0"/>
              <a:t>Conversion ratio is over 50</a:t>
            </a:r>
            <a:r>
              <a:rPr kumimoji="1" lang="en-US" altLang="ja-JP" baseline="0" dirty="0" smtClean="0"/>
              <a:t> %. It means FC performance is very good.</a:t>
            </a:r>
          </a:p>
          <a:p>
            <a:r>
              <a:rPr kumimoji="1" lang="en-US" altLang="ja-JP" baseline="0" dirty="0" smtClean="0"/>
              <a:t>In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 end, charge was 3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We must improve transport of positron beam.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71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history</a:t>
            </a:r>
            <a:r>
              <a:rPr kumimoji="1" lang="en-US" altLang="ja-JP" baseline="0" dirty="0" smtClean="0"/>
              <a:t> of electron beam emittance.</a:t>
            </a:r>
          </a:p>
          <a:p>
            <a:r>
              <a:rPr kumimoji="1" lang="en-US" altLang="ja-JP" baseline="0" dirty="0" smtClean="0"/>
              <a:t>In upstream of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, emittance is very good, it’s about 20 mm-</a:t>
            </a:r>
            <a:r>
              <a:rPr kumimoji="1" lang="en-US" altLang="ja-JP" baseline="0" dirty="0" err="1" smtClean="0"/>
              <a:t>mrad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It is almost target value.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next graph is BT line, it is same mean of end of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Sometimes emittance growth to 60 micron, Sometimes very good emittance, it is very good condition.</a:t>
            </a:r>
          </a:p>
          <a:p>
            <a:r>
              <a:rPr kumimoji="1" lang="en-US" altLang="ja-JP" baseline="0" dirty="0" smtClean="0"/>
              <a:t>We must maintain good condition always.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25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This is positron</a:t>
            </a:r>
            <a:r>
              <a:rPr kumimoji="1" lang="en-US" altLang="ja-JP" sz="1200" baseline="0" dirty="0" smtClean="0"/>
              <a:t> beam history.</a:t>
            </a:r>
          </a:p>
          <a:p>
            <a:r>
              <a:rPr kumimoji="1" lang="en-US" altLang="ja-JP" sz="1200" baseline="0" dirty="0" smtClean="0"/>
              <a:t>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baseline="0" dirty="0" smtClean="0"/>
              <a:t> graph is primary electron beam emittance, it is not so important.</a:t>
            </a:r>
          </a:p>
          <a:p>
            <a:r>
              <a:rPr kumimoji="1" lang="en-US" altLang="ja-JP" sz="1200" baseline="0" dirty="0" smtClean="0"/>
              <a:t>2nd graph is end of </a:t>
            </a:r>
            <a:r>
              <a:rPr kumimoji="1" lang="en-US" altLang="ja-JP" sz="1200" baseline="0" dirty="0" err="1" smtClean="0"/>
              <a:t>linac</a:t>
            </a:r>
            <a:r>
              <a:rPr kumimoji="1" lang="en-US" altLang="ja-JP" sz="1200" baseline="0" dirty="0" smtClean="0"/>
              <a:t>.</a:t>
            </a:r>
          </a:p>
          <a:p>
            <a:r>
              <a:rPr kumimoji="1" lang="en-US" altLang="ja-JP" sz="1200" baseline="0" dirty="0" smtClean="0"/>
              <a:t>After dumping, emittance become very good.</a:t>
            </a:r>
          </a:p>
          <a:p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0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9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FC need high</a:t>
            </a:r>
            <a:r>
              <a:rPr kumimoji="1" lang="en-US" altLang="ja-JP" baseline="0" dirty="0" smtClean="0"/>
              <a:t> current pulse.</a:t>
            </a:r>
          </a:p>
          <a:p>
            <a:r>
              <a:rPr kumimoji="1" lang="en-US" altLang="ja-JP" baseline="0" dirty="0" smtClean="0"/>
              <a:t>We apply high voltage to FC. But the spike voltage was unexpected.</a:t>
            </a:r>
          </a:p>
          <a:p>
            <a:r>
              <a:rPr kumimoji="1" lang="en-US" altLang="ja-JP" baseline="0" dirty="0" smtClean="0"/>
              <a:t>Spike voltage damaged FC.</a:t>
            </a:r>
          </a:p>
          <a:p>
            <a:r>
              <a:rPr kumimoji="1" lang="en-US" altLang="ja-JP" baseline="0" dirty="0" smtClean="0"/>
              <a:t>So FC head was improved. Now FC is no </a:t>
            </a:r>
            <a:r>
              <a:rPr kumimoji="1" lang="en-US" altLang="ja-JP" baseline="0" dirty="0" err="1" smtClean="0"/>
              <a:t>damege</a:t>
            </a:r>
            <a:r>
              <a:rPr kumimoji="1" lang="en-US" altLang="ja-JP" baseline="0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82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But spike voltage sometimes caused malfunction of control equipment.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 found</a:t>
            </a:r>
            <a:r>
              <a:rPr lang="en-US" altLang="ja-JP" baseline="0" dirty="0" smtClean="0"/>
              <a:t> the cause of spike voltage.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It caused by parasitic capacitance of transmission cable.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is resonance of FC and cable.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 found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 method</a:t>
            </a:r>
            <a:r>
              <a:rPr kumimoji="1" lang="en-US" altLang="ja-JP" baseline="0" dirty="0" smtClean="0"/>
              <a:t> of reducing the resonant voltage with simple circuit simulation.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only need a additional RC circuit.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40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Circuit is very</a:t>
            </a:r>
            <a:r>
              <a:rPr kumimoji="1" lang="en-US" altLang="ja-JP" baseline="0" dirty="0" smtClean="0"/>
              <a:t> simple.</a:t>
            </a:r>
          </a:p>
          <a:p>
            <a:r>
              <a:rPr kumimoji="1" lang="en-US" altLang="ja-JP" baseline="0" dirty="0" smtClean="0"/>
              <a:t>But hardware upgrade is not so easy.</a:t>
            </a:r>
          </a:p>
          <a:p>
            <a:r>
              <a:rPr lang="en-US" altLang="ja-JP" dirty="0" smtClean="0"/>
              <a:t>In last summer, we modified the FC modulator and add the RC</a:t>
            </a:r>
            <a:r>
              <a:rPr lang="en-US" altLang="ja-JP" baseline="0" dirty="0" smtClean="0"/>
              <a:t> circuit.</a:t>
            </a:r>
          </a:p>
          <a:p>
            <a:r>
              <a:rPr kumimoji="1" lang="en-US" altLang="ja-JP" baseline="0" dirty="0" smtClean="0"/>
              <a:t>It was component of 20 kV high voltage, we worked very carefully.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83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F780-64D2-44CC-A485-828A0A313F36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8603-E70C-4C63-AC2C-33B5E2BA2670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4D97-E733-4417-8A16-F161BEEBF790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9BF2-D2AA-4ECB-A2C2-981A7B732767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F99-CD6A-4C27-90E4-EE2A7AB912F6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8C7-BDFB-4F00-8988-6E9D4549ACEE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2FB3-F4F1-49AB-9FAD-681DE067495E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48C1-610A-4FE9-9A11-E2230BF373B5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37A5-4F9D-4294-BB35-63BC1F1EFCE5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9756-CECF-4E2F-BD53-8B10B3CC6697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87A9-3736-485E-AE5B-420D3D0E7687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3071-2BA9-47FE-AF71-89A1D7EC3F8D}" type="datetime1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microsoft.com/office/2007/relationships/hdphoto" Target="../media/hdphoto2.wdp"/><Relationship Id="rId7" Type="http://schemas.openxmlformats.org/officeDocument/2006/relationships/image" Target="../media/image44.jpeg"/><Relationship Id="rId12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7.png"/><Relationship Id="rId5" Type="http://schemas.openxmlformats.org/officeDocument/2006/relationships/image" Target="../media/image43.jpeg"/><Relationship Id="rId10" Type="http://schemas.microsoft.com/office/2007/relationships/hdphoto" Target="../media/hdphoto4.wdp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入射器関連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夏井　拓也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404664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22/02/07 B</a:t>
            </a:r>
            <a:r>
              <a:rPr lang="ja-JP" altLang="en-US" dirty="0"/>
              <a:t>ファクトリー推進委員会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5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ome\OneDrive\FC\210916_FC15出力ケーブル取付作業\DSC_2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6138" r="13095" b="13832"/>
          <a:stretch/>
        </p:blipFill>
        <p:spPr bwMode="auto">
          <a:xfrm>
            <a:off x="320671" y="2100064"/>
            <a:ext cx="3399030" cy="27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home\OneDrive\FC\210916_FC15出力ケーブル取付作業\DSC_2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29" y="184482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6030" y="14764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RC circuit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203848" y="3484456"/>
            <a:ext cx="2808312" cy="2775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3568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Set RC circuit to the FC modulator 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5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roadrunner.kek.jp\public\RF-group\FC_15ノイズ検討会\測定データ\210907-FC21波形比較\2021-03-23_15h49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8713" b="4577"/>
          <a:stretch/>
        </p:blipFill>
        <p:spPr bwMode="auto">
          <a:xfrm>
            <a:off x="152786" y="1472958"/>
            <a:ext cx="4392488" cy="37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roadrunner.kek.jp\public\RF-group\FC_15ノイズ検討会\測定データ\210907-FC21波形比較\2021-09-07_13h56_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6" t="52223" r="10232" b="6781"/>
          <a:stretch/>
        </p:blipFill>
        <p:spPr bwMode="auto">
          <a:xfrm>
            <a:off x="4315170" y="1472958"/>
            <a:ext cx="4812044" cy="37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3825194" y="2971527"/>
            <a:ext cx="100811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FC</a:t>
            </a:r>
            <a:r>
              <a:rPr kumimoji="1" lang="ja-JP" altLang="en-US" sz="2800" dirty="0" smtClean="0"/>
              <a:t>モジュレータ改善の結果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73216"/>
            <a:ext cx="872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</a:rPr>
              <a:t>シミュレーションと同様な結果が実際の測定結果でも得られている．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2021c</a:t>
            </a:r>
            <a:r>
              <a:rPr lang="ja-JP" altLang="en-US" sz="2400" dirty="0" smtClean="0">
                <a:solidFill>
                  <a:srgbClr val="0000FF"/>
                </a:solidFill>
              </a:rPr>
              <a:t>では安定に</a:t>
            </a:r>
            <a:r>
              <a:rPr lang="en-US" altLang="ja-JP" sz="2400" dirty="0" smtClean="0">
                <a:solidFill>
                  <a:srgbClr val="0000FF"/>
                </a:solidFill>
              </a:rPr>
              <a:t>FC</a:t>
            </a:r>
            <a:r>
              <a:rPr lang="ja-JP" altLang="en-US" sz="2400" dirty="0" smtClean="0">
                <a:solidFill>
                  <a:srgbClr val="0000FF"/>
                </a:solidFill>
              </a:rPr>
              <a:t>を運転できた．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陽電子プライマリービームのチャージ不安定性問題について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陽電子プライマリービームの電荷量がターゲット地点で度々不安定になることが問題になっていた</a:t>
            </a:r>
            <a:endParaRPr lang="en-US" altLang="ja-JP" dirty="0" smtClean="0"/>
          </a:p>
          <a:p>
            <a:r>
              <a:rPr lang="ja-JP" altLang="en-US" dirty="0" smtClean="0"/>
              <a:t>これはインジェクター部でのエネルギー不安定性から来ていた．</a:t>
            </a:r>
            <a:endParaRPr lang="en-US" altLang="ja-JP" dirty="0" smtClean="0"/>
          </a:p>
          <a:p>
            <a:r>
              <a:rPr lang="ja-JP" altLang="en-US" dirty="0" smtClean="0"/>
              <a:t>エネルギージッターのソースはモジュレータ</a:t>
            </a:r>
            <a:r>
              <a:rPr lang="ja-JP" altLang="en-US" dirty="0"/>
              <a:t>の</a:t>
            </a:r>
            <a:r>
              <a:rPr lang="en-US" altLang="ja-JP" dirty="0" smtClean="0"/>
              <a:t>HV</a:t>
            </a:r>
            <a:r>
              <a:rPr lang="ja-JP" altLang="en-US" dirty="0" smtClean="0"/>
              <a:t>ジッターと</a:t>
            </a:r>
            <a:r>
              <a:rPr lang="en-US" altLang="ja-JP" dirty="0" smtClean="0"/>
              <a:t>HV pulse shape</a:t>
            </a:r>
            <a:r>
              <a:rPr lang="ja-JP" altLang="en-US" dirty="0" smtClean="0"/>
              <a:t>が原因だった．</a:t>
            </a:r>
            <a:endParaRPr lang="en-US" altLang="ja-JP" dirty="0" smtClean="0"/>
          </a:p>
          <a:p>
            <a:r>
              <a:rPr lang="ja-JP" altLang="en-US" dirty="0" smtClean="0"/>
              <a:t>陽電子プライマリービームが安定するオペレーションポイントに調整し直して，</a:t>
            </a:r>
            <a:r>
              <a:rPr lang="en-US" altLang="ja-JP" dirty="0" smtClean="0"/>
              <a:t>2022</a:t>
            </a:r>
            <a:r>
              <a:rPr lang="ja-JP" altLang="en-US" dirty="0" smtClean="0"/>
              <a:t>の運転を始めている．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1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9"/>
          <a:stretch/>
        </p:blipFill>
        <p:spPr bwMode="auto">
          <a:xfrm>
            <a:off x="149744" y="1124744"/>
            <a:ext cx="6808050" cy="33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Energy jitter of AT line (</a:t>
            </a:r>
            <a:r>
              <a:rPr lang="en-US" altLang="ja-JP" sz="2400" dirty="0"/>
              <a:t>T</a:t>
            </a:r>
            <a:r>
              <a:rPr lang="en-US" altLang="ja-JP" sz="2400" dirty="0" smtClean="0"/>
              <a:t>hermionic gun injector line) cussed beam loss at J-arc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AT_J2 Energy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2336" y="1268760"/>
            <a:ext cx="1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R0_32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Charge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61330"/>
            <a:ext cx="5925070" cy="19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4644008" y="4014356"/>
            <a:ext cx="576064" cy="9988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971600" y="1638092"/>
            <a:ext cx="2160240" cy="40231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0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me\OneDrive\slide\220124_B2GM\DSC_2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1561" y="1697824"/>
            <a:ext cx="5736771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2546824" y="4581128"/>
            <a:ext cx="729032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2546824" y="4653136"/>
            <a:ext cx="58501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9513" y="12695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実は，熱カソード電子銃用のモジュレータはすでに撤去されていて，今は，クライストロンモジュレータを電子銃用にも使っている．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281242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クライストロンと電子銃を並列接続して一つのモジュレータで運用している．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home\OneDrive\oho19\photo\DSC_0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2607690" cy="39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769" y="1196126"/>
            <a:ext cx="2935210" cy="1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ome\OneDrive\oho19\photo\DSC_09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0" t="50905" b="9363"/>
          <a:stretch/>
        </p:blipFill>
        <p:spPr bwMode="auto">
          <a:xfrm rot="5400000">
            <a:off x="6337315" y="1447661"/>
            <a:ext cx="3528392" cy="12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2"/>
          <a:stretch/>
        </p:blipFill>
        <p:spPr bwMode="auto">
          <a:xfrm>
            <a:off x="3635896" y="2564904"/>
            <a:ext cx="1620214" cy="105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9512" y="47667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Modulator feed pulse HV. 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075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pulse is necessary.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20056" y="3072384"/>
            <a:ext cx="1136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>
            <a:off x="2787202" y="2924944"/>
            <a:ext cx="70467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5130" y="38861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Normal usage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362205" cy="25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home\OneDrive\oho19\photo\DSC_0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2607690" cy="39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769" y="1196126"/>
            <a:ext cx="2935210" cy="1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ome\OneDrive\oho19\photo\DSC_09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0" t="50905" b="9363"/>
          <a:stretch/>
        </p:blipFill>
        <p:spPr bwMode="auto">
          <a:xfrm rot="5400000">
            <a:off x="6337315" y="1447661"/>
            <a:ext cx="3528392" cy="12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2"/>
          <a:stretch/>
        </p:blipFill>
        <p:spPr bwMode="auto">
          <a:xfrm>
            <a:off x="3635896" y="2564904"/>
            <a:ext cx="1620214" cy="105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矢印 7"/>
          <p:cNvSpPr/>
          <p:nvPr/>
        </p:nvSpPr>
        <p:spPr>
          <a:xfrm>
            <a:off x="2787202" y="2924944"/>
            <a:ext cx="70467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7667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Modulator feed pulse HV. 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075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pulse is necessary.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20056" y="3072384"/>
            <a:ext cx="1136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55776" y="5577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 injector, </a:t>
            </a:r>
            <a:r>
              <a:rPr lang="en-US" altLang="ja-JP" dirty="0"/>
              <a:t>g</a:t>
            </a:r>
            <a:r>
              <a:rPr lang="en-US" altLang="ja-JP" dirty="0" smtClean="0"/>
              <a:t>un was connected.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 rot="2696981">
            <a:off x="2282972" y="4456099"/>
            <a:ext cx="30565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378906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Parallel connection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4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362205" cy="25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home\OneDrive\oho19\photo\DSC_0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2607690" cy="39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769" y="1196126"/>
            <a:ext cx="2935210" cy="1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ome\OneDrive\oho19\photo\DSC_09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0" t="50905" b="9363"/>
          <a:stretch/>
        </p:blipFill>
        <p:spPr bwMode="auto">
          <a:xfrm rot="5400000">
            <a:off x="6337315" y="1447661"/>
            <a:ext cx="3528392" cy="12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2"/>
          <a:stretch/>
        </p:blipFill>
        <p:spPr bwMode="auto">
          <a:xfrm>
            <a:off x="3635896" y="2564904"/>
            <a:ext cx="1620214" cy="105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矢印 7"/>
          <p:cNvSpPr/>
          <p:nvPr/>
        </p:nvSpPr>
        <p:spPr>
          <a:xfrm>
            <a:off x="2787202" y="2924944"/>
            <a:ext cx="70467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7667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Modulator feed pulse HV. 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075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pulse is necessary.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20056" y="3072384"/>
            <a:ext cx="1136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55776" y="5577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 injector, </a:t>
            </a:r>
            <a:r>
              <a:rPr lang="en-US" altLang="ja-JP" dirty="0"/>
              <a:t>g</a:t>
            </a:r>
            <a:r>
              <a:rPr lang="en-US" altLang="ja-JP" dirty="0" smtClean="0"/>
              <a:t>un was connected.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 rot="2696981">
            <a:off x="2282972" y="4456099"/>
            <a:ext cx="30565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378906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Parallel connection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476672"/>
            <a:ext cx="3973013" cy="297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56" y="3993583"/>
            <a:ext cx="3771904" cy="28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87364" y="2183430"/>
            <a:ext cx="396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Pulse shape was broken !!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896" y="3574757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Modulator pulse timing jitter is 10 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59121" y="107340"/>
            <a:ext cx="348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Sensitive to timing </a:t>
            </a:r>
            <a:r>
              <a:rPr lang="en-US" altLang="ja-JP" dirty="0" smtClean="0">
                <a:solidFill>
                  <a:srgbClr val="FF0000"/>
                </a:solidFill>
              </a:rPr>
              <a:t>jitter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4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8"/>
          <a:stretch/>
        </p:blipFill>
        <p:spPr bwMode="auto">
          <a:xfrm>
            <a:off x="589466" y="1398636"/>
            <a:ext cx="7848872" cy="460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5410" y="22073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運転値の</a:t>
            </a:r>
            <a:r>
              <a:rPr kumimoji="1" lang="en-US" altLang="ja-JP" sz="2400" dirty="0" smtClean="0"/>
              <a:t>HV</a:t>
            </a:r>
            <a:r>
              <a:rPr lang="ja-JP" altLang="en-US" sz="2400" dirty="0"/>
              <a:t>タイミング</a:t>
            </a:r>
            <a:r>
              <a:rPr lang="ja-JP" altLang="en-US" sz="2400" dirty="0" smtClean="0"/>
              <a:t>はビームに影響が出やすい箇所だということがわかってきた．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5570" y="19070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HV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delay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77898" y="19532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(AT_J2 Y)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12124" y="5116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AT_22 Y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5053962" y="3702348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43972" y="3747920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HV d</a:t>
            </a:r>
            <a:r>
              <a:rPr kumimoji="1" lang="en-US" altLang="ja-JP" dirty="0" smtClean="0">
                <a:solidFill>
                  <a:srgbClr val="FF0000"/>
                </a:solidFill>
              </a:rPr>
              <a:t>elay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1 step = 8.8 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4882" y="1052736"/>
            <a:ext cx="602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2022/01/17 study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67544" y="609329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実験的にも，</a:t>
            </a:r>
            <a:r>
              <a:rPr lang="en-US" altLang="ja-JP" dirty="0" smtClean="0"/>
              <a:t>HV</a:t>
            </a:r>
            <a:r>
              <a:rPr lang="ja-JP" altLang="en-US" dirty="0" smtClean="0"/>
              <a:t>タイミングはビームエネルギーに大きく影響を及ぼすことがわかった．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1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r="30892"/>
          <a:stretch/>
        </p:blipFill>
        <p:spPr bwMode="auto">
          <a:xfrm>
            <a:off x="1341694" y="3717032"/>
            <a:ext cx="2364099" cy="187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90" y="3717032"/>
            <a:ext cx="3559989" cy="266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587640" y="5590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Normal pulse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55992" y="51719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A1_A klystron pulse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6056" y="3923764"/>
            <a:ext cx="240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</a:t>
            </a:r>
            <a:r>
              <a:rPr kumimoji="1" lang="en-US" altLang="ja-JP" dirty="0" err="1" smtClean="0"/>
              <a:t>nsec</a:t>
            </a:r>
            <a:r>
              <a:rPr kumimoji="1" lang="en-US" altLang="ja-JP" dirty="0" smtClean="0"/>
              <a:t> timing jitter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512" y="141277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通常，モジュレータは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10 </a:t>
            </a:r>
            <a:r>
              <a:rPr lang="en-US" altLang="ja-JP" sz="2800" dirty="0" err="1" smtClean="0"/>
              <a:t>nsec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のタイミングジッターを持っているが，フラットパルスであればこれは問題にならない．</a:t>
            </a:r>
            <a:endParaRPr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例外的に</a:t>
            </a:r>
            <a:r>
              <a:rPr lang="en-US" altLang="ja-JP" sz="2800" dirty="0" smtClean="0"/>
              <a:t>A1_A</a:t>
            </a:r>
            <a:r>
              <a:rPr lang="ja-JP" altLang="en-US" sz="2800" dirty="0" smtClean="0"/>
              <a:t>クライストロンでは，パルス波形がくずれてしまっているために，ビームに影響が出てしまう．</a:t>
            </a:r>
            <a:endParaRPr kumimoji="1" lang="ja-JP" altLang="en-US" sz="28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860032" y="4293096"/>
            <a:ext cx="28803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Source of beam instability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ja-JP" dirty="0" smtClean="0"/>
              <a:t>Beam status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83631"/>
              </p:ext>
            </p:extLst>
          </p:nvPr>
        </p:nvGraphicFramePr>
        <p:xfrm>
          <a:off x="179512" y="1412776"/>
          <a:ext cx="871297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2021c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Final goal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Beam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e+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e+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e-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4.0 GeV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7.0 GeV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4.0 GeV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7.0</a:t>
                      </a:r>
                      <a:r>
                        <a:rPr kumimoji="1" lang="en-US" altLang="ja-JP" sz="2000" baseline="0" dirty="0" smtClean="0"/>
                        <a:t> GeV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Bunch charge</a:t>
                      </a:r>
                    </a:p>
                    <a:p>
                      <a:r>
                        <a:rPr kumimoji="1" lang="en-US" altLang="ja-JP" sz="2000" dirty="0" smtClean="0"/>
                        <a:t>1</a:t>
                      </a:r>
                      <a:r>
                        <a:rPr kumimoji="1" lang="en-US" altLang="ja-JP" sz="2000" baseline="30000" dirty="0" smtClean="0"/>
                        <a:t>st</a:t>
                      </a:r>
                      <a:r>
                        <a:rPr kumimoji="1" lang="en-US" altLang="ja-JP" sz="2000" baseline="0" dirty="0" smtClean="0"/>
                        <a:t> , 2</a:t>
                      </a:r>
                      <a:r>
                        <a:rPr kumimoji="1" lang="en-US" altLang="ja-JP" sz="2000" baseline="30000" dirty="0" smtClean="0"/>
                        <a:t>nd</a:t>
                      </a:r>
                      <a:r>
                        <a:rPr kumimoji="1" lang="en-US" altLang="ja-JP" sz="2000" baseline="0" dirty="0" smtClean="0"/>
                        <a:t> [</a:t>
                      </a:r>
                      <a:r>
                        <a:rPr kumimoji="1" lang="en-US" altLang="ja-JP" sz="2000" baseline="0" dirty="0" err="1" smtClean="0"/>
                        <a:t>nC</a:t>
                      </a:r>
                      <a:r>
                        <a:rPr kumimoji="1" lang="en-US" altLang="ja-JP" sz="2000" baseline="0" dirty="0" smtClean="0"/>
                        <a:t>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3.0</a:t>
                      </a:r>
                      <a:r>
                        <a:rPr kumimoji="1" lang="en-US" altLang="ja-JP" sz="2000" baseline="0" dirty="0" smtClean="0"/>
                        <a:t> , </a:t>
                      </a:r>
                      <a:r>
                        <a:rPr kumimoji="1" lang="en-US" altLang="ja-JP" sz="2000" dirty="0" smtClean="0"/>
                        <a:t>2.5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2.0</a:t>
                      </a:r>
                      <a:r>
                        <a:rPr kumimoji="1" lang="en-US" altLang="ja-JP" sz="2000" baseline="0" dirty="0" smtClean="0"/>
                        <a:t> , 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4.0, 4.0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4.0, 4.0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Normalized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emmittance</a:t>
                      </a:r>
                      <a:endParaRPr kumimoji="1" lang="en-US" altLang="ja-JP" sz="2000" baseline="0" dirty="0" smtClean="0"/>
                    </a:p>
                    <a:p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0" dirty="0" smtClean="0"/>
                        <a:t>-</a:t>
                      </a:r>
                      <a:r>
                        <a:rPr kumimoji="1" lang="en-US" altLang="ja-JP" sz="2000" baseline="0" dirty="0" err="1" smtClean="0"/>
                        <a:t>mrad</a:t>
                      </a:r>
                      <a:r>
                        <a:rPr kumimoji="1" lang="en-US" altLang="ja-JP" sz="2000" baseline="0" dirty="0" smtClean="0"/>
                        <a:t>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120,</a:t>
                      </a:r>
                      <a:r>
                        <a:rPr kumimoji="1" lang="en-US" altLang="ja-JP" sz="2000" baseline="0" dirty="0" smtClean="0"/>
                        <a:t> 5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50-20,</a:t>
                      </a:r>
                      <a:r>
                        <a:rPr kumimoji="1" lang="en-US" altLang="ja-JP" sz="2000" baseline="0" dirty="0" smtClean="0"/>
                        <a:t> 50-20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100,</a:t>
                      </a:r>
                      <a:r>
                        <a:rPr kumimoji="1" lang="en-US" altLang="ja-JP" sz="2000" baseline="0" dirty="0" smtClean="0"/>
                        <a:t> 15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40,</a:t>
                      </a:r>
                      <a:r>
                        <a:rPr kumimoji="1" lang="en-US" altLang="ja-JP" sz="2000" baseline="0" dirty="0" smtClean="0"/>
                        <a:t> 20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Energy spread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0.16 % ?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?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0.16 %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0.07 %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Simultaneous</a:t>
                      </a:r>
                      <a:r>
                        <a:rPr kumimoji="1" lang="en-US" altLang="ja-JP" sz="2000" baseline="0" dirty="0" smtClean="0"/>
                        <a:t> top-up injection</a:t>
                      </a:r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4+1 rings 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(LER,</a:t>
                      </a:r>
                      <a:r>
                        <a:rPr kumimoji="1" lang="en-US" altLang="ja-JP" sz="2000" baseline="0" dirty="0" smtClean="0"/>
                        <a:t> HER, DR, PF, PF-AR)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4+1 rings 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(LER,</a:t>
                      </a:r>
                      <a:r>
                        <a:rPr kumimoji="1" lang="en-US" altLang="ja-JP" sz="2000" baseline="0" dirty="0" smtClean="0"/>
                        <a:t> HER, DR, PF, PF-AR)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2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1645"/>
            <a:ext cx="5875362" cy="49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タイミングを変えていくとビームエネルギーに影響を与えにくいところがあることがわかってきた．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616530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2022</a:t>
            </a:r>
            <a:r>
              <a:rPr kumimoji="1" lang="ja-JP" altLang="en-US" sz="2000" dirty="0" smtClean="0"/>
              <a:t>の</a:t>
            </a:r>
            <a:r>
              <a:rPr lang="ja-JP" altLang="en-US" sz="2000" dirty="0" smtClean="0"/>
              <a:t>陽電子ビームはこの安定点に調整して入射調整を行っている．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Conclusion 2021c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ビーム</a:t>
            </a:r>
            <a:r>
              <a:rPr lang="ja-JP" altLang="en-US" dirty="0" smtClean="0"/>
              <a:t>電荷量は最終目標に向けて徐々に電荷量を上げていっているが，今の所，入射要請には十分の電荷量は確保されている．</a:t>
            </a:r>
            <a:endParaRPr lang="en-US" altLang="ja-JP" dirty="0" smtClean="0"/>
          </a:p>
          <a:p>
            <a:r>
              <a:rPr lang="ja-JP" altLang="en-US" dirty="0" smtClean="0"/>
              <a:t>陽電子発生量は当初の性能を満たしているので，透過量を上げていくスタディーを続けていく．</a:t>
            </a:r>
            <a:endParaRPr lang="en-US" altLang="ja-JP" dirty="0" smtClean="0"/>
          </a:p>
          <a:p>
            <a:r>
              <a:rPr lang="ja-JP" altLang="en-US" dirty="0" smtClean="0"/>
              <a:t>電子ビームもレーザーパワーマージンと今期からの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バンチ運転を考えれば十分な電荷量は確保できている</a:t>
            </a:r>
            <a:r>
              <a:rPr lang="ja-JP" altLang="en-US" dirty="0" smtClean="0"/>
              <a:t>と思われる</a:t>
            </a:r>
            <a:r>
              <a:rPr lang="ja-JP" altLang="en-US" dirty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エミッタンスは目標値を達成するときもあるが，それを安定的に維持するには至っていないので，安定運転に向けて改善を行っていく．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0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Linac</a:t>
            </a:r>
            <a:r>
              <a:rPr kumimoji="1" lang="en-US" altLang="ja-JP" dirty="0" smtClean="0"/>
              <a:t> Upgrade 2022-2026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高速キッカー・大口径パルス電磁石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高精度</a:t>
            </a:r>
            <a:r>
              <a:rPr kumimoji="1" lang="ja-JP" altLang="en-US" sz="2800" dirty="0"/>
              <a:t>架</a:t>
            </a:r>
            <a:r>
              <a:rPr kumimoji="1" lang="ja-JP" altLang="en-US" sz="2800" dirty="0" smtClean="0"/>
              <a:t>台駆動機構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PCB</a:t>
            </a:r>
            <a:r>
              <a:rPr lang="ja-JP" altLang="en-US" sz="2800" dirty="0" smtClean="0"/>
              <a:t>コンデンサ更新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新規</a:t>
            </a:r>
            <a:r>
              <a:rPr kumimoji="1" lang="en-US" altLang="ja-JP" sz="2800" dirty="0" smtClean="0"/>
              <a:t>e-</a:t>
            </a:r>
            <a:r>
              <a:rPr kumimoji="1" lang="ja-JP" altLang="en-US" sz="2800" dirty="0" smtClean="0"/>
              <a:t>エネルギー</a:t>
            </a:r>
            <a:r>
              <a:rPr kumimoji="1" lang="ja-JP" altLang="en-US" sz="2800" dirty="0"/>
              <a:t>圧縮</a:t>
            </a:r>
            <a:r>
              <a:rPr kumimoji="1" lang="ja-JP" altLang="en-US" sz="2800" dirty="0" smtClean="0"/>
              <a:t>装置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RF</a:t>
            </a:r>
            <a:r>
              <a:rPr lang="ja-JP" altLang="en-US" sz="2800" dirty="0" smtClean="0"/>
              <a:t>電子銃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陽電子捕獲部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加速管</a:t>
            </a:r>
            <a:endParaRPr kumimoji="1" lang="ja-JP" altLang="en-US" sz="2800" dirty="0"/>
          </a:p>
        </p:txBody>
      </p:sp>
      <p:sp>
        <p:nvSpPr>
          <p:cNvPr id="4" name="右中かっこ 3"/>
          <p:cNvSpPr/>
          <p:nvPr/>
        </p:nvSpPr>
        <p:spPr>
          <a:xfrm>
            <a:off x="6289391" y="1585984"/>
            <a:ext cx="432048" cy="19870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4248" y="227687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アップグレード予算</a:t>
            </a:r>
            <a:endParaRPr kumimoji="1" lang="ja-JP" altLang="en-US" sz="2400" dirty="0"/>
          </a:p>
        </p:txBody>
      </p:sp>
      <p:sp>
        <p:nvSpPr>
          <p:cNvPr id="6" name="右中かっこ 5"/>
          <p:cNvSpPr/>
          <p:nvPr/>
        </p:nvSpPr>
        <p:spPr>
          <a:xfrm>
            <a:off x="6251399" y="4005064"/>
            <a:ext cx="432048" cy="15121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21439" y="4473115"/>
            <a:ext cx="152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通常予算</a:t>
            </a:r>
            <a:endParaRPr kumimoji="1" lang="ja-JP" altLang="en-US" sz="2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2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55576" y="1124744"/>
            <a:ext cx="7345354" cy="5527313"/>
            <a:chOff x="444" y="544"/>
            <a:chExt cx="5018" cy="37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4" y="544"/>
              <a:ext cx="5018" cy="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838" tIns="50419" rIns="100838" bIns="5041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316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544"/>
              <a:ext cx="5022" cy="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テキスト ボックス 32">
            <a:extLst>
              <a:ext uri="{FF2B5EF4-FFF2-40B4-BE49-F238E27FC236}">
                <a16:creationId xmlns:a16="http://schemas.microsoft.com/office/drawing/2014/main" xmlns="" id="{CAF5604C-AC83-1C47-8119-6F24D8C49180}"/>
              </a:ext>
            </a:extLst>
          </p:cNvPr>
          <p:cNvSpPr txBox="1"/>
          <p:nvPr/>
        </p:nvSpPr>
        <p:spPr>
          <a:xfrm>
            <a:off x="7236296" y="1335352"/>
            <a:ext cx="1233528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kumimoji="1" lang="en-US" altLang="ja-JP" sz="1600" dirty="0"/>
              <a:t>C. </a:t>
            </a:r>
            <a:r>
              <a:rPr kumimoji="1" lang="en-US" altLang="ja-JP" sz="1600" dirty="0" err="1"/>
              <a:t>Mitsuda</a:t>
            </a:r>
            <a:endParaRPr kumimoji="1" lang="ja-JP" altLang="en-US" dirty="0"/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350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bunch</a:t>
            </a:r>
            <a:r>
              <a:rPr lang="ja-JP" altLang="en-US" dirty="0" smtClean="0"/>
              <a:t>用高速</a:t>
            </a:r>
            <a:r>
              <a:rPr lang="ja-JP" altLang="en-US" dirty="0"/>
              <a:t>キッカー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大口径パルス</a:t>
            </a:r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787858" cy="195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BBEEFA-38AC-B844-AF2B-D2E3C39D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64506"/>
            <a:ext cx="3770601" cy="307542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6" y="1988840"/>
            <a:ext cx="3339754" cy="183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427984" y="18448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J-arc</a:t>
            </a:r>
            <a:r>
              <a:rPr kumimoji="1" lang="ja-JP" altLang="en-US" dirty="0" smtClean="0"/>
              <a:t>出入り口に配置する．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陽電子プライマリービームを通すため従来の</a:t>
            </a:r>
            <a:r>
              <a:rPr lang="ja-JP" altLang="en-US" dirty="0" smtClean="0"/>
              <a:t>パルス</a:t>
            </a:r>
            <a:r>
              <a:rPr lang="en-US" altLang="ja-JP" dirty="0" smtClean="0"/>
              <a:t>Q</a:t>
            </a:r>
            <a:r>
              <a:rPr lang="ja-JP" altLang="en-US" dirty="0" smtClean="0"/>
              <a:t>は使えずに大口径のパルス</a:t>
            </a:r>
            <a:r>
              <a:rPr lang="en-US" altLang="ja-JP" dirty="0" smtClean="0"/>
              <a:t>Q</a:t>
            </a:r>
            <a:r>
              <a:rPr lang="ja-JP" altLang="en-US" dirty="0" smtClean="0"/>
              <a:t>マグネットがひつようになる．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8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高精度架台駆動</a:t>
            </a:r>
            <a:r>
              <a:rPr lang="ja-JP" altLang="en-US" dirty="0" smtClean="0"/>
              <a:t>機構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608512" cy="302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コンテンツ プレースホルダー 3" descr="IMG_835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156" b="16156"/>
          <a:stretch/>
        </p:blipFill>
        <p:spPr>
          <a:xfrm>
            <a:off x="4860032" y="2341972"/>
            <a:ext cx="4204252" cy="296449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9512" y="1429889"/>
            <a:ext cx="874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入射器</a:t>
            </a:r>
            <a:r>
              <a:rPr lang="ja-JP" altLang="en-US" dirty="0" smtClean="0"/>
              <a:t>の床は，年間を通して変動していることがわかっているため，変動を吸収するために架台駆動機構を開発している．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対策</a:t>
            </a:r>
            <a:r>
              <a:rPr kumimoji="1" lang="en-US" altLang="ja-JP" dirty="0" smtClean="0"/>
              <a:t>PFN</a:t>
            </a:r>
            <a:r>
              <a:rPr kumimoji="1" lang="ja-JP" altLang="en-US" dirty="0" smtClean="0"/>
              <a:t>コンデンサ交換</a:t>
            </a:r>
            <a:endParaRPr kumimoji="1" lang="ja-JP" altLang="en-US" dirty="0"/>
          </a:p>
        </p:txBody>
      </p:sp>
      <p:pic>
        <p:nvPicPr>
          <p:cNvPr id="3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6255" y="1917018"/>
            <a:ext cx="2304257" cy="1728192"/>
          </a:xfrm>
          <a:prstGeom prst="rect">
            <a:avLst/>
          </a:prstGeom>
        </p:spPr>
      </p:pic>
      <p:pic>
        <p:nvPicPr>
          <p:cNvPr id="4" name="コンテンツ プレースホルダ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97" y="2072430"/>
            <a:ext cx="2356022" cy="43504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16532" y="16289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PFN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197819" y="2623859"/>
            <a:ext cx="1524193" cy="3597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478619" y="4029030"/>
            <a:ext cx="2732214" cy="256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耐電圧：</a:t>
            </a:r>
            <a:r>
              <a:rPr lang="en-US" altLang="ja-JP" sz="1600" dirty="0" smtClean="0"/>
              <a:t>47kV</a:t>
            </a:r>
            <a:endParaRPr lang="en-US" altLang="ja-JP" sz="1600" dirty="0"/>
          </a:p>
          <a:p>
            <a:r>
              <a:rPr lang="ja-JP" altLang="en-US" sz="1600" dirty="0" smtClean="0"/>
              <a:t>静電容量：</a:t>
            </a:r>
            <a:r>
              <a:rPr lang="en-US" altLang="ja-JP" sz="1600" dirty="0" smtClean="0"/>
              <a:t>0.0155μF</a:t>
            </a:r>
          </a:p>
          <a:p>
            <a:pPr lvl="1"/>
            <a:r>
              <a:rPr lang="ja-JP" altLang="en-US" sz="1400" dirty="0" smtClean="0"/>
              <a:t>ニチコン製</a:t>
            </a:r>
            <a:endParaRPr lang="en-US" altLang="ja-JP" sz="1400" dirty="0" smtClean="0"/>
          </a:p>
          <a:p>
            <a:pPr lvl="1"/>
            <a:r>
              <a:rPr lang="ja-JP" altLang="en-US" sz="1400" dirty="0" smtClean="0"/>
              <a:t>重量：</a:t>
            </a:r>
            <a:r>
              <a:rPr lang="en-US" altLang="ja-JP" sz="1400" dirty="0" smtClean="0"/>
              <a:t>10kg</a:t>
            </a:r>
            <a:r>
              <a:rPr lang="ja-JP" altLang="en-US" sz="1400" dirty="0" smtClean="0"/>
              <a:t>程度</a:t>
            </a:r>
            <a:endParaRPr lang="en-US" altLang="ja-JP" sz="1400" dirty="0" smtClean="0"/>
          </a:p>
          <a:p>
            <a:r>
              <a:rPr lang="en-US" altLang="ja-JP" sz="1600" dirty="0" smtClean="0"/>
              <a:t>1</a:t>
            </a:r>
            <a:r>
              <a:rPr lang="ja-JP" altLang="en-US" sz="1600" dirty="0" smtClean="0"/>
              <a:t>個約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万円（税抜き）</a:t>
            </a:r>
            <a:endParaRPr lang="en-US" altLang="ja-JP" sz="1600" dirty="0" smtClean="0"/>
          </a:p>
          <a:p>
            <a:pPr lvl="1"/>
            <a:r>
              <a:rPr lang="ja-JP" altLang="en-US" sz="1400" dirty="0" smtClean="0"/>
              <a:t>通常購入する際は入札</a:t>
            </a:r>
            <a:endParaRPr lang="en-US" altLang="ja-JP" sz="1400" dirty="0" smtClean="0"/>
          </a:p>
          <a:p>
            <a:r>
              <a:rPr lang="ja-JP" altLang="en-US" sz="1600" dirty="0" smtClean="0"/>
              <a:t>納期は</a:t>
            </a:r>
            <a:r>
              <a:rPr lang="en-US" altLang="ja-JP" sz="1600" dirty="0" smtClean="0"/>
              <a:t>8</a:t>
            </a:r>
            <a:r>
              <a:rPr lang="ja-JP" altLang="en-US" sz="1600" dirty="0" smtClean="0"/>
              <a:t>カ月程度</a:t>
            </a:r>
            <a:endParaRPr lang="en-US" altLang="ja-JP" sz="1600" dirty="0" smtClean="0"/>
          </a:p>
          <a:p>
            <a:pPr lvl="1"/>
            <a:r>
              <a:rPr lang="ja-JP" altLang="en-US" sz="1400" dirty="0" smtClean="0"/>
              <a:t>部材の納期による</a:t>
            </a:r>
            <a:endParaRPr lang="en-US" altLang="ja-JP" sz="1400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75157" y="1792015"/>
            <a:ext cx="3947440" cy="45124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/>
              <a:t>通常のクライストロン用パルス電源では</a:t>
            </a:r>
            <a:r>
              <a:rPr lang="en-US" altLang="ja-JP" sz="2000" dirty="0" smtClean="0"/>
              <a:t>40</a:t>
            </a:r>
            <a:r>
              <a:rPr lang="ja-JP" altLang="en-US" sz="2000" dirty="0" smtClean="0"/>
              <a:t>個使用</a:t>
            </a:r>
            <a:endParaRPr lang="en-US" altLang="ja-JP" sz="2000" dirty="0" smtClean="0"/>
          </a:p>
          <a:p>
            <a:pPr lvl="1"/>
            <a:r>
              <a:rPr lang="en-US" altLang="ja-JP" sz="1800" dirty="0" smtClean="0"/>
              <a:t>20</a:t>
            </a:r>
            <a:r>
              <a:rPr lang="ja-JP" altLang="en-US" sz="1800" dirty="0" smtClean="0"/>
              <a:t>段の</a:t>
            </a:r>
            <a:r>
              <a:rPr lang="en-US" altLang="ja-JP" sz="1800" dirty="0" smtClean="0"/>
              <a:t>PFN</a:t>
            </a:r>
            <a:r>
              <a:rPr lang="ja-JP" altLang="en-US" sz="1800" dirty="0" smtClean="0"/>
              <a:t>を</a:t>
            </a:r>
            <a:r>
              <a:rPr lang="en-US" altLang="ja-JP" sz="1800" dirty="0" smtClean="0"/>
              <a:t>2</a:t>
            </a:r>
            <a:r>
              <a:rPr lang="ja-JP" altLang="en-US" sz="1800" dirty="0" smtClean="0"/>
              <a:t>並列</a:t>
            </a:r>
            <a:endParaRPr lang="en-US" altLang="ja-JP" sz="18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低濃度</a:t>
            </a:r>
            <a:r>
              <a:rPr lang="en-US" altLang="ja-JP" sz="2000" dirty="0" smtClean="0"/>
              <a:t>PCB</a:t>
            </a:r>
            <a:r>
              <a:rPr lang="ja-JP" altLang="en-US" sz="2000" dirty="0" smtClean="0"/>
              <a:t>含有の可能性があるのは約</a:t>
            </a:r>
            <a:r>
              <a:rPr lang="en-US" altLang="ja-JP" sz="2000" dirty="0" smtClean="0"/>
              <a:t>600</a:t>
            </a:r>
            <a:r>
              <a:rPr lang="ja-JP" altLang="en-US" sz="2000" dirty="0" smtClean="0"/>
              <a:t>個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PCB</a:t>
            </a:r>
            <a:r>
              <a:rPr lang="ja-JP" altLang="en-US" sz="2000" dirty="0" smtClean="0"/>
              <a:t>の含有調査＝廃棄</a:t>
            </a:r>
            <a:endParaRPr lang="en-US" altLang="ja-JP" sz="2000" dirty="0" smtClean="0"/>
          </a:p>
          <a:p>
            <a:pPr lvl="1"/>
            <a:r>
              <a:rPr lang="ja-JP" altLang="en-US" sz="1800" dirty="0" smtClean="0"/>
              <a:t>新規で購入して置き換える</a:t>
            </a:r>
            <a:endParaRPr lang="en-US" altLang="ja-JP" sz="18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これまではグループ内の予算で購入</a:t>
            </a:r>
            <a:endParaRPr lang="en-US" altLang="ja-JP" sz="20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1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新規エネルギー圧縮装置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Electron ECS</a:t>
            </a:r>
            <a:endParaRPr kumimoji="1" lang="ja-JP" altLang="en-US" dirty="0"/>
          </a:p>
        </p:txBody>
      </p:sp>
      <p:pic>
        <p:nvPicPr>
          <p:cNvPr id="3" name="図 3">
            <a:extLst>
              <a:ext uri="{FF2B5EF4-FFF2-40B4-BE49-F238E27FC236}">
                <a16:creationId xmlns:a16="http://schemas.microsoft.com/office/drawing/2014/main" xmlns="" id="{3361309A-128A-114A-B23E-A01879B02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31458" b="185"/>
          <a:stretch>
            <a:fillRect/>
          </a:stretch>
        </p:blipFill>
        <p:spPr bwMode="auto">
          <a:xfrm>
            <a:off x="467544" y="2852936"/>
            <a:ext cx="4955061" cy="28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コンテンツ プレースホルダー 3" descr="DSC0047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3674" r="18639" b="11275"/>
          <a:stretch/>
        </p:blipFill>
        <p:spPr>
          <a:xfrm>
            <a:off x="5004048" y="4267852"/>
            <a:ext cx="3827667" cy="19424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544" y="17008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HER</a:t>
            </a:r>
            <a:r>
              <a:rPr kumimoji="1" lang="ja-JP" altLang="en-US" dirty="0" smtClean="0"/>
              <a:t>においてはエネルギー幅の要求が厳しいため，新たにエネルギー圧縮装置の検討を進めている．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5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 descr="DSC00470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778" y="2092007"/>
            <a:ext cx="2101624" cy="1066523"/>
          </a:xfrm>
          <a:prstGeom prst="rect">
            <a:avLst/>
          </a:prstGeom>
        </p:spPr>
      </p:pic>
      <p:grpSp>
        <p:nvGrpSpPr>
          <p:cNvPr id="6" name="図形グループ 1"/>
          <p:cNvGrpSpPr>
            <a:grpSpLocks noChangeAspect="1"/>
          </p:cNvGrpSpPr>
          <p:nvPr/>
        </p:nvGrpSpPr>
        <p:grpSpPr>
          <a:xfrm>
            <a:off x="88673" y="2208147"/>
            <a:ext cx="1884960" cy="937074"/>
            <a:chOff x="136525" y="1489869"/>
            <a:chExt cx="9548019" cy="4746625"/>
          </a:xfrm>
        </p:grpSpPr>
        <p:pic>
          <p:nvPicPr>
            <p:cNvPr id="7" name="コンテンツ プレースホルダー 4" descr="DSC04927.jpe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6525" y="1600200"/>
              <a:ext cx="4746625" cy="4525963"/>
            </a:xfrm>
            <a:prstGeom prst="rect">
              <a:avLst/>
            </a:prstGeom>
          </p:spPr>
        </p:pic>
        <p:pic>
          <p:nvPicPr>
            <p:cNvPr id="8" name="コンテンツ プレースホルダー 5" descr="IMG_9588.jpeg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5048250" y="1600200"/>
              <a:ext cx="4746625" cy="4525963"/>
            </a:xfrm>
            <a:prstGeom prst="rect">
              <a:avLst/>
            </a:prstGeom>
          </p:spPr>
        </p:pic>
      </p:grpSp>
      <p:pic>
        <p:nvPicPr>
          <p:cNvPr id="9" name="コンテンツ プレースホルダー 3" descr="IMG_8351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5515" y="2142334"/>
            <a:ext cx="1992870" cy="1011700"/>
          </a:xfrm>
          <a:prstGeom prst="rect">
            <a:avLst/>
          </a:prstGeom>
        </p:spPr>
      </p:pic>
      <p:grpSp>
        <p:nvGrpSpPr>
          <p:cNvPr id="10" name="図形グループ 2"/>
          <p:cNvGrpSpPr>
            <a:grpSpLocks noChangeAspect="1"/>
          </p:cNvGrpSpPr>
          <p:nvPr/>
        </p:nvGrpSpPr>
        <p:grpSpPr>
          <a:xfrm>
            <a:off x="4512187" y="2094922"/>
            <a:ext cx="2269734" cy="1063608"/>
            <a:chOff x="136525" y="1600200"/>
            <a:chExt cx="9658350" cy="4525963"/>
          </a:xfrm>
        </p:grpSpPr>
        <p:pic>
          <p:nvPicPr>
            <p:cNvPr id="11" name="コンテンツ プレースホルダー 4" descr="IMG_7275.jpe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525" y="1600200"/>
              <a:ext cx="4746625" cy="4525963"/>
            </a:xfrm>
            <a:prstGeom prst="rect">
              <a:avLst/>
            </a:prstGeom>
          </p:spPr>
        </p:pic>
        <p:pic>
          <p:nvPicPr>
            <p:cNvPr id="12" name="コンテンツ プレースホルダー 5" descr="IMG_7497.jpeg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48250" y="1600200"/>
              <a:ext cx="4746625" cy="4525963"/>
            </a:xfrm>
            <a:prstGeom prst="rect">
              <a:avLst/>
            </a:prstGeom>
          </p:spPr>
        </p:pic>
      </p:grpSp>
      <p:pic>
        <p:nvPicPr>
          <p:cNvPr id="16" name="コンテンツ プレースホルダー 10">
            <a:extLst>
              <a:ext uri="{FF2B5EF4-FFF2-40B4-BE49-F238E27FC236}">
                <a16:creationId xmlns:a16="http://schemas.microsoft.com/office/drawing/2014/main" xmlns="" id="{34C8F51A-F165-F045-9544-0E233330B4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9785" y="4185999"/>
            <a:ext cx="2328713" cy="12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4">
            <a:extLst>
              <a:ext uri="{FF2B5EF4-FFF2-40B4-BE49-F238E27FC236}">
                <a16:creationId xmlns:a16="http://schemas.microsoft.com/office/drawing/2014/main" xmlns="" id="{255A9DEB-920F-B243-B3E7-061F7AD7A3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000" y="4181599"/>
            <a:ext cx="1321845" cy="1282504"/>
          </a:xfrm>
          <a:prstGeom prst="rect">
            <a:avLst/>
          </a:prstGeom>
        </p:spPr>
      </p:pic>
      <p:pic>
        <p:nvPicPr>
          <p:cNvPr id="20" name="図 5" descr="ego-new-acc.jpg">
            <a:extLst>
              <a:ext uri="{FF2B5EF4-FFF2-40B4-BE49-F238E27FC236}">
                <a16:creationId xmlns:a16="http://schemas.microsoft.com/office/drawing/2014/main" xmlns="" id="{DC1307BD-3C36-AD4E-945E-E4A645FE2BA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931" y="4161200"/>
            <a:ext cx="1852747" cy="132180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8673" y="3158530"/>
            <a:ext cx="188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高速キッカー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00FF"/>
                </a:solidFill>
              </a:rPr>
              <a:t>大型パルス</a:t>
            </a:r>
            <a:r>
              <a:rPr lang="en-US" altLang="ja-JP" dirty="0" smtClean="0">
                <a:solidFill>
                  <a:srgbClr val="0000FF"/>
                </a:solidFill>
              </a:rPr>
              <a:t>Q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47721" y="3158530"/>
            <a:ext cx="23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FF"/>
                </a:solidFill>
              </a:rPr>
              <a:t>高精度架台駆動機構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56239" y="3158530"/>
            <a:ext cx="23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PCB</a:t>
            </a:r>
            <a:r>
              <a:rPr kumimoji="1" lang="ja-JP" altLang="en-US" dirty="0" smtClean="0">
                <a:solidFill>
                  <a:srgbClr val="0000FF"/>
                </a:solidFill>
              </a:rPr>
              <a:t>コンデンサ更新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50777" y="3158530"/>
            <a:ext cx="219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新規エネルギー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圧縮装置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2657" y="5627912"/>
            <a:ext cx="184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RF</a:t>
            </a:r>
            <a:r>
              <a:rPr kumimoji="1" lang="ja-JP" altLang="en-US" dirty="0" smtClean="0">
                <a:solidFill>
                  <a:srgbClr val="0000FF"/>
                </a:solidFill>
              </a:rPr>
              <a:t>電子銃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17120" y="5595646"/>
            <a:ext cx="184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陽電子捕獲部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029513" y="5602586"/>
            <a:ext cx="184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00FF"/>
                </a:solidFill>
              </a:rPr>
              <a:t>加速管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5536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7</a:t>
            </a:r>
            <a:r>
              <a:rPr kumimoji="1" lang="ja-JP" altLang="en-US" sz="3200" dirty="0" smtClean="0"/>
              <a:t>項目の入射器アップグレードを</a:t>
            </a:r>
            <a:r>
              <a:rPr kumimoji="1" lang="en-US" altLang="ja-JP" sz="3200" dirty="0" smtClean="0"/>
              <a:t>2026</a:t>
            </a:r>
            <a:r>
              <a:rPr lang="ja-JP" altLang="en-US" sz="3200" dirty="0" smtClean="0"/>
              <a:t>年度までにすすめていく</a:t>
            </a:r>
            <a:endParaRPr kumimoji="1"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ja-JP" dirty="0" smtClean="0"/>
              <a:t>Electron beam charge 2021c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51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31409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RF Gun generation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Linac</a:t>
            </a:r>
            <a:r>
              <a:rPr kumimoji="1" lang="en-US" altLang="ja-JP" dirty="0" smtClean="0">
                <a:solidFill>
                  <a:srgbClr val="0000FF"/>
                </a:solidFill>
              </a:rPr>
              <a:t> end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9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ja-JP" dirty="0" smtClean="0"/>
              <a:t>Positron beam </a:t>
            </a:r>
            <a:r>
              <a:rPr lang="en-US" altLang="ja-JP" dirty="0" smtClean="0"/>
              <a:t>charge 2021c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2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267744" y="24208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kumimoji="1" lang="en-US" altLang="ja-JP" dirty="0" smtClean="0">
                <a:solidFill>
                  <a:srgbClr val="FF0000"/>
                </a:solidFill>
              </a:rPr>
              <a:t>un generation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784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Primary electron at target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419806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Positron after target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Linac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 end positron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308304" y="2420888"/>
            <a:ext cx="504056" cy="15422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362953" y="4198061"/>
            <a:ext cx="504056" cy="1542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4228" y="214523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Electron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2883" y="5740856"/>
            <a:ext cx="143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Positron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8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5358" y="33505"/>
            <a:ext cx="8229600" cy="803207"/>
          </a:xfrm>
        </p:spPr>
        <p:txBody>
          <a:bodyPr/>
          <a:lstStyle/>
          <a:p>
            <a:r>
              <a:rPr lang="en-US" altLang="ja-JP" dirty="0" smtClean="0"/>
              <a:t>Electron b</a:t>
            </a:r>
            <a:r>
              <a:rPr kumimoji="1" lang="en-US" altLang="ja-JP" dirty="0" smtClean="0"/>
              <a:t>eam emittance 2021c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8" y="980728"/>
            <a:ext cx="8248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8" y="3861048"/>
            <a:ext cx="825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52361" y="148478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upstream of </a:t>
            </a:r>
            <a:r>
              <a:rPr lang="en-US" altLang="ja-JP" sz="2400" dirty="0" err="1" smtClean="0"/>
              <a:t>Linac</a:t>
            </a:r>
            <a:endParaRPr lang="en-US" altLang="ja-JP" sz="2400" dirty="0" smtClean="0"/>
          </a:p>
          <a:p>
            <a:r>
              <a:rPr lang="en-US" altLang="ja-JP" sz="2400" dirty="0" smtClean="0"/>
              <a:t>10 to 20 mm-</a:t>
            </a:r>
            <a:r>
              <a:rPr lang="en-US" altLang="ja-JP" sz="2400" dirty="0" err="1" smtClean="0"/>
              <a:t>mrad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458112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BT line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732240" y="4581128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96985" y="4211796"/>
            <a:ext cx="283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Under 20 mm-</a:t>
            </a:r>
            <a:r>
              <a:rPr lang="en-US" altLang="ja-JP" dirty="0" err="1" smtClean="0">
                <a:solidFill>
                  <a:srgbClr val="0000FF"/>
                </a:solidFill>
              </a:rPr>
              <a:t>mrad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in good condition.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1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Positron beam emittance 2021c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48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" y="4005064"/>
            <a:ext cx="825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43608" y="13114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Primary electron beam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43711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BT line</a:t>
            </a:r>
          </a:p>
          <a:p>
            <a:r>
              <a:rPr lang="en-US" altLang="ja-JP" sz="2400" dirty="0" smtClean="0"/>
              <a:t>After dumping positron beam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4208" y="472514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Hor. 120 mm-</a:t>
            </a:r>
            <a:r>
              <a:rPr lang="en-US" altLang="ja-JP" dirty="0" err="1" smtClean="0">
                <a:solidFill>
                  <a:srgbClr val="0000FF"/>
                </a:solidFill>
              </a:rPr>
              <a:t>mrad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08162" y="587727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Ver. 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 mm-</a:t>
            </a:r>
            <a:r>
              <a:rPr lang="en-US" altLang="ja-JP" dirty="0" err="1" smtClean="0">
                <a:solidFill>
                  <a:srgbClr val="FF0000"/>
                </a:solidFill>
              </a:rPr>
              <a:t>mrad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FC modulator improvement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これまで，</a:t>
            </a:r>
            <a:r>
              <a:rPr lang="en-US" altLang="ja-JP" dirty="0" smtClean="0"/>
              <a:t>FC</a:t>
            </a:r>
            <a:r>
              <a:rPr lang="ja-JP" altLang="en-US" dirty="0" smtClean="0"/>
              <a:t>は放電による損傷を受けたことがあったが，これは</a:t>
            </a:r>
            <a:r>
              <a:rPr lang="en-US" altLang="ja-JP" dirty="0" smtClean="0"/>
              <a:t>FC</a:t>
            </a:r>
            <a:r>
              <a:rPr lang="ja-JP" altLang="en-US" dirty="0" smtClean="0"/>
              <a:t>本体の改善によって回避されている．</a:t>
            </a:r>
            <a:endParaRPr lang="en-US" altLang="ja-JP" dirty="0" smtClean="0"/>
          </a:p>
          <a:p>
            <a:r>
              <a:rPr lang="ja-JP" altLang="en-US" dirty="0" smtClean="0"/>
              <a:t>しかし，放電の原因になりうるスパイク電圧は依然として残っていた．</a:t>
            </a:r>
            <a:endParaRPr lang="en-US" altLang="ja-JP" dirty="0" smtClean="0"/>
          </a:p>
          <a:p>
            <a:r>
              <a:rPr lang="en-US" altLang="ja-JP" dirty="0" smtClean="0"/>
              <a:t>.</a:t>
            </a:r>
            <a:r>
              <a:rPr lang="ja-JP" altLang="en-US" dirty="0" smtClean="0"/>
              <a:t>このスパイク電圧はまれに制御機器のご動作を引き起こしていた．</a:t>
            </a:r>
            <a:endParaRPr lang="en-US" altLang="ja-JP" dirty="0" smtClean="0"/>
          </a:p>
          <a:p>
            <a:r>
              <a:rPr lang="ja-JP" altLang="en-US" dirty="0" smtClean="0"/>
              <a:t>去年の夏メンテナンス期間に</a:t>
            </a:r>
            <a:r>
              <a:rPr lang="en-US" altLang="ja-JP" dirty="0" smtClean="0"/>
              <a:t>FC</a:t>
            </a:r>
            <a:r>
              <a:rPr lang="ja-JP" altLang="en-US" dirty="0" smtClean="0"/>
              <a:t>モジュレータの改良を行い，このスパイク電圧の大幅な低減に成功している．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0"/>
          <a:stretch/>
        </p:blipFill>
        <p:spPr bwMode="auto">
          <a:xfrm>
            <a:off x="251520" y="1093386"/>
            <a:ext cx="2813292" cy="24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コンテンツ プレースホルダー 6">
            <a:extLst>
              <a:ext uri="{FF2B5EF4-FFF2-40B4-BE49-F238E27FC236}">
                <a16:creationId xmlns:a16="http://schemas.microsoft.com/office/drawing/2014/main" xmlns="" id="{788F6BC6-72FC-4A74-86CE-599632D08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620430"/>
            <a:ext cx="3773548" cy="281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CA1AFB2-20DA-4EC8-9FFB-DCAB1AAB0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45" y="3642170"/>
            <a:ext cx="3753591" cy="279434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F3942E73-B378-4D4A-9CD5-A5A810EE45A8}"/>
              </a:ext>
            </a:extLst>
          </p:cNvPr>
          <p:cNvSpPr txBox="1"/>
          <p:nvPr/>
        </p:nvSpPr>
        <p:spPr>
          <a:xfrm>
            <a:off x="6572301" y="3804903"/>
            <a:ext cx="2299027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・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yoke</a:t>
            </a:r>
            <a:r>
              <a:rPr kumimoji="0" lang="en-US" altLang="ja-JP" sz="1600" b="0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 shape optimization</a:t>
            </a:r>
            <a:endParaRPr kumimoji="0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・</a:t>
            </a:r>
            <a:r>
              <a:rPr kumimoji="0" lang="en-US" altLang="ja-JP" sz="1600" kern="0" noProof="0" dirty="0" smtClean="0">
                <a:solidFill>
                  <a:srgbClr val="292929"/>
                </a:solidFill>
                <a:latin typeface="Times New Roman" pitchFamily="18" charset="0"/>
              </a:rPr>
              <a:t>Insulator improvement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730B6D8-32F4-4E0A-A467-5AEE521C0DC1}"/>
              </a:ext>
            </a:extLst>
          </p:cNvPr>
          <p:cNvSpPr txBox="1"/>
          <p:nvPr/>
        </p:nvSpPr>
        <p:spPr>
          <a:xfrm>
            <a:off x="5636227" y="3604848"/>
            <a:ext cx="936074" cy="400110"/>
          </a:xfrm>
          <a:prstGeom prst="rect">
            <a:avLst/>
          </a:prstGeom>
          <a:solidFill>
            <a:srgbClr val="292929"/>
          </a:solidFill>
          <a:ln w="25400" cap="flat" cmpd="sng" algn="ctr">
            <a:solidFill>
              <a:srgbClr val="CC6600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Base 8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0874B99E-ECF7-4742-A547-4DEF750F2E05}"/>
              </a:ext>
            </a:extLst>
          </p:cNvPr>
          <p:cNvSpPr txBox="1"/>
          <p:nvPr/>
        </p:nvSpPr>
        <p:spPr>
          <a:xfrm>
            <a:off x="2252354" y="3699245"/>
            <a:ext cx="1636987" cy="400110"/>
          </a:xfrm>
          <a:prstGeom prst="rect">
            <a:avLst/>
          </a:prstGeom>
          <a:solidFill>
            <a:srgbClr val="292929"/>
          </a:solidFill>
          <a:ln w="25400" cap="flat" cmpd="sng" algn="ctr">
            <a:solidFill>
              <a:srgbClr val="CC6600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Before Base 7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9CC1EA86-9D14-43C3-A8E5-6C4E834B1E55}"/>
              </a:ext>
            </a:extLst>
          </p:cNvPr>
          <p:cNvSpPr txBox="1"/>
          <p:nvPr/>
        </p:nvSpPr>
        <p:spPr>
          <a:xfrm>
            <a:off x="7524328" y="6408481"/>
            <a:ext cx="1302125" cy="3638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64" dirty="0"/>
              <a:t>Y. Enomoto</a:t>
            </a:r>
            <a:endParaRPr lang="ja-JP" altLang="en-US" sz="1764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4098" y="1268760"/>
            <a:ext cx="282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スパイク</a:t>
            </a:r>
            <a:r>
              <a:rPr lang="ja-JP" altLang="en-US" dirty="0" smtClean="0"/>
              <a:t>電圧が</a:t>
            </a:r>
            <a:r>
              <a:rPr lang="en-US" altLang="ja-JP" dirty="0" smtClean="0"/>
              <a:t>FC</a:t>
            </a:r>
            <a:r>
              <a:rPr lang="ja-JP" altLang="en-US" dirty="0" smtClean="0"/>
              <a:t>本体にダメージを与える事があった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3923928" y="479715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3435" y="2665103"/>
            <a:ext cx="377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FC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本体の改善で，放電が起こることはなくなった</a:t>
            </a:r>
            <a:endParaRPr lang="en-US" altLang="ja-JP" sz="2400" dirty="0" smtClean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321043"/>
            <a:ext cx="734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FC head improvement (2020c)</a:t>
            </a:r>
            <a:endParaRPr kumimoji="1" lang="ja-JP" altLang="en-US" sz="36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6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r="42067"/>
          <a:stretch/>
        </p:blipFill>
        <p:spPr bwMode="auto">
          <a:xfrm>
            <a:off x="418428" y="2878798"/>
            <a:ext cx="3471393" cy="388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9"/>
          <a:stretch/>
        </p:blipFill>
        <p:spPr bwMode="auto">
          <a:xfrm>
            <a:off x="5018856" y="2912523"/>
            <a:ext cx="3319255" cy="38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7" y="968755"/>
            <a:ext cx="3759425" cy="17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45" y="968755"/>
            <a:ext cx="3800475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6372200" y="1700808"/>
            <a:ext cx="867538" cy="106341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283968" y="3573016"/>
            <a:ext cx="432048" cy="1212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0619" y="3068960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Spike voltage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3347187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Reduce </a:t>
            </a:r>
            <a:r>
              <a:rPr lang="en-US" altLang="ja-JP" sz="2000" dirty="0">
                <a:solidFill>
                  <a:srgbClr val="0000FF"/>
                </a:solidFill>
              </a:rPr>
              <a:t>s</a:t>
            </a:r>
            <a:r>
              <a:rPr lang="en-US" altLang="ja-JP" sz="2000" dirty="0" smtClean="0">
                <a:solidFill>
                  <a:srgbClr val="0000FF"/>
                </a:solidFill>
              </a:rPr>
              <a:t>pike voltage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9255" y="116632"/>
            <a:ext cx="874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スパイク電圧を抑えるための回路シミュレーション</a:t>
            </a:r>
            <a:endParaRPr kumimoji="1" lang="en-US" altLang="ja-JP" sz="28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683568" y="645589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スパイク電圧の原因と，その対処法が見つかった．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20297" y="3457864"/>
            <a:ext cx="2119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/>
              <a:t>caused by parasitic capacitance of transmission cable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5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1732</Words>
  <Application>Microsoft Office PowerPoint</Application>
  <PresentationFormat>画面に合わせる (4:3)</PresentationFormat>
  <Paragraphs>292</Paragraphs>
  <Slides>28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テーマ</vt:lpstr>
      <vt:lpstr>入射器関連</vt:lpstr>
      <vt:lpstr>Beam status</vt:lpstr>
      <vt:lpstr>Electron beam charge 2021c</vt:lpstr>
      <vt:lpstr>Positron beam charge 2021c</vt:lpstr>
      <vt:lpstr>Electron beam emittance 2021c</vt:lpstr>
      <vt:lpstr>Positron beam emittance 2021c</vt:lpstr>
      <vt:lpstr>FC modulator improvement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陽電子プライマリービームのチャージ不安定性問題について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Source of beam instability</vt:lpstr>
      <vt:lpstr>PowerPoint プレゼンテーション</vt:lpstr>
      <vt:lpstr>Conclusion 2021c</vt:lpstr>
      <vt:lpstr>Linac Upgrade 2022-2026</vt:lpstr>
      <vt:lpstr>1st 2nd bunch用高速キッカー</vt:lpstr>
      <vt:lpstr>大口径パルスQ</vt:lpstr>
      <vt:lpstr>高精度架台駆動機構</vt:lpstr>
      <vt:lpstr>PCB対策PFNコンデンサ交換</vt:lpstr>
      <vt:lpstr>新規エネルギー圧縮装置 Electron ECS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入射器関連</dc:title>
  <dc:creator>夏井拓也</dc:creator>
  <cp:lastModifiedBy>夏井拓也</cp:lastModifiedBy>
  <cp:revision>17</cp:revision>
  <dcterms:created xsi:type="dcterms:W3CDTF">2022-02-03T00:58:09Z</dcterms:created>
  <dcterms:modified xsi:type="dcterms:W3CDTF">2022-02-07T02:10:19Z</dcterms:modified>
</cp:coreProperties>
</file>