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sldIdLst>
    <p:sldId id="256" r:id="rId4"/>
    <p:sldId id="258" r:id="rId5"/>
    <p:sldId id="297" r:id="rId6"/>
    <p:sldId id="288" r:id="rId7"/>
    <p:sldId id="287" r:id="rId8"/>
    <p:sldId id="280" r:id="rId9"/>
    <p:sldId id="281" r:id="rId10"/>
    <p:sldId id="289" r:id="rId11"/>
    <p:sldId id="290" r:id="rId12"/>
    <p:sldId id="283" r:id="rId13"/>
    <p:sldId id="284" r:id="rId14"/>
    <p:sldId id="303" r:id="rId15"/>
    <p:sldId id="274" r:id="rId16"/>
    <p:sldId id="291" r:id="rId17"/>
    <p:sldId id="292" r:id="rId18"/>
    <p:sldId id="298" r:id="rId19"/>
    <p:sldId id="299" r:id="rId20"/>
    <p:sldId id="293" r:id="rId21"/>
    <p:sldId id="306" r:id="rId22"/>
    <p:sldId id="275" r:id="rId23"/>
    <p:sldId id="304" r:id="rId24"/>
    <p:sldId id="305" r:id="rId25"/>
    <p:sldId id="27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94" r:id="rId35"/>
    <p:sldId id="295" r:id="rId36"/>
    <p:sldId id="300" r:id="rId37"/>
    <p:sldId id="301" r:id="rId38"/>
    <p:sldId id="302" r:id="rId39"/>
    <p:sldId id="315" r:id="rId40"/>
    <p:sldId id="296" r:id="rId41"/>
    <p:sldId id="270" r:id="rId42"/>
    <p:sldId id="273" r:id="rId43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8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54" autoAdjust="0"/>
    <p:restoredTop sz="94695" autoAdjust="0"/>
  </p:normalViewPr>
  <p:slideViewPr>
    <p:cSldViewPr snapToGrid="0" snapToObjects="1">
      <p:cViewPr>
        <p:scale>
          <a:sx n="66" d="100"/>
          <a:sy n="66" d="100"/>
        </p:scale>
        <p:origin x="-3168" y="-1736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13.12.25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4350"/>
            <a:ext cx="3632200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99B5-282C-4131-B175-18562ED377B0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010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55900" y="514350"/>
            <a:ext cx="3632200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99B5-282C-4131-B175-18562ED377B0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40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7AA9F-2D43-0942-9D66-E66884090941}" type="slidenum">
              <a:rPr lang="en-US" altLang="ja-JP">
                <a:latin typeface="Times" charset="0"/>
                <a:ea typeface="Osaka" charset="-128"/>
                <a:cs typeface="Osaka" charset="-128"/>
              </a:rPr>
              <a:pPr/>
              <a:t>38</a:t>
            </a:fld>
            <a:endParaRPr lang="en-US" altLang="ja-JP" dirty="0"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5900" y="514350"/>
            <a:ext cx="3632200" cy="25717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jpe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 userDrawn="1"/>
        </p:nvGraphicFramePr>
        <p:xfrm>
          <a:off x="-7421" y="3501"/>
          <a:ext cx="925978" cy="547957"/>
        </p:xfrm>
        <a:graphic>
          <a:graphicData uri="http://schemas.openxmlformats.org/presentationml/2006/ole">
            <p:oleObj spid="_x0000_s67601" name="ビットマップ イメージ" r:id="rId3" imgW="5249008" imgH="3285714" progId="">
              <p:embed/>
            </p:oleObj>
          </a:graphicData>
        </a:graphic>
      </p:graphicFrame>
      <p:pic>
        <p:nvPicPr>
          <p:cNvPr id="6" name="Picture 13" descr="superkek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422"/>
            <a:ext cx="9085342" cy="162111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519299" indent="0" algn="ctr">
              <a:buNone/>
              <a:defRPr/>
            </a:lvl2pPr>
            <a:lvl3pPr marL="1038623" indent="0" algn="ctr">
              <a:buNone/>
              <a:defRPr/>
            </a:lvl3pPr>
            <a:lvl4pPr marL="1557940" indent="0" algn="ctr">
              <a:buNone/>
              <a:defRPr/>
            </a:lvl4pPr>
            <a:lvl5pPr marL="2077252" indent="0" algn="ctr">
              <a:buNone/>
              <a:defRPr/>
            </a:lvl5pPr>
            <a:lvl6pPr marL="2596564" indent="0" algn="ctr">
              <a:buNone/>
              <a:defRPr/>
            </a:lvl6pPr>
            <a:lvl7pPr marL="3115880" indent="0" algn="ctr">
              <a:buNone/>
              <a:defRPr/>
            </a:lvl7pPr>
            <a:lvl8pPr marL="3635193" indent="0" algn="ctr">
              <a:buNone/>
              <a:defRPr/>
            </a:lvl8pPr>
            <a:lvl9pPr marL="4154505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73813-006E-0140-BA53-83A6A086A45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76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4BD45-0231-4047-9003-8D1AAE733465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669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329" y="3205495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299" indent="0">
              <a:buNone/>
              <a:defRPr sz="2100"/>
            </a:lvl2pPr>
            <a:lvl3pPr marL="1038623" indent="0">
              <a:buNone/>
              <a:defRPr sz="1800"/>
            </a:lvl3pPr>
            <a:lvl4pPr marL="1557940" indent="0">
              <a:buNone/>
              <a:defRPr sz="1600"/>
            </a:lvl4pPr>
            <a:lvl5pPr marL="2077252" indent="0">
              <a:buNone/>
              <a:defRPr sz="1600"/>
            </a:lvl5pPr>
            <a:lvl6pPr marL="2596564" indent="0">
              <a:buNone/>
              <a:defRPr sz="1600"/>
            </a:lvl6pPr>
            <a:lvl7pPr marL="3115880" indent="0">
              <a:buNone/>
              <a:defRPr sz="1600"/>
            </a:lvl7pPr>
            <a:lvl8pPr marL="3635193" indent="0">
              <a:buNone/>
              <a:defRPr sz="1600"/>
            </a:lvl8pPr>
            <a:lvl9pPr marL="4154505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A89B5-6D53-6F4C-B569-39DECB7F8E4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08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01648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3391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9499B-15A0-6B46-81AE-6D14820C0786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72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2EF1-B70A-E04E-A21A-1EC894BF596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92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76C8D-C5DD-AE44-9EFD-604015330BB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68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D451D-AAD5-8946-92D1-1EDB31AF909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73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8960" y="30115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61621-8166-C040-958C-0BFD07FAB5D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98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9299" indent="0">
              <a:buNone/>
              <a:defRPr sz="3200"/>
            </a:lvl2pPr>
            <a:lvl3pPr marL="1038623" indent="0">
              <a:buNone/>
              <a:defRPr sz="2700"/>
            </a:lvl3pPr>
            <a:lvl4pPr marL="1557940" indent="0">
              <a:buNone/>
              <a:defRPr sz="2300"/>
            </a:lvl4pPr>
            <a:lvl5pPr marL="2077252" indent="0">
              <a:buNone/>
              <a:defRPr sz="2300"/>
            </a:lvl5pPr>
            <a:lvl6pPr marL="2596564" indent="0">
              <a:buNone/>
              <a:defRPr sz="2300"/>
            </a:lvl6pPr>
            <a:lvl7pPr marL="3115880" indent="0">
              <a:buNone/>
              <a:defRPr sz="2300"/>
            </a:lvl7pPr>
            <a:lvl8pPr marL="3635193" indent="0">
              <a:buNone/>
              <a:defRPr sz="2300"/>
            </a:lvl8pPr>
            <a:lvl9pPr marL="4154505" indent="0">
              <a:buNone/>
              <a:defRPr sz="23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1B098-7737-F34D-9A5B-1283C889BDC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28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D91B3-4F63-C746-8AAC-FC1B58B99DE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1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15654" y="672253"/>
            <a:ext cx="2271336" cy="605028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01650" y="672253"/>
            <a:ext cx="6635863" cy="605028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25461-2F20-074B-88B8-C1257CA83300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60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 userDrawn="1"/>
        </p:nvGraphicFramePr>
        <p:xfrm>
          <a:off x="-7421" y="3501"/>
          <a:ext cx="925978" cy="547957"/>
        </p:xfrm>
        <a:graphic>
          <a:graphicData uri="http://schemas.openxmlformats.org/presentationml/2006/ole">
            <p:oleObj spid="_x0000_s80913" name="ビットマップ イメージ" r:id="rId3" imgW="5249008" imgH="3285714" progId="">
              <p:embed/>
            </p:oleObj>
          </a:graphicData>
        </a:graphic>
      </p:graphicFrame>
      <p:pic>
        <p:nvPicPr>
          <p:cNvPr id="6" name="Picture 13" descr="superkek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422"/>
            <a:ext cx="9085342" cy="162111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519299" indent="0" algn="ctr">
              <a:buNone/>
              <a:defRPr/>
            </a:lvl2pPr>
            <a:lvl3pPr marL="1038623" indent="0" algn="ctr">
              <a:buNone/>
              <a:defRPr/>
            </a:lvl3pPr>
            <a:lvl4pPr marL="1557940" indent="0" algn="ctr">
              <a:buNone/>
              <a:defRPr/>
            </a:lvl4pPr>
            <a:lvl5pPr marL="2077252" indent="0" algn="ctr">
              <a:buNone/>
              <a:defRPr/>
            </a:lvl5pPr>
            <a:lvl6pPr marL="2596564" indent="0" algn="ctr">
              <a:buNone/>
              <a:defRPr/>
            </a:lvl6pPr>
            <a:lvl7pPr marL="3115880" indent="0" algn="ctr">
              <a:buNone/>
              <a:defRPr/>
            </a:lvl7pPr>
            <a:lvl8pPr marL="3635193" indent="0" algn="ctr">
              <a:buNone/>
              <a:defRPr/>
            </a:lvl8pPr>
            <a:lvl9pPr marL="4154505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73813-006E-0140-BA53-83A6A086A45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761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4BD45-0231-4047-9003-8D1AAE733465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6694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329" y="3205495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299" indent="0">
              <a:buNone/>
              <a:defRPr sz="2100"/>
            </a:lvl2pPr>
            <a:lvl3pPr marL="1038623" indent="0">
              <a:buNone/>
              <a:defRPr sz="1800"/>
            </a:lvl3pPr>
            <a:lvl4pPr marL="1557940" indent="0">
              <a:buNone/>
              <a:defRPr sz="1600"/>
            </a:lvl4pPr>
            <a:lvl5pPr marL="2077252" indent="0">
              <a:buNone/>
              <a:defRPr sz="1600"/>
            </a:lvl5pPr>
            <a:lvl6pPr marL="2596564" indent="0">
              <a:buNone/>
              <a:defRPr sz="1600"/>
            </a:lvl6pPr>
            <a:lvl7pPr marL="3115880" indent="0">
              <a:buNone/>
              <a:defRPr sz="1600"/>
            </a:lvl7pPr>
            <a:lvl8pPr marL="3635193" indent="0">
              <a:buNone/>
              <a:defRPr sz="1600"/>
            </a:lvl8pPr>
            <a:lvl9pPr marL="4154505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A89B5-6D53-6F4C-B569-39DECB7F8E4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084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01648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3391" y="1764665"/>
            <a:ext cx="4453599" cy="495786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9499B-15A0-6B46-81AE-6D14820C0786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728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299" indent="0">
              <a:buNone/>
              <a:defRPr sz="2300" b="1"/>
            </a:lvl2pPr>
            <a:lvl3pPr marL="1038623" indent="0">
              <a:buNone/>
              <a:defRPr sz="2100" b="1"/>
            </a:lvl3pPr>
            <a:lvl4pPr marL="1557940" indent="0">
              <a:buNone/>
              <a:defRPr sz="1800" b="1"/>
            </a:lvl4pPr>
            <a:lvl5pPr marL="2077252" indent="0">
              <a:buNone/>
              <a:defRPr sz="1800" b="1"/>
            </a:lvl5pPr>
            <a:lvl6pPr marL="2596564" indent="0">
              <a:buNone/>
              <a:defRPr sz="1800" b="1"/>
            </a:lvl6pPr>
            <a:lvl7pPr marL="3115880" indent="0">
              <a:buNone/>
              <a:defRPr sz="1800" b="1"/>
            </a:lvl7pPr>
            <a:lvl8pPr marL="3635193" indent="0">
              <a:buNone/>
              <a:defRPr sz="1800" b="1"/>
            </a:lvl8pPr>
            <a:lvl9pPr marL="4154505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2EF1-B70A-E04E-A21A-1EC894BF596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926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76C8D-C5DD-AE44-9EFD-604015330BB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684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D451D-AAD5-8946-92D1-1EDB31AF909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73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8960" y="30115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61621-8166-C040-958C-0BFD07FAB5D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989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9299" indent="0">
              <a:buNone/>
              <a:defRPr sz="3200"/>
            </a:lvl2pPr>
            <a:lvl3pPr marL="1038623" indent="0">
              <a:buNone/>
              <a:defRPr sz="2700"/>
            </a:lvl3pPr>
            <a:lvl4pPr marL="1557940" indent="0">
              <a:buNone/>
              <a:defRPr sz="2300"/>
            </a:lvl4pPr>
            <a:lvl5pPr marL="2077252" indent="0">
              <a:buNone/>
              <a:defRPr sz="2300"/>
            </a:lvl5pPr>
            <a:lvl6pPr marL="2596564" indent="0">
              <a:buNone/>
              <a:defRPr sz="2300"/>
            </a:lvl6pPr>
            <a:lvl7pPr marL="3115880" indent="0">
              <a:buNone/>
              <a:defRPr sz="2300"/>
            </a:lvl7pPr>
            <a:lvl8pPr marL="3635193" indent="0">
              <a:buNone/>
              <a:defRPr sz="2300"/>
            </a:lvl8pPr>
            <a:lvl9pPr marL="4154505" indent="0">
              <a:buNone/>
              <a:defRPr sz="23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9299" indent="0">
              <a:buNone/>
              <a:defRPr sz="1400"/>
            </a:lvl2pPr>
            <a:lvl3pPr marL="1038623" indent="0">
              <a:buNone/>
              <a:defRPr sz="1100"/>
            </a:lvl3pPr>
            <a:lvl4pPr marL="1557940" indent="0">
              <a:buNone/>
              <a:defRPr sz="1000"/>
            </a:lvl4pPr>
            <a:lvl5pPr marL="2077252" indent="0">
              <a:buNone/>
              <a:defRPr sz="1000"/>
            </a:lvl5pPr>
            <a:lvl6pPr marL="2596564" indent="0">
              <a:buNone/>
              <a:defRPr sz="1000"/>
            </a:lvl6pPr>
            <a:lvl7pPr marL="3115880" indent="0">
              <a:buNone/>
              <a:defRPr sz="1000"/>
            </a:lvl7pPr>
            <a:lvl8pPr marL="3635193" indent="0">
              <a:buNone/>
              <a:defRPr sz="1000"/>
            </a:lvl8pPr>
            <a:lvl9pPr marL="415450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1B098-7737-F34D-9A5B-1283C889BDC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286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D91B3-4F63-C746-8AAC-FC1B58B99DE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12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15654" y="672253"/>
            <a:ext cx="2271336" cy="605028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01650" y="672253"/>
            <a:ext cx="6635863" cy="605028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25461-2F20-074B-88B8-C1257CA83300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60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vmlDrawing" Target="../drawings/vmlDrawing3.vml"/><Relationship Id="rId14" Type="http://schemas.openxmlformats.org/officeDocument/2006/relationships/oleObject" Target="../embeddings/oleObject3.bin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 userDrawn="1"/>
        </p:nvSpPr>
        <p:spPr bwMode="auto">
          <a:xfrm>
            <a:off x="717391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Dec.2013.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 userDrawn="1"/>
        </p:nvPicPr>
        <p:blipFill>
          <a:blip r:embed="rId13" cstate="print">
            <a:alphaModFix amt="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 userDrawn="1"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6885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63513" y="725011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Linac Upgrade Status towards SuperKEKB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fontAlgn="base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fontAlgn="base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fontAlgn="base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48" y="672253"/>
            <a:ext cx="9085342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103864" tIns="51928" rIns="103864" bIns="51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48" y="1764665"/>
            <a:ext cx="9085342" cy="49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53599" y="7142695"/>
            <a:ext cx="222680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0673" fontAlgn="base">
              <a:spcBef>
                <a:spcPct val="0"/>
              </a:spcBef>
              <a:spcAft>
                <a:spcPct val="0"/>
              </a:spcAft>
            </a:pPr>
            <a:fld id="{F287A3C5-DB3C-3C46-A020-7150875310E4}" type="slidenum">
              <a:rPr lang="en-US" altLang="ja-JP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067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 smtClean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67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 userDrawn="1"/>
        </p:nvGraphicFramePr>
        <p:xfrm>
          <a:off x="4" y="3501"/>
          <a:ext cx="925978" cy="547957"/>
        </p:xfrm>
        <a:graphic>
          <a:graphicData uri="http://schemas.openxmlformats.org/presentationml/2006/ole">
            <p:oleObj spid="_x0000_s66577" name="ビットマップ イメージ" r:id="rId14" imgW="5249008" imgH="3285714" progId="">
              <p:embed/>
            </p:oleObj>
          </a:graphicData>
        </a:graphic>
      </p:graphicFrame>
      <p:pic>
        <p:nvPicPr>
          <p:cNvPr id="1031" name="Picture 13" descr="superkek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519299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1038623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557940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207725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89469" indent="-389469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43879" indent="-324562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8282" indent="-259647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17594" indent="-259647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36908" indent="-259647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56223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75537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894849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14160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99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2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94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252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564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88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19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505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48" y="672253"/>
            <a:ext cx="9085342" cy="8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103864" tIns="51928" rIns="103864" bIns="51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48" y="1764665"/>
            <a:ext cx="9085342" cy="49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53599" y="7142695"/>
            <a:ext cx="222680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864" tIns="51928" rIns="103864" bIns="5192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0786" fontAlgn="base">
              <a:spcBef>
                <a:spcPct val="0"/>
              </a:spcBef>
              <a:spcAft>
                <a:spcPct val="0"/>
              </a:spcAft>
            </a:pPr>
            <a:fld id="{F287A3C5-DB3C-3C46-A020-7150875310E4}" type="slidenum">
              <a:rPr lang="en-US" altLang="ja-JP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078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dirty="0" smtClean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-42642" y="-29748"/>
            <a:ext cx="10777711" cy="5434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3864" tIns="51928" rIns="103864" bIns="5192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Injector Commissioning Plan and Issues</a:t>
            </a:r>
          </a:p>
          <a:p>
            <a:pPr algn="ctr" defTabSz="91078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ja-JP" sz="300" i="1" dirty="0" smtClean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 userDrawn="1"/>
        </p:nvGraphicFramePr>
        <p:xfrm>
          <a:off x="4" y="3501"/>
          <a:ext cx="925978" cy="547957"/>
        </p:xfrm>
        <a:graphic>
          <a:graphicData uri="http://schemas.openxmlformats.org/presentationml/2006/ole">
            <p:oleObj spid="_x0000_s79889" name="ビットマップ イメージ" r:id="rId14" imgW="5249008" imgH="3285714" progId="">
              <p:embed/>
            </p:oleObj>
          </a:graphicData>
        </a:graphic>
      </p:graphicFrame>
      <p:pic>
        <p:nvPicPr>
          <p:cNvPr id="1031" name="Picture 13" descr="superkek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9434208" y="-29762"/>
            <a:ext cx="1254430" cy="5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519299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1038623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557940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2077252" algn="ctr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89469" indent="-389469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43879" indent="-324562" algn="l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8282" indent="-259647" algn="l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17594" indent="-259647" algn="l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36908" indent="-259647" algn="l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56223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75537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894849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14160" indent="-259647" algn="l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99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2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94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252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564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880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193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505" algn="l" defTabSz="103862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Electron / Positron Injector Linac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dirty="0" smtClean="0"/>
              <a:t>Kazuro Furukawa</a:t>
            </a:r>
          </a:p>
          <a:p>
            <a:r>
              <a:rPr lang="en-US" altLang="ja-JP" sz="2400" dirty="0" smtClean="0"/>
              <a:t>for Injector Linac group</a:t>
            </a:r>
            <a:endParaRPr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BPM </a:t>
            </a:r>
            <a:r>
              <a:rPr lang="ja-JP" altLang="en-US" dirty="0" smtClean="0"/>
              <a:t>読み出しの技術選択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Beam position monitor (BPM) </a:t>
            </a:r>
          </a:p>
          <a:p>
            <a:pPr lvl="1"/>
            <a:r>
              <a:rPr lang="en-US" altLang="ja-JP" sz="2400" dirty="0"/>
              <a:t>E</a:t>
            </a:r>
            <a:r>
              <a:rPr lang="en-US" altLang="ja-JP" sz="2400" dirty="0" smtClean="0"/>
              <a:t>mittance preservation </a:t>
            </a:r>
            <a:r>
              <a:rPr lang="ja-JP" altLang="en-US" sz="2400" dirty="0" smtClean="0"/>
              <a:t>に重要となる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~10</a:t>
            </a:r>
            <a:r>
              <a:rPr lang="en-US" altLang="ja-JP" sz="2400" dirty="0" smtClean="0">
                <a:latin typeface="Arial"/>
                <a:cs typeface="Arial"/>
              </a:rPr>
              <a:t>μ</a:t>
            </a:r>
            <a:r>
              <a:rPr lang="en-US" altLang="ja-JP" sz="2400" dirty="0" smtClean="0"/>
              <a:t>m </a:t>
            </a:r>
            <a:r>
              <a:rPr lang="ja-JP" altLang="en-US" sz="2400" dirty="0" smtClean="0"/>
              <a:t>の要求分解能</a:t>
            </a:r>
            <a:r>
              <a:rPr lang="en-US" altLang="ja-JP" sz="2400" dirty="0" smtClean="0"/>
              <a:t> (</a:t>
            </a:r>
            <a:r>
              <a:rPr lang="ja-JP" altLang="en-US" sz="2400" dirty="0" smtClean="0"/>
              <a:t>現在の装置は</a:t>
            </a:r>
            <a:r>
              <a:rPr lang="en-US" altLang="ja-JP" sz="2400" dirty="0" smtClean="0"/>
              <a:t> 50~100</a:t>
            </a:r>
            <a:r>
              <a:rPr lang="en-US" altLang="ja-JP" sz="2400" dirty="0">
                <a:latin typeface="Arial"/>
                <a:cs typeface="Arial"/>
              </a:rPr>
              <a:t>μ</a:t>
            </a:r>
            <a:r>
              <a:rPr lang="en-US" altLang="ja-JP" sz="2400" dirty="0"/>
              <a:t>m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800" dirty="0" smtClean="0"/>
              <a:t>Libera 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 SLAC </a:t>
            </a:r>
            <a:r>
              <a:rPr lang="ja-JP" altLang="en-US" sz="2800" dirty="0" smtClean="0"/>
              <a:t>の技術を基礎とした新規開発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それぞれ開発・評価中</a:t>
            </a:r>
            <a:endParaRPr lang="en-US" altLang="ja-JP" sz="2400" dirty="0" smtClean="0"/>
          </a:p>
          <a:p>
            <a:r>
              <a:rPr lang="en-US" altLang="ja-JP" sz="2800" dirty="0" smtClean="0"/>
              <a:t>SLAC 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 Steve Smith </a:t>
            </a:r>
            <a:r>
              <a:rPr lang="ja-JP" altLang="en-US" sz="2800" dirty="0" smtClean="0"/>
              <a:t>氏と</a:t>
            </a:r>
            <a:r>
              <a:rPr lang="en-US" altLang="ja-JP" sz="2800" dirty="0" smtClean="0"/>
              <a:t> Andrew Young </a:t>
            </a:r>
            <a:r>
              <a:rPr lang="ja-JP" altLang="en-US" sz="2800" dirty="0" smtClean="0"/>
              <a:t>氏に</a:t>
            </a:r>
            <a:r>
              <a:rPr lang="en-US" altLang="ja-JP" sz="2800" dirty="0" smtClean="0"/>
              <a:t> Review </a:t>
            </a:r>
            <a:r>
              <a:rPr lang="ja-JP" altLang="en-US" sz="2800" dirty="0" smtClean="0"/>
              <a:t>依頼</a:t>
            </a:r>
            <a:endParaRPr lang="en-US" altLang="ja-JP" sz="2800" dirty="0" smtClean="0"/>
          </a:p>
          <a:p>
            <a:pPr lvl="2"/>
            <a:r>
              <a:rPr lang="en-US" altLang="ja-JP" sz="2000" dirty="0" smtClean="0"/>
              <a:t>SLAC – SuperKEKB </a:t>
            </a:r>
            <a:r>
              <a:rPr lang="ja-JP" altLang="en-US" sz="2000" dirty="0" smtClean="0"/>
              <a:t>の協力の枠組み</a:t>
            </a:r>
            <a:endParaRPr lang="en-US" altLang="ja-JP" sz="2000" dirty="0" smtClean="0"/>
          </a:p>
          <a:p>
            <a:pPr lvl="1"/>
            <a:r>
              <a:rPr lang="en-US" altLang="ja-JP" sz="2400" dirty="0" smtClean="0"/>
              <a:t>Filter </a:t>
            </a:r>
            <a:r>
              <a:rPr lang="ja-JP" altLang="en-US" sz="2400" dirty="0" smtClean="0"/>
              <a:t>設計、</a:t>
            </a:r>
            <a:r>
              <a:rPr lang="en-US" altLang="ja-JP" sz="2400" dirty="0" smtClean="0"/>
              <a:t>Dual-bunch </a:t>
            </a:r>
            <a:r>
              <a:rPr lang="ja-JP" altLang="en-US" sz="2400" dirty="0" smtClean="0"/>
              <a:t>信号処理、</a:t>
            </a:r>
            <a:r>
              <a:rPr lang="en-US" altLang="ja-JP" sz="2400" dirty="0" smtClean="0"/>
              <a:t>System </a:t>
            </a:r>
            <a:r>
              <a:rPr lang="ja-JP" altLang="en-US" sz="2400" dirty="0" smtClean="0"/>
              <a:t>設計に関して詳細な</a:t>
            </a:r>
            <a:r>
              <a:rPr lang="en-US" altLang="ja-JP" sz="2400" dirty="0" smtClean="0"/>
              <a:t> Comment </a:t>
            </a:r>
            <a:r>
              <a:rPr lang="ja-JP" altLang="en-US" sz="2400" dirty="0" smtClean="0"/>
              <a:t>をもらう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</a:t>
            </a:r>
            <a:r>
              <a:rPr lang="tr-TR" altLang="ja-JP" sz="2400" dirty="0"/>
              <a:t>may.22-</a:t>
            </a:r>
            <a:r>
              <a:rPr lang="tr-TR" altLang="ja-JP" sz="2400" dirty="0" smtClean="0"/>
              <a:t>27, </a:t>
            </a:r>
            <a:r>
              <a:rPr lang="en-US" altLang="ja-JP" sz="2400" dirty="0" smtClean="0"/>
              <a:t>jun</a:t>
            </a:r>
            <a:r>
              <a:rPr lang="en-US" altLang="ja-JP" sz="2400" dirty="0"/>
              <a:t>.15-18.2013.)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Reviewer </a:t>
            </a:r>
            <a:r>
              <a:rPr lang="ja-JP" altLang="en-US" sz="2400" dirty="0" smtClean="0"/>
              <a:t>は新規開発を選択</a:t>
            </a:r>
            <a:endParaRPr lang="en-US" altLang="ja-JP" sz="2400" dirty="0" smtClean="0"/>
          </a:p>
          <a:p>
            <a:r>
              <a:rPr lang="ja-JP" altLang="en-US" sz="2800" dirty="0" smtClean="0"/>
              <a:t>詳細設計の改善中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予算の関係で当初からの全数設置は避けるが、現在のところ、新規開発が性能、価格、運用、保守の全般で有利として、開発中</a:t>
            </a: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Laser RF </a:t>
            </a:r>
            <a:r>
              <a:rPr lang="ja-JP" altLang="en-US" dirty="0" smtClean="0"/>
              <a:t>電子銃</a:t>
            </a:r>
            <a:r>
              <a:rPr lang="en-US" altLang="ja-JP" baseline="0" dirty="0" smtClean="0"/>
              <a:t> Workshop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ATF, cERL, Linac </a:t>
            </a:r>
            <a:r>
              <a:rPr lang="ja-JP" altLang="en-US" dirty="0" smtClean="0"/>
              <a:t>から計</a:t>
            </a:r>
            <a:r>
              <a:rPr lang="en-US" altLang="ja-JP" dirty="0" smtClean="0"/>
              <a:t> 16 </a:t>
            </a:r>
            <a:r>
              <a:rPr lang="ja-JP" altLang="en-US" dirty="0" smtClean="0"/>
              <a:t>人参加、</a:t>
            </a:r>
            <a:r>
              <a:rPr lang="en-US" altLang="ja-JP" dirty="0" smtClean="0"/>
              <a:t>6+ </a:t>
            </a:r>
            <a:r>
              <a:rPr lang="ja-JP" altLang="en-US" dirty="0" smtClean="0"/>
              <a:t>件の発表</a:t>
            </a:r>
            <a:endParaRPr lang="en-US" altLang="ja-JP" dirty="0" smtClean="0"/>
          </a:p>
          <a:p>
            <a:r>
              <a:rPr lang="ja-JP" altLang="en-US" dirty="0" smtClean="0"/>
              <a:t>機構内でも共通技術の交換の可能性がある</a:t>
            </a:r>
            <a:endParaRPr lang="en-US" altLang="ja-JP" dirty="0" smtClean="0"/>
          </a:p>
          <a:p>
            <a:r>
              <a:rPr lang="ja-JP" altLang="en-US" dirty="0" smtClean="0"/>
              <a:t>低</a:t>
            </a:r>
            <a:r>
              <a:rPr lang="en-US" altLang="ja-JP" dirty="0" smtClean="0"/>
              <a:t> Emittance </a:t>
            </a:r>
            <a:r>
              <a:rPr lang="ja-JP" altLang="en-US" dirty="0" smtClean="0"/>
              <a:t>はほぼ共通目標であるが、</a:t>
            </a:r>
            <a:r>
              <a:rPr lang="en-US" altLang="ja-JP" dirty="0" smtClean="0"/>
              <a:t>Linac </a:t>
            </a:r>
            <a:r>
              <a:rPr lang="ja-JP" altLang="en-US" dirty="0" smtClean="0"/>
              <a:t>で重要な大電流</a:t>
            </a:r>
            <a:r>
              <a:rPr lang="en-US" altLang="ja-JP" dirty="0" smtClean="0"/>
              <a:t> + </a:t>
            </a:r>
            <a:r>
              <a:rPr lang="ja-JP" altLang="en-US" dirty="0" smtClean="0"/>
              <a:t>低エネルギー幅は</a:t>
            </a:r>
            <a:r>
              <a:rPr lang="en-US" altLang="ja-JP" dirty="0" smtClean="0"/>
              <a:t> Unique </a:t>
            </a:r>
            <a:r>
              <a:rPr lang="ja-JP" altLang="en-US" dirty="0" smtClean="0"/>
              <a:t>で、そのための技術交換はあまりなかった</a:t>
            </a:r>
            <a:endParaRPr lang="en-US" altLang="ja-JP" dirty="0" smtClean="0"/>
          </a:p>
          <a:p>
            <a:r>
              <a:rPr lang="ja-JP" altLang="en-US" dirty="0" smtClean="0"/>
              <a:t>安定度などについて、今後とも情報交換の予定</a:t>
            </a:r>
            <a:endParaRPr lang="en-US" altLang="ja-JP" dirty="0" smtClean="0"/>
          </a:p>
          <a:p>
            <a:r>
              <a:rPr lang="en-US" altLang="ja-JP" dirty="0" smtClean="0"/>
              <a:t>Web </a:t>
            </a:r>
            <a:r>
              <a:rPr lang="ja-JP" altLang="en-US" dirty="0" smtClean="0"/>
              <a:t>を準備する予定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LAS </a:t>
            </a:r>
            <a:r>
              <a:rPr lang="ja-JP" altLang="en-US" dirty="0" smtClean="0"/>
              <a:t>加速管</a:t>
            </a:r>
            <a:r>
              <a:rPr lang="en-US" altLang="ja-JP" dirty="0" smtClean="0"/>
              <a:t> Processing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陽電子捕獲のための大口径加速管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Large aperture S-band structure (LAS)</a:t>
            </a:r>
          </a:p>
          <a:p>
            <a:r>
              <a:rPr lang="en-US" altLang="ja-JP" dirty="0" smtClean="0"/>
              <a:t>Processing </a:t>
            </a:r>
            <a:r>
              <a:rPr lang="ja-JP" altLang="en-US" dirty="0" smtClean="0"/>
              <a:t>に</a:t>
            </a:r>
            <a:r>
              <a:rPr lang="en-US" altLang="ja-JP" dirty="0" smtClean="0"/>
              <a:t> 1 </a:t>
            </a:r>
            <a:r>
              <a:rPr lang="ja-JP" altLang="en-US" dirty="0" smtClean="0"/>
              <a:t>ヶ月以上掛かっていることについて、識者意見を求め、</a:t>
            </a:r>
            <a:r>
              <a:rPr lang="en-US" altLang="ja-JP" dirty="0" smtClean="0"/>
              <a:t>22 </a:t>
            </a:r>
            <a:r>
              <a:rPr lang="ja-JP" altLang="en-US" dirty="0" smtClean="0"/>
              <a:t>人以上の多数の方の参加を得た</a:t>
            </a:r>
            <a:r>
              <a:rPr lang="en-US" altLang="ja-JP" dirty="0" smtClean="0"/>
              <a:t> (Dec.10.2013.)</a:t>
            </a:r>
          </a:p>
          <a:p>
            <a:r>
              <a:rPr lang="ja-JP" altLang="en-US" dirty="0" smtClean="0"/>
              <a:t>時間が足りないと思われ、当面の試験運転対策、中期の改善対策について、議論が行われた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Interlock </a:t>
            </a:r>
            <a:r>
              <a:rPr lang="ja-JP" altLang="en-US" dirty="0" smtClean="0"/>
              <a:t>の改善、</a:t>
            </a:r>
            <a:r>
              <a:rPr lang="en-US" altLang="ja-JP" dirty="0" smtClean="0"/>
              <a:t>Baking </a:t>
            </a:r>
            <a:r>
              <a:rPr lang="ja-JP" altLang="en-US" dirty="0" smtClean="0"/>
              <a:t>は不要・無意味であること、</a:t>
            </a:r>
            <a:r>
              <a:rPr lang="en-US" altLang="ja-JP" dirty="0" smtClean="0"/>
              <a:t>RF monitor </a:t>
            </a:r>
            <a:r>
              <a:rPr lang="ja-JP" altLang="en-US" dirty="0" smtClean="0"/>
              <a:t>等測定装置が重要であること、等助言を受けた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ビーム光学設計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Pulsed quad </a:t>
            </a:r>
            <a:r>
              <a:rPr lang="ja-JP" altLang="en-US" dirty="0" smtClean="0"/>
              <a:t>の追加　</a:t>
            </a:r>
            <a:r>
              <a:rPr lang="en-US" altLang="ja-JP" dirty="0" smtClean="0"/>
              <a:t>–</a:t>
            </a:r>
            <a:r>
              <a:rPr lang="ja-JP" altLang="en-US" dirty="0" smtClean="0"/>
              <a:t>　同時入射向け</a:t>
            </a:r>
            <a:endParaRPr lang="en-US" altLang="ja-JP" dirty="0" smtClean="0"/>
          </a:p>
          <a:p>
            <a:r>
              <a:rPr lang="en-US" altLang="ja-JP" dirty="0" smtClean="0"/>
              <a:t>FODO → Doublet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–</a:t>
            </a:r>
            <a:r>
              <a:rPr lang="ja-JP" altLang="en-US" dirty="0" smtClean="0"/>
              <a:t>　</a:t>
            </a:r>
            <a:r>
              <a:rPr lang="en-US" altLang="ja-JP" dirty="0" smtClean="0"/>
              <a:t>Low emittance</a:t>
            </a:r>
          </a:p>
          <a:p>
            <a:r>
              <a:rPr lang="en-US" altLang="ja-JP" dirty="0" smtClean="0"/>
              <a:t>Orbit correction simulation</a:t>
            </a:r>
          </a:p>
          <a:p>
            <a:r>
              <a:rPr lang="en-US" altLang="ja-JP" dirty="0" smtClean="0"/>
              <a:t>Emittance preservation</a:t>
            </a:r>
          </a:p>
          <a:p>
            <a:r>
              <a:rPr lang="ja-JP" altLang="en-US" dirty="0" smtClean="0"/>
              <a:t>予算の</a:t>
            </a:r>
            <a:r>
              <a:rPr lang="en-US" altLang="ja-JP" dirty="0" smtClean="0"/>
              <a:t> Optimize…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1"/>
          <p:cNvSpPr>
            <a:spLocks noChangeArrowheads="1"/>
          </p:cNvSpPr>
          <p:nvPr/>
        </p:nvSpPr>
        <p:spPr bwMode="auto">
          <a:xfrm>
            <a:off x="7306671" y="3277837"/>
            <a:ext cx="46391" cy="119045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" name="Rectangle 115"/>
          <p:cNvSpPr>
            <a:spLocks noChangeArrowheads="1"/>
          </p:cNvSpPr>
          <p:nvPr/>
        </p:nvSpPr>
        <p:spPr bwMode="auto">
          <a:xfrm>
            <a:off x="3508122" y="3281336"/>
            <a:ext cx="87217" cy="119045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1992024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" name="Line 87"/>
          <p:cNvSpPr>
            <a:spLocks noChangeShapeType="1"/>
          </p:cNvSpPr>
          <p:nvPr/>
        </p:nvSpPr>
        <p:spPr bwMode="auto">
          <a:xfrm>
            <a:off x="964004" y="1749510"/>
            <a:ext cx="1961439" cy="1750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104082" tIns="52040" rIns="104082" bIns="52040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8" name="AutoShape 88"/>
          <p:cNvSpPr>
            <a:spLocks/>
          </p:cNvSpPr>
          <p:nvPr/>
        </p:nvSpPr>
        <p:spPr bwMode="auto">
          <a:xfrm flipH="1">
            <a:off x="162336" y="1749509"/>
            <a:ext cx="1683089" cy="1587848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 rot="16200000" flipH="1">
            <a:off x="213668" y="1701890"/>
            <a:ext cx="1587848" cy="1683089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162356" y="2481285"/>
            <a:ext cx="1855" cy="68275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104082" tIns="52040" rIns="104082" bIns="52040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>
            <a:off x="963984" y="1581446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2" name="Rectangle 93"/>
          <p:cNvSpPr>
            <a:spLocks noChangeArrowheads="1"/>
          </p:cNvSpPr>
          <p:nvPr/>
        </p:nvSpPr>
        <p:spPr bwMode="auto">
          <a:xfrm>
            <a:off x="1053056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1186664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1320272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1455755" y="168998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1589363" y="169173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1722951" y="168998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8" name="Rectangle 99"/>
          <p:cNvSpPr>
            <a:spLocks noChangeArrowheads="1"/>
          </p:cNvSpPr>
          <p:nvPr/>
        </p:nvSpPr>
        <p:spPr bwMode="auto">
          <a:xfrm>
            <a:off x="1856559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9" name="Rectangle 100"/>
          <p:cNvSpPr>
            <a:spLocks noChangeArrowheads="1"/>
          </p:cNvSpPr>
          <p:nvPr/>
        </p:nvSpPr>
        <p:spPr bwMode="auto">
          <a:xfrm>
            <a:off x="1990167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0" name="AutoShape 101"/>
          <p:cNvSpPr>
            <a:spLocks noChangeArrowheads="1"/>
          </p:cNvSpPr>
          <p:nvPr/>
        </p:nvSpPr>
        <p:spPr bwMode="auto">
          <a:xfrm>
            <a:off x="965859" y="3169296"/>
            <a:ext cx="1334225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1" name="Rectangle 102"/>
          <p:cNvSpPr>
            <a:spLocks noChangeArrowheads="1"/>
          </p:cNvSpPr>
          <p:nvPr/>
        </p:nvSpPr>
        <p:spPr bwMode="auto">
          <a:xfrm>
            <a:off x="1054931" y="327783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2" name="Rectangle 103"/>
          <p:cNvSpPr>
            <a:spLocks noChangeArrowheads="1"/>
          </p:cNvSpPr>
          <p:nvPr/>
        </p:nvSpPr>
        <p:spPr bwMode="auto">
          <a:xfrm>
            <a:off x="1188519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3" name="Rectangle 104"/>
          <p:cNvSpPr>
            <a:spLocks noChangeArrowheads="1"/>
          </p:cNvSpPr>
          <p:nvPr/>
        </p:nvSpPr>
        <p:spPr bwMode="auto">
          <a:xfrm>
            <a:off x="1322127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1455735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5" name="Rectangle 106"/>
          <p:cNvSpPr>
            <a:spLocks noChangeArrowheads="1"/>
          </p:cNvSpPr>
          <p:nvPr/>
        </p:nvSpPr>
        <p:spPr bwMode="auto">
          <a:xfrm>
            <a:off x="1591200" y="3279586"/>
            <a:ext cx="87216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6" name="Rectangle 107"/>
          <p:cNvSpPr>
            <a:spLocks noChangeArrowheads="1"/>
          </p:cNvSpPr>
          <p:nvPr/>
        </p:nvSpPr>
        <p:spPr bwMode="auto">
          <a:xfrm>
            <a:off x="1724808" y="3277837"/>
            <a:ext cx="87216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7" name="Rectangle 108"/>
          <p:cNvSpPr>
            <a:spLocks noChangeArrowheads="1"/>
          </p:cNvSpPr>
          <p:nvPr/>
        </p:nvSpPr>
        <p:spPr bwMode="auto">
          <a:xfrm>
            <a:off x="1858416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8" name="AutoShape 110"/>
          <p:cNvSpPr>
            <a:spLocks noChangeArrowheads="1"/>
          </p:cNvSpPr>
          <p:nvPr/>
        </p:nvSpPr>
        <p:spPr bwMode="auto">
          <a:xfrm>
            <a:off x="2478208" y="3171045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9" name="Rectangle 111"/>
          <p:cNvSpPr>
            <a:spLocks noChangeArrowheads="1"/>
          </p:cNvSpPr>
          <p:nvPr/>
        </p:nvSpPr>
        <p:spPr bwMode="auto">
          <a:xfrm>
            <a:off x="2567280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0" name="Rectangle 112"/>
          <p:cNvSpPr>
            <a:spLocks noChangeArrowheads="1"/>
          </p:cNvSpPr>
          <p:nvPr/>
        </p:nvSpPr>
        <p:spPr bwMode="auto">
          <a:xfrm>
            <a:off x="2700888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1" name="Rectangle 113"/>
          <p:cNvSpPr>
            <a:spLocks noChangeArrowheads="1"/>
          </p:cNvSpPr>
          <p:nvPr/>
        </p:nvSpPr>
        <p:spPr bwMode="auto">
          <a:xfrm>
            <a:off x="2834496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2969978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3" name="Rectangle 115"/>
          <p:cNvSpPr>
            <a:spLocks noChangeArrowheads="1"/>
          </p:cNvSpPr>
          <p:nvPr/>
        </p:nvSpPr>
        <p:spPr bwMode="auto">
          <a:xfrm>
            <a:off x="3103586" y="3281336"/>
            <a:ext cx="87217" cy="119045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3237175" y="3279586"/>
            <a:ext cx="89072" cy="119045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5" name="Rectangle 117"/>
          <p:cNvSpPr>
            <a:spLocks noChangeArrowheads="1"/>
          </p:cNvSpPr>
          <p:nvPr/>
        </p:nvSpPr>
        <p:spPr bwMode="auto">
          <a:xfrm>
            <a:off x="3370783" y="3281336"/>
            <a:ext cx="89072" cy="119045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6" name="AutoShape 119"/>
          <p:cNvSpPr>
            <a:spLocks noChangeArrowheads="1"/>
          </p:cNvSpPr>
          <p:nvPr/>
        </p:nvSpPr>
        <p:spPr bwMode="auto">
          <a:xfrm>
            <a:off x="3903360" y="3171045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7" name="Rectangle 120"/>
          <p:cNvSpPr>
            <a:spLocks noChangeArrowheads="1"/>
          </p:cNvSpPr>
          <p:nvPr/>
        </p:nvSpPr>
        <p:spPr bwMode="auto">
          <a:xfrm>
            <a:off x="3992432" y="3279586"/>
            <a:ext cx="89072" cy="119045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4126040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9" name="Rectangle 122"/>
          <p:cNvSpPr>
            <a:spLocks noChangeArrowheads="1"/>
          </p:cNvSpPr>
          <p:nvPr/>
        </p:nvSpPr>
        <p:spPr bwMode="auto">
          <a:xfrm>
            <a:off x="4259648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0" name="Rectangle 123"/>
          <p:cNvSpPr>
            <a:spLocks noChangeArrowheads="1"/>
          </p:cNvSpPr>
          <p:nvPr/>
        </p:nvSpPr>
        <p:spPr bwMode="auto">
          <a:xfrm>
            <a:off x="4395130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1" name="Rectangle 124"/>
          <p:cNvSpPr>
            <a:spLocks noChangeArrowheads="1"/>
          </p:cNvSpPr>
          <p:nvPr/>
        </p:nvSpPr>
        <p:spPr bwMode="auto">
          <a:xfrm>
            <a:off x="4528738" y="3281336"/>
            <a:ext cx="87217" cy="119045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2" name="Rectangle 125"/>
          <p:cNvSpPr>
            <a:spLocks noChangeArrowheads="1"/>
          </p:cNvSpPr>
          <p:nvPr/>
        </p:nvSpPr>
        <p:spPr bwMode="auto">
          <a:xfrm>
            <a:off x="4662327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3" name="Rectangle 126"/>
          <p:cNvSpPr>
            <a:spLocks noChangeArrowheads="1"/>
          </p:cNvSpPr>
          <p:nvPr/>
        </p:nvSpPr>
        <p:spPr bwMode="auto">
          <a:xfrm>
            <a:off x="4795935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4" name="Rectangle 127"/>
          <p:cNvSpPr>
            <a:spLocks noChangeArrowheads="1"/>
          </p:cNvSpPr>
          <p:nvPr/>
        </p:nvSpPr>
        <p:spPr bwMode="auto">
          <a:xfrm>
            <a:off x="4929543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5" name="AutoShape 128"/>
          <p:cNvSpPr>
            <a:spLocks noChangeArrowheads="1"/>
          </p:cNvSpPr>
          <p:nvPr/>
        </p:nvSpPr>
        <p:spPr bwMode="auto">
          <a:xfrm>
            <a:off x="5328512" y="3171045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6" name="Rectangle 130"/>
          <p:cNvSpPr>
            <a:spLocks noChangeArrowheads="1"/>
          </p:cNvSpPr>
          <p:nvPr/>
        </p:nvSpPr>
        <p:spPr bwMode="auto">
          <a:xfrm>
            <a:off x="5551192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7" name="Rectangle 131"/>
          <p:cNvSpPr>
            <a:spLocks noChangeArrowheads="1"/>
          </p:cNvSpPr>
          <p:nvPr/>
        </p:nvSpPr>
        <p:spPr bwMode="auto">
          <a:xfrm>
            <a:off x="5684800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8" name="Rectangle 132"/>
          <p:cNvSpPr>
            <a:spLocks noChangeArrowheads="1"/>
          </p:cNvSpPr>
          <p:nvPr/>
        </p:nvSpPr>
        <p:spPr bwMode="auto">
          <a:xfrm>
            <a:off x="5820282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9" name="Rectangle 133"/>
          <p:cNvSpPr>
            <a:spLocks noChangeArrowheads="1"/>
          </p:cNvSpPr>
          <p:nvPr/>
        </p:nvSpPr>
        <p:spPr bwMode="auto">
          <a:xfrm>
            <a:off x="5953890" y="328133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0" name="Rectangle 134"/>
          <p:cNvSpPr>
            <a:spLocks noChangeArrowheads="1"/>
          </p:cNvSpPr>
          <p:nvPr/>
        </p:nvSpPr>
        <p:spPr bwMode="auto">
          <a:xfrm>
            <a:off x="6087479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1" name="Rectangle 135"/>
          <p:cNvSpPr>
            <a:spLocks noChangeArrowheads="1"/>
          </p:cNvSpPr>
          <p:nvPr/>
        </p:nvSpPr>
        <p:spPr bwMode="auto">
          <a:xfrm>
            <a:off x="6221087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2" name="Rectangle 136"/>
          <p:cNvSpPr>
            <a:spLocks noChangeArrowheads="1"/>
          </p:cNvSpPr>
          <p:nvPr/>
        </p:nvSpPr>
        <p:spPr bwMode="auto">
          <a:xfrm>
            <a:off x="6354695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3" name="AutoShape 137"/>
          <p:cNvSpPr>
            <a:spLocks noChangeArrowheads="1"/>
          </p:cNvSpPr>
          <p:nvPr/>
        </p:nvSpPr>
        <p:spPr bwMode="auto">
          <a:xfrm>
            <a:off x="6753663" y="3169296"/>
            <a:ext cx="1247008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4" name="Rectangle 138"/>
          <p:cNvSpPr>
            <a:spLocks noChangeArrowheads="1"/>
          </p:cNvSpPr>
          <p:nvPr/>
        </p:nvSpPr>
        <p:spPr bwMode="auto">
          <a:xfrm>
            <a:off x="6842735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6976343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6" name="Rectangle 140"/>
          <p:cNvSpPr>
            <a:spLocks noChangeArrowheads="1"/>
          </p:cNvSpPr>
          <p:nvPr/>
        </p:nvSpPr>
        <p:spPr bwMode="auto">
          <a:xfrm>
            <a:off x="7109951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7" name="Rectangle 141"/>
          <p:cNvSpPr>
            <a:spLocks noChangeArrowheads="1"/>
          </p:cNvSpPr>
          <p:nvPr/>
        </p:nvSpPr>
        <p:spPr bwMode="auto">
          <a:xfrm>
            <a:off x="7230569" y="3277837"/>
            <a:ext cx="46392" cy="119045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8" name="Rectangle 142"/>
          <p:cNvSpPr>
            <a:spLocks noChangeArrowheads="1"/>
          </p:cNvSpPr>
          <p:nvPr/>
        </p:nvSpPr>
        <p:spPr bwMode="auto">
          <a:xfrm>
            <a:off x="7379042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9" name="Rectangle 143"/>
          <p:cNvSpPr>
            <a:spLocks noChangeArrowheads="1"/>
          </p:cNvSpPr>
          <p:nvPr/>
        </p:nvSpPr>
        <p:spPr bwMode="auto">
          <a:xfrm>
            <a:off x="7512630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0" name="Rectangle 144"/>
          <p:cNvSpPr>
            <a:spLocks noChangeArrowheads="1"/>
          </p:cNvSpPr>
          <p:nvPr/>
        </p:nvSpPr>
        <p:spPr bwMode="auto">
          <a:xfrm>
            <a:off x="7646238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1" name="Rectangle 145"/>
          <p:cNvSpPr>
            <a:spLocks noChangeArrowheads="1"/>
          </p:cNvSpPr>
          <p:nvPr/>
        </p:nvSpPr>
        <p:spPr bwMode="auto">
          <a:xfrm>
            <a:off x="7779846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2" name="AutoShape 146"/>
          <p:cNvSpPr>
            <a:spLocks noChangeArrowheads="1"/>
          </p:cNvSpPr>
          <p:nvPr/>
        </p:nvSpPr>
        <p:spPr bwMode="auto">
          <a:xfrm>
            <a:off x="8178815" y="3171045"/>
            <a:ext cx="1118966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3" name="Rectangle 147"/>
          <p:cNvSpPr>
            <a:spLocks noChangeArrowheads="1"/>
          </p:cNvSpPr>
          <p:nvPr/>
        </p:nvSpPr>
        <p:spPr bwMode="auto">
          <a:xfrm>
            <a:off x="8267887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8401495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5" name="Rectangle 149"/>
          <p:cNvSpPr>
            <a:spLocks noChangeArrowheads="1"/>
          </p:cNvSpPr>
          <p:nvPr/>
        </p:nvSpPr>
        <p:spPr bwMode="auto">
          <a:xfrm>
            <a:off x="8535103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6" name="Rectangle 150"/>
          <p:cNvSpPr>
            <a:spLocks noChangeArrowheads="1"/>
          </p:cNvSpPr>
          <p:nvPr/>
        </p:nvSpPr>
        <p:spPr bwMode="auto">
          <a:xfrm>
            <a:off x="8670585" y="327958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7" name="Rectangle 151"/>
          <p:cNvSpPr>
            <a:spLocks noChangeArrowheads="1"/>
          </p:cNvSpPr>
          <p:nvPr/>
        </p:nvSpPr>
        <p:spPr bwMode="auto">
          <a:xfrm>
            <a:off x="8804193" y="3281336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8" name="Rectangle 152"/>
          <p:cNvSpPr>
            <a:spLocks noChangeArrowheads="1"/>
          </p:cNvSpPr>
          <p:nvPr/>
        </p:nvSpPr>
        <p:spPr bwMode="auto">
          <a:xfrm>
            <a:off x="8937782" y="327958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9" name="Rectangle 153"/>
          <p:cNvSpPr>
            <a:spLocks noChangeArrowheads="1"/>
          </p:cNvSpPr>
          <p:nvPr/>
        </p:nvSpPr>
        <p:spPr bwMode="auto">
          <a:xfrm>
            <a:off x="9071390" y="3281336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0" name="Rectangle 154"/>
          <p:cNvSpPr>
            <a:spLocks noChangeArrowheads="1"/>
          </p:cNvSpPr>
          <p:nvPr/>
        </p:nvSpPr>
        <p:spPr bwMode="auto">
          <a:xfrm>
            <a:off x="9204998" y="3281336"/>
            <a:ext cx="89072" cy="119045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1" name="AutoShape 155"/>
          <p:cNvSpPr>
            <a:spLocks noChangeArrowheads="1"/>
          </p:cNvSpPr>
          <p:nvPr/>
        </p:nvSpPr>
        <p:spPr bwMode="auto">
          <a:xfrm>
            <a:off x="2433691" y="1583196"/>
            <a:ext cx="669895" cy="33612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2" name="Rectangle 156"/>
          <p:cNvSpPr>
            <a:spLocks noChangeArrowheads="1"/>
          </p:cNvSpPr>
          <p:nvPr/>
        </p:nvSpPr>
        <p:spPr bwMode="auto">
          <a:xfrm>
            <a:off x="2522744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3" name="Rectangle 157"/>
          <p:cNvSpPr>
            <a:spLocks noChangeArrowheads="1"/>
          </p:cNvSpPr>
          <p:nvPr/>
        </p:nvSpPr>
        <p:spPr bwMode="auto">
          <a:xfrm>
            <a:off x="2656352" y="16917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4" name="Rectangle 158"/>
          <p:cNvSpPr>
            <a:spLocks noChangeArrowheads="1"/>
          </p:cNvSpPr>
          <p:nvPr/>
        </p:nvSpPr>
        <p:spPr bwMode="auto">
          <a:xfrm>
            <a:off x="2791834" y="1691737"/>
            <a:ext cx="87217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5" name="Rectangle 168"/>
          <p:cNvSpPr>
            <a:spLocks noChangeArrowheads="1"/>
          </p:cNvSpPr>
          <p:nvPr/>
        </p:nvSpPr>
        <p:spPr bwMode="auto">
          <a:xfrm>
            <a:off x="2125632" y="3277837"/>
            <a:ext cx="89072" cy="11904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7" name="Line 176"/>
          <p:cNvSpPr>
            <a:spLocks noChangeShapeType="1"/>
          </p:cNvSpPr>
          <p:nvPr/>
        </p:nvSpPr>
        <p:spPr bwMode="auto">
          <a:xfrm>
            <a:off x="745035" y="1749510"/>
            <a:ext cx="2208243" cy="175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8" name="AutoShape 177"/>
          <p:cNvSpPr>
            <a:spLocks/>
          </p:cNvSpPr>
          <p:nvPr/>
        </p:nvSpPr>
        <p:spPr bwMode="auto">
          <a:xfrm>
            <a:off x="175327" y="1842294"/>
            <a:ext cx="1219173" cy="137952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0000FF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9" name="Line 179"/>
          <p:cNvSpPr>
            <a:spLocks noChangeShapeType="1"/>
          </p:cNvSpPr>
          <p:nvPr/>
        </p:nvSpPr>
        <p:spPr bwMode="auto">
          <a:xfrm flipV="1">
            <a:off x="3179670" y="3337375"/>
            <a:ext cx="2035665" cy="525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0" name="Line 178"/>
          <p:cNvSpPr>
            <a:spLocks noChangeShapeType="1"/>
          </p:cNvSpPr>
          <p:nvPr/>
        </p:nvSpPr>
        <p:spPr bwMode="auto">
          <a:xfrm>
            <a:off x="1021511" y="3337357"/>
            <a:ext cx="2104326" cy="1751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Line 180"/>
          <p:cNvSpPr>
            <a:spLocks noChangeShapeType="1"/>
          </p:cNvSpPr>
          <p:nvPr/>
        </p:nvSpPr>
        <p:spPr bwMode="auto">
          <a:xfrm>
            <a:off x="5413872" y="3337357"/>
            <a:ext cx="4169682" cy="1751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5" name="Line 178"/>
          <p:cNvSpPr>
            <a:spLocks noChangeShapeType="1"/>
          </p:cNvSpPr>
          <p:nvPr/>
        </p:nvSpPr>
        <p:spPr bwMode="auto">
          <a:xfrm>
            <a:off x="5540044" y="3409135"/>
            <a:ext cx="4037961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0" name="テキスト ボックス 215"/>
          <p:cNvSpPr txBox="1">
            <a:spLocks noChangeArrowheads="1"/>
          </p:cNvSpPr>
          <p:nvPr/>
        </p:nvSpPr>
        <p:spPr bwMode="auto">
          <a:xfrm>
            <a:off x="2896159" y="2016401"/>
            <a:ext cx="1356842" cy="4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B050"/>
                </a:solidFill>
                <a:cs typeface="Arial" charset="0"/>
              </a:rPr>
              <a:t>low emittance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B050"/>
                </a:solidFill>
                <a:cs typeface="Arial" charset="0"/>
              </a:rPr>
              <a:t>RF gun</a:t>
            </a:r>
            <a:endParaRPr lang="ja-JP" altLang="en-US" sz="16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07" name="Rectangle 159"/>
          <p:cNvSpPr>
            <a:spLocks noChangeArrowheads="1"/>
          </p:cNvSpPr>
          <p:nvPr/>
        </p:nvSpPr>
        <p:spPr bwMode="auto">
          <a:xfrm>
            <a:off x="2925442" y="1691737"/>
            <a:ext cx="63093" cy="119045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104082" tIns="52040" rIns="104082" bIns="52040" anchor="ctr"/>
          <a:lstStyle/>
          <a:p>
            <a:pPr defTabSz="1040811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579336" y="1136211"/>
            <a:ext cx="36602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A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327311" y="1162248"/>
            <a:ext cx="356684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B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415130" y="2805004"/>
            <a:ext cx="353791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C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827737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390886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758329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3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218609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4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573510" y="2805004"/>
            <a:ext cx="346690" cy="428262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5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70632" y="2244013"/>
            <a:ext cx="1326488" cy="382095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1.5 GeV e-</a:t>
            </a:r>
            <a:endParaRPr lang="ja-JP" altLang="en-US" sz="1800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2603195" y="3520980"/>
            <a:ext cx="1075255" cy="382095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sz="18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0" name="タイトル 1"/>
          <p:cNvSpPr txBox="1">
            <a:spLocks/>
          </p:cNvSpPr>
          <p:nvPr/>
        </p:nvSpPr>
        <p:spPr>
          <a:xfrm>
            <a:off x="534432" y="146635"/>
            <a:ext cx="9619774" cy="875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4082" tIns="52040" rIns="104082" bIns="520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KEK e-/e+ Injector LINAC</a:t>
            </a:r>
            <a:endParaRPr lang="ja-JP" altLang="en-US" sz="3200" b="1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867611" y="3522234"/>
            <a:ext cx="1107878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b="1" dirty="0">
                <a:solidFill>
                  <a:srgbClr val="0000FF"/>
                </a:solidFill>
                <a:latin typeface="Calibri"/>
                <a:ea typeface="ＭＳ Ｐゴシック"/>
              </a:rPr>
              <a:t>e-:Chicane</a:t>
            </a:r>
            <a:endParaRPr lang="ja-JP" altLang="en-US" sz="16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06" name="テキスト ボックス 202"/>
          <p:cNvSpPr txBox="1">
            <a:spLocks noChangeArrowheads="1"/>
          </p:cNvSpPr>
          <p:nvPr/>
        </p:nvSpPr>
        <p:spPr bwMode="auto">
          <a:xfrm>
            <a:off x="3223320" y="1159237"/>
            <a:ext cx="1858281" cy="8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10 nC x 2 (for LER)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  5 nC x 2 (for HER)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0.3 nC x 1  (for AR)</a:t>
            </a:r>
          </a:p>
          <a:p>
            <a:pPr defTabSz="1040811">
              <a:lnSpc>
                <a:spcPct val="90000"/>
              </a:lnSpc>
            </a:pPr>
            <a:r>
              <a:rPr lang="en-US" altLang="ja-JP" sz="1600" b="1" dirty="0">
                <a:solidFill>
                  <a:srgbClr val="0000FF"/>
                </a:solidFill>
                <a:cs typeface="Arial" charset="0"/>
              </a:rPr>
              <a:t>0.3 nC x 1 (for PF)  </a:t>
            </a:r>
            <a:endParaRPr lang="ja-JP" altLang="en-US" sz="16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5" name="グループ化 255"/>
          <p:cNvGrpSpPr/>
          <p:nvPr/>
        </p:nvGrpSpPr>
        <p:grpSpPr>
          <a:xfrm>
            <a:off x="4640466" y="2171731"/>
            <a:ext cx="1004946" cy="1181379"/>
            <a:chOff x="3969859" y="1595040"/>
            <a:chExt cx="859719" cy="1445566"/>
          </a:xfrm>
        </p:grpSpPr>
        <p:sp>
          <p:nvSpPr>
            <p:cNvPr id="76" name="Line 169"/>
            <p:cNvSpPr>
              <a:spLocks noChangeShapeType="1"/>
            </p:cNvSpPr>
            <p:nvPr/>
          </p:nvSpPr>
          <p:spPr bwMode="auto">
            <a:xfrm flipV="1">
              <a:off x="4434652" y="2686050"/>
              <a:ext cx="232598" cy="345032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1040811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8" name="テキスト ボックス 212"/>
            <p:cNvSpPr txBox="1">
              <a:spLocks noChangeArrowheads="1"/>
            </p:cNvSpPr>
            <p:nvPr/>
          </p:nvSpPr>
          <p:spPr bwMode="auto">
            <a:xfrm>
              <a:off x="3969859" y="1595040"/>
              <a:ext cx="843375" cy="36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040811">
                <a:lnSpc>
                  <a:spcPct val="80000"/>
                </a:lnSpc>
              </a:pPr>
              <a:r>
                <a:rPr lang="en-US" altLang="ja-JP" sz="1600" b="1" dirty="0">
                  <a:solidFill>
                    <a:srgbClr val="FF0000"/>
                  </a:solidFill>
                  <a:cs typeface="Arial" charset="0"/>
                </a:rPr>
                <a:t>1.1 GeV </a:t>
              </a:r>
            </a:p>
          </p:txBody>
        </p:sp>
        <p:sp>
          <p:nvSpPr>
            <p:cNvPr id="90" name="Line 1"/>
            <p:cNvSpPr>
              <a:spLocks noChangeShapeType="1"/>
            </p:cNvSpPr>
            <p:nvPr/>
          </p:nvSpPr>
          <p:spPr bwMode="auto">
            <a:xfrm flipH="1" flipV="1">
              <a:off x="4381500" y="2705099"/>
              <a:ext cx="284927" cy="335507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1040811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341" name="円/楕円 340"/>
            <p:cNvSpPr/>
            <p:nvPr/>
          </p:nvSpPr>
          <p:spPr>
            <a:xfrm>
              <a:off x="4198513" y="1893195"/>
              <a:ext cx="631065" cy="846652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0811"/>
              <a:endParaRPr lang="ja-JP" altLang="en-US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2" name="テキスト ボックス 341"/>
            <p:cNvSpPr txBox="1"/>
            <p:nvPr/>
          </p:nvSpPr>
          <p:spPr>
            <a:xfrm>
              <a:off x="4275790" y="2150772"/>
              <a:ext cx="424814" cy="50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40811"/>
              <a:r>
                <a:rPr lang="en-US" altLang="ja-JP" dirty="0">
                  <a:solidFill>
                    <a:prstClr val="black"/>
                  </a:solidFill>
                  <a:latin typeface="Calibri"/>
                  <a:ea typeface="ＭＳ Ｐゴシック"/>
                </a:rPr>
                <a:t>DR</a:t>
              </a:r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393" name="Line 178"/>
          <p:cNvSpPr>
            <a:spLocks noChangeShapeType="1"/>
          </p:cNvSpPr>
          <p:nvPr/>
        </p:nvSpPr>
        <p:spPr bwMode="auto">
          <a:xfrm>
            <a:off x="3219141" y="3392566"/>
            <a:ext cx="1974634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104082" tIns="52040" rIns="104082" bIns="52040"/>
          <a:lstStyle/>
          <a:p>
            <a:pPr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44" name="フリーフォーム 1043"/>
          <p:cNvSpPr/>
          <p:nvPr/>
        </p:nvSpPr>
        <p:spPr>
          <a:xfrm>
            <a:off x="5148612" y="3380205"/>
            <a:ext cx="436578" cy="71012"/>
          </a:xfrm>
          <a:custGeom>
            <a:avLst/>
            <a:gdLst>
              <a:gd name="connsiteX0" fmla="*/ 0 w 231819"/>
              <a:gd name="connsiteY0" fmla="*/ 0 h 77273"/>
              <a:gd name="connsiteX1" fmla="*/ 64394 w 231819"/>
              <a:gd name="connsiteY1" fmla="*/ 77273 h 77273"/>
              <a:gd name="connsiteX2" fmla="*/ 167425 w 231819"/>
              <a:gd name="connsiteY2" fmla="*/ 77273 h 77273"/>
              <a:gd name="connsiteX3" fmla="*/ 231819 w 231819"/>
              <a:gd name="connsiteY3" fmla="*/ 0 h 77273"/>
              <a:gd name="connsiteX4" fmla="*/ 231819 w 231819"/>
              <a:gd name="connsiteY4" fmla="*/ 0 h 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19" h="77273">
                <a:moveTo>
                  <a:pt x="0" y="0"/>
                </a:moveTo>
                <a:cubicBezTo>
                  <a:pt x="18245" y="32197"/>
                  <a:pt x="36490" y="64394"/>
                  <a:pt x="64394" y="77273"/>
                </a:cubicBezTo>
                <a:cubicBezTo>
                  <a:pt x="92298" y="90152"/>
                  <a:pt x="139521" y="90152"/>
                  <a:pt x="167425" y="77273"/>
                </a:cubicBezTo>
                <a:cubicBezTo>
                  <a:pt x="195329" y="64394"/>
                  <a:pt x="231819" y="0"/>
                  <a:pt x="231819" y="0"/>
                </a:cubicBezTo>
                <a:lnTo>
                  <a:pt x="231819" y="0"/>
                </a:lnTo>
              </a:path>
            </a:pathLst>
          </a:custGeom>
          <a:ln>
            <a:solidFill>
              <a:srgbClr val="00F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4082" tIns="52040" rIns="104082" bIns="52040" rtlCol="0" anchor="ctr"/>
          <a:lstStyle/>
          <a:p>
            <a:pPr algn="ctr" defTabSz="1040811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" r="-1703"/>
          <a:stretch/>
        </p:blipFill>
        <p:spPr bwMode="auto">
          <a:xfrm>
            <a:off x="349996" y="3963879"/>
            <a:ext cx="9112592" cy="26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3" name="直線コネクタ 282"/>
          <p:cNvCxnSpPr/>
          <p:nvPr/>
        </p:nvCxnSpPr>
        <p:spPr>
          <a:xfrm>
            <a:off x="8379227" y="4155803"/>
            <a:ext cx="263343" cy="8768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>
          <a:xfrm>
            <a:off x="8627060" y="4243470"/>
            <a:ext cx="7125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7073363" y="4760165"/>
            <a:ext cx="2169166" cy="47453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正方形/長方形 307"/>
          <p:cNvSpPr/>
          <p:nvPr/>
        </p:nvSpPr>
        <p:spPr>
          <a:xfrm>
            <a:off x="7444040" y="4463779"/>
            <a:ext cx="1400633" cy="428262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dirty="0">
                <a:solidFill>
                  <a:srgbClr val="00B050"/>
                </a:solidFill>
                <a:latin typeface="Calibri"/>
                <a:ea typeface="ＭＳ Ｐゴシック"/>
              </a:rPr>
              <a:t>Decelerate</a:t>
            </a:r>
            <a:endParaRPr lang="ja-JP" altLang="en-US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cxnSp>
        <p:nvCxnSpPr>
          <p:cNvPr id="310" name="直線コネクタ 309"/>
          <p:cNvCxnSpPr/>
          <p:nvPr/>
        </p:nvCxnSpPr>
        <p:spPr>
          <a:xfrm flipV="1">
            <a:off x="5148610" y="3962506"/>
            <a:ext cx="0" cy="194574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 flipV="1">
            <a:off x="3597659" y="5610004"/>
            <a:ext cx="1024067" cy="210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 flipH="1">
            <a:off x="4576544" y="5613813"/>
            <a:ext cx="324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H="1">
            <a:off x="5408698" y="5148495"/>
            <a:ext cx="1756166" cy="43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 flipH="1">
            <a:off x="4896786" y="5578883"/>
            <a:ext cx="238974" cy="32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/>
          <p:cNvCxnSpPr/>
          <p:nvPr/>
        </p:nvCxnSpPr>
        <p:spPr>
          <a:xfrm flipV="1">
            <a:off x="3070009" y="5823043"/>
            <a:ext cx="543052" cy="48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/>
          <p:cNvCxnSpPr/>
          <p:nvPr/>
        </p:nvCxnSpPr>
        <p:spPr>
          <a:xfrm flipH="1">
            <a:off x="7141975" y="5148766"/>
            <a:ext cx="228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コネクタ 359"/>
          <p:cNvCxnSpPr/>
          <p:nvPr/>
        </p:nvCxnSpPr>
        <p:spPr>
          <a:xfrm flipH="1">
            <a:off x="7371667" y="4836944"/>
            <a:ext cx="1096709" cy="307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/>
          <p:nvPr/>
        </p:nvCxnSpPr>
        <p:spPr>
          <a:xfrm flipH="1">
            <a:off x="8445529" y="4842142"/>
            <a:ext cx="810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/>
          <p:cNvCxnSpPr/>
          <p:nvPr/>
        </p:nvCxnSpPr>
        <p:spPr>
          <a:xfrm flipH="1">
            <a:off x="5100938" y="5583041"/>
            <a:ext cx="3248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矢印コネクタ 1038"/>
          <p:cNvCxnSpPr/>
          <p:nvPr/>
        </p:nvCxnSpPr>
        <p:spPr>
          <a:xfrm>
            <a:off x="3025939" y="5610020"/>
            <a:ext cx="0" cy="596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4" name="正方形/長方形 373"/>
          <p:cNvSpPr/>
          <p:nvPr/>
        </p:nvSpPr>
        <p:spPr>
          <a:xfrm>
            <a:off x="2450142" y="5265525"/>
            <a:ext cx="1075255" cy="382095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sz="18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80" name="テキスト ボックス 379"/>
          <p:cNvSpPr txBox="1"/>
          <p:nvPr/>
        </p:nvSpPr>
        <p:spPr>
          <a:xfrm>
            <a:off x="8174579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5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1" name="テキスト ボックス 380"/>
          <p:cNvSpPr txBox="1"/>
          <p:nvPr/>
        </p:nvSpPr>
        <p:spPr>
          <a:xfrm>
            <a:off x="6922543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4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5700626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3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4300565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4" name="テキスト ボックス 383"/>
          <p:cNvSpPr txBox="1"/>
          <p:nvPr/>
        </p:nvSpPr>
        <p:spPr>
          <a:xfrm>
            <a:off x="2973265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1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1480371" y="6184031"/>
            <a:ext cx="466687" cy="320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104082" tIns="52040" rIns="104082" bIns="52040" rtlCol="0">
            <a:spAutoFit/>
          </a:bodyPr>
          <a:lstStyle/>
          <a:p>
            <a:pPr algn="ctr" defTabSz="1040811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C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2958742" y="6254880"/>
            <a:ext cx="170399" cy="1607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82" tIns="52040" rIns="104082" bIns="52040" rtlCol="0" anchor="ctr"/>
          <a:lstStyle/>
          <a:p>
            <a:pPr algn="ctr" defTabSz="1040811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48" name="正方形/長方形 1047"/>
          <p:cNvSpPr/>
          <p:nvPr/>
        </p:nvSpPr>
        <p:spPr>
          <a:xfrm>
            <a:off x="3385218" y="4543560"/>
            <a:ext cx="453853" cy="428262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e-</a:t>
            </a:r>
            <a:endParaRPr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99" name="正方形/長方形 398"/>
          <p:cNvSpPr/>
          <p:nvPr/>
        </p:nvSpPr>
        <p:spPr>
          <a:xfrm>
            <a:off x="3698851" y="5265524"/>
            <a:ext cx="517973" cy="428262"/>
          </a:xfrm>
          <a:prstGeom prst="rect">
            <a:avLst/>
          </a:prstGeom>
        </p:spPr>
        <p:txBody>
          <a:bodyPr wrap="none" lIns="104082" tIns="52040" rIns="104082" bIns="52040">
            <a:spAutoFit/>
          </a:bodyPr>
          <a:lstStyle/>
          <a:p>
            <a:pPr defTabSz="1040811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e+</a:t>
            </a:r>
            <a:endParaRPr lang="ja-JP" altLang="en-US" b="1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00" name="テキスト ボックス 212"/>
          <p:cNvSpPr txBox="1">
            <a:spLocks noChangeArrowheads="1"/>
          </p:cNvSpPr>
          <p:nvPr/>
        </p:nvSpPr>
        <p:spPr bwMode="auto">
          <a:xfrm>
            <a:off x="4616701" y="5191041"/>
            <a:ext cx="980052" cy="310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082" tIns="52040" rIns="104082" bIns="5204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040811">
              <a:lnSpc>
                <a:spcPct val="80000"/>
              </a:lnSpc>
            </a:pPr>
            <a:r>
              <a:rPr lang="en-US" altLang="ja-JP" sz="1600" b="1" dirty="0">
                <a:solidFill>
                  <a:srgbClr val="FF0000"/>
                </a:solidFill>
                <a:cs typeface="Arial" charset="0"/>
              </a:rPr>
              <a:t>1.1 GeV </a:t>
            </a:r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210768" y="6306288"/>
            <a:ext cx="158090" cy="1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テキスト ボックス 141"/>
          <p:cNvSpPr txBox="1"/>
          <p:nvPr/>
        </p:nvSpPr>
        <p:spPr>
          <a:xfrm>
            <a:off x="4591609" y="4317586"/>
            <a:ext cx="1082731" cy="351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b="1" dirty="0">
                <a:solidFill>
                  <a:srgbClr val="0000FF"/>
                </a:solidFill>
                <a:latin typeface="Calibri"/>
                <a:ea typeface="ＭＳ Ｐゴシック"/>
              </a:rPr>
              <a:t>4.219 GeV</a:t>
            </a:r>
          </a:p>
        </p:txBody>
      </p:sp>
      <p:cxnSp>
        <p:nvCxnSpPr>
          <p:cNvPr id="143" name="直線コネクタ 142"/>
          <p:cNvCxnSpPr/>
          <p:nvPr/>
        </p:nvCxnSpPr>
        <p:spPr>
          <a:xfrm>
            <a:off x="3010903" y="4843067"/>
            <a:ext cx="1" cy="34086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>
            <a:off x="1084355" y="4896586"/>
            <a:ext cx="191191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282433" y="5987143"/>
            <a:ext cx="874742" cy="351318"/>
          </a:xfrm>
          <a:prstGeom prst="rect">
            <a:avLst/>
          </a:prstGeom>
          <a:noFill/>
          <a:ln>
            <a:noFill/>
          </a:ln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b="1" dirty="0">
                <a:solidFill>
                  <a:srgbClr val="0000FF"/>
                </a:solidFill>
                <a:latin typeface="Calibri"/>
                <a:ea typeface="ＭＳ Ｐゴシック"/>
              </a:rPr>
              <a:t>1.5 GeV</a:t>
            </a: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1190180" y="4545024"/>
            <a:ext cx="1274591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srgbClr val="0000FF"/>
                </a:solidFill>
                <a:latin typeface="Calibri"/>
                <a:ea typeface="ＭＳ Ｐゴシック"/>
              </a:rPr>
              <a:t>same energy</a:t>
            </a:r>
            <a:endParaRPr lang="ja-JP" altLang="en-US" sz="16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cxnSp>
        <p:nvCxnSpPr>
          <p:cNvPr id="154" name="直線コネクタ 153"/>
          <p:cNvCxnSpPr/>
          <p:nvPr/>
        </p:nvCxnSpPr>
        <p:spPr>
          <a:xfrm>
            <a:off x="5441426" y="4752604"/>
            <a:ext cx="16319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矢印コネクタ 265"/>
          <p:cNvCxnSpPr/>
          <p:nvPr/>
        </p:nvCxnSpPr>
        <p:spPr>
          <a:xfrm flipV="1">
            <a:off x="613024" y="5516432"/>
            <a:ext cx="408684" cy="4448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5623791" y="1223317"/>
            <a:ext cx="4919916" cy="1213301"/>
          </a:xfrm>
          <a:prstGeom prst="rect">
            <a:avLst/>
          </a:prstGeom>
          <a:noFill/>
        </p:spPr>
        <p:txBody>
          <a:bodyPr wrap="square" lIns="104082" tIns="52040" rIns="104082" bIns="52040" rtlCol="0">
            <a:spAutoFit/>
          </a:bodyPr>
          <a:lstStyle/>
          <a:p>
            <a:pPr marL="325251" indent="-325251" defTabSz="104081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e-/e+ beams are delivered to 4-rings with different current &amp; energy.</a:t>
            </a:r>
          </a:p>
          <a:p>
            <a:pPr marL="325251" indent="-325251" defTabSz="1040811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Beam acceleration modes must be switched by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50 Hz pulse-by-pulse 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for top-up injection.</a:t>
            </a:r>
            <a:endParaRPr lang="ja-JP" altLang="en-US" sz="18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182869" y="6660507"/>
            <a:ext cx="7707329" cy="428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algn="ctr" defTabSz="1040811"/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Beam optics should satisfy the fast beam-mode switching.</a:t>
            </a:r>
            <a:endParaRPr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9200484" y="3630014"/>
            <a:ext cx="1364359" cy="351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HER: 7 GeV e-  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9247329" y="4164914"/>
            <a:ext cx="1407039" cy="351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AR: 6.5 GeV e-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79" name="テキスト ボックス 378"/>
          <p:cNvSpPr txBox="1"/>
          <p:nvPr/>
        </p:nvSpPr>
        <p:spPr>
          <a:xfrm>
            <a:off x="9224834" y="5296588"/>
            <a:ext cx="1377183" cy="351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PF: 2.5 GeV e-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9191127" y="4756142"/>
            <a:ext cx="1518247" cy="351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LER: 2.5 GeV e+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9492971" y="3896798"/>
            <a:ext cx="817034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5 nC x2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9453715" y="4440871"/>
            <a:ext cx="972825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0.3 nC x1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9468814" y="5617310"/>
            <a:ext cx="972825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0.3 nC x1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9432581" y="5019118"/>
            <a:ext cx="817034" cy="351318"/>
          </a:xfrm>
          <a:prstGeom prst="rect">
            <a:avLst/>
          </a:prstGeom>
          <a:noFill/>
        </p:spPr>
        <p:txBody>
          <a:bodyPr wrap="none" lIns="104082" tIns="52040" rIns="104082" bIns="52040" rtlCol="0">
            <a:spAutoFit/>
          </a:bodyPr>
          <a:lstStyle/>
          <a:p>
            <a:pPr defTabSz="1040811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4 nC x2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994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65772"/>
            <a:ext cx="6060374" cy="35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4462" y="124915"/>
            <a:ext cx="9619774" cy="7055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600" dirty="0"/>
              <a:t>Result of e-p fitting</a:t>
            </a:r>
            <a:endParaRPr lang="ja-JP" alt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r="831" b="20285"/>
          <a:stretch/>
        </p:blipFill>
        <p:spPr bwMode="auto">
          <a:xfrm>
            <a:off x="2363286" y="3190227"/>
            <a:ext cx="8121014" cy="426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507078" y="3398336"/>
            <a:ext cx="2145755" cy="38447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81046" y="3409571"/>
            <a:ext cx="2155702" cy="3820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46679" y="2986006"/>
            <a:ext cx="555081" cy="520672"/>
          </a:xfrm>
          <a:prstGeom prst="rect">
            <a:avLst/>
          </a:prstGeom>
          <a:noFill/>
        </p:spPr>
        <p:txBody>
          <a:bodyPr wrap="none" lIns="104160" tIns="52078" rIns="104160" bIns="52078" rtlCol="0">
            <a:spAutoFit/>
          </a:bodyPr>
          <a:lstStyle/>
          <a:p>
            <a:pPr defTabSz="1041584"/>
            <a:r>
              <a:rPr lang="en-US" altLang="ja-JP" sz="2700" dirty="0">
                <a:solidFill>
                  <a:srgbClr val="FF0000"/>
                </a:solidFill>
                <a:latin typeface="Calibri"/>
                <a:ea typeface="ＭＳ Ｐゴシック"/>
              </a:rPr>
              <a:t>e+</a:t>
            </a:r>
            <a:endParaRPr lang="ja-JP" altLang="en-US" sz="27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91198" y="2978186"/>
            <a:ext cx="488638" cy="520672"/>
          </a:xfrm>
          <a:prstGeom prst="rect">
            <a:avLst/>
          </a:prstGeom>
          <a:noFill/>
        </p:spPr>
        <p:txBody>
          <a:bodyPr wrap="none" lIns="104160" tIns="52078" rIns="104160" bIns="52078" rtlCol="0">
            <a:spAutoFit/>
          </a:bodyPr>
          <a:lstStyle/>
          <a:p>
            <a:pPr defTabSz="1041584"/>
            <a:r>
              <a:rPr lang="en-US" altLang="ja-JP" sz="2700" dirty="0">
                <a:solidFill>
                  <a:srgbClr val="0000FF"/>
                </a:solidFill>
                <a:latin typeface="Calibri"/>
                <a:ea typeface="ＭＳ Ｐゴシック"/>
              </a:rPr>
              <a:t>e-</a:t>
            </a:r>
            <a:endParaRPr lang="ja-JP" altLang="en-US" sz="27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228300" y="1542240"/>
            <a:ext cx="2483536" cy="15273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7240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324369" y="5702306"/>
            <a:ext cx="3849687" cy="127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Emittance Preservation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5" y="1100138"/>
            <a:ext cx="10525125" cy="3332162"/>
          </a:xfrm>
        </p:spPr>
        <p:txBody>
          <a:bodyPr/>
          <a:lstStyle/>
          <a:p>
            <a:r>
              <a:rPr lang="en-US" altLang="ja-JP" sz="2800" dirty="0"/>
              <a:t>If Device is off center of the beam</a:t>
            </a:r>
          </a:p>
          <a:p>
            <a:pPr lvl="1"/>
            <a:r>
              <a:rPr lang="en-US" altLang="ja-JP" sz="2300" dirty="0"/>
              <a:t>Focusing magnet (quad) kicks the beam bunch</a:t>
            </a:r>
          </a:p>
          <a:p>
            <a:pPr lvl="1"/>
            <a:r>
              <a:rPr lang="en-US" altLang="ja-JP" sz="2300" dirty="0"/>
              <a:t>Accelerating structure (cavity) excites wakefield, to bend the tail</a:t>
            </a:r>
          </a:p>
          <a:p>
            <a:r>
              <a:rPr lang="en-US" altLang="ja-JP" sz="2800" dirty="0"/>
              <a:t>Distorted bunch in banana shape</a:t>
            </a:r>
          </a:p>
          <a:p>
            <a:pPr lvl="1"/>
            <a:r>
              <a:rPr lang="en-US" altLang="ja-JP" sz="2300" dirty="0"/>
              <a:t>Emittance dilution or blow-up</a:t>
            </a:r>
          </a:p>
          <a:p>
            <a:pPr lvl="1"/>
            <a:r>
              <a:rPr lang="en-US" altLang="ja-JP" sz="2300" dirty="0"/>
              <a:t>Depending on the </a:t>
            </a:r>
            <a:r>
              <a:rPr lang="en-US" altLang="ja-JP" sz="2300" dirty="0" smtClean="0"/>
              <a:t>beam optics </a:t>
            </a:r>
            <a:r>
              <a:rPr lang="en-US" altLang="ja-JP" sz="2300" dirty="0"/>
              <a:t>and the beam charge</a:t>
            </a:r>
          </a:p>
          <a:p>
            <a:r>
              <a:rPr lang="en-US" altLang="ja-JP" sz="2800" dirty="0"/>
              <a:t>Orbit correction is crucial to preserve the emittance</a:t>
            </a:r>
            <a:endParaRPr lang="en-US" altLang="ja-JP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6" name="円/楕円 5"/>
          <p:cNvSpPr/>
          <p:nvPr/>
        </p:nvSpPr>
        <p:spPr>
          <a:xfrm>
            <a:off x="414856" y="5651507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409672" y="5022856"/>
            <a:ext cx="114300" cy="1104900"/>
          </a:xfrm>
          <a:prstGeom prst="ellipse">
            <a:avLst/>
          </a:prstGeom>
          <a:solidFill>
            <a:srgbClr val="0080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174720" y="5562606"/>
            <a:ext cx="5715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68853" y="5702306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180"/>
          <p:cNvSpPr txBox="1">
            <a:spLocks noChangeAspect="1" noChangeArrowheads="1"/>
          </p:cNvSpPr>
          <p:nvPr/>
        </p:nvSpPr>
        <p:spPr bwMode="auto">
          <a:xfrm>
            <a:off x="919745" y="6181701"/>
            <a:ext cx="1098381" cy="6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Focusing</a:t>
            </a:r>
            <a:br>
              <a:rPr lang="en-US" altLang="ja-JP" sz="1600" dirty="0">
                <a:solidFill>
                  <a:srgbClr val="008000"/>
                </a:solidFill>
              </a:rPr>
            </a:br>
            <a:r>
              <a:rPr lang="en-US" altLang="ja-JP" sz="1600" dirty="0">
                <a:solidFill>
                  <a:srgbClr val="008000"/>
                </a:solidFill>
              </a:rPr>
              <a:t>Magnet</a:t>
            </a:r>
          </a:p>
        </p:txBody>
      </p:sp>
      <p:sp>
        <p:nvSpPr>
          <p:cNvPr id="26" name="Text Box 180"/>
          <p:cNvSpPr txBox="1">
            <a:spLocks noChangeAspect="1" noChangeArrowheads="1"/>
          </p:cNvSpPr>
          <p:nvPr/>
        </p:nvSpPr>
        <p:spPr bwMode="auto">
          <a:xfrm>
            <a:off x="257117" y="5826103"/>
            <a:ext cx="762619" cy="3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Beam</a:t>
            </a:r>
          </a:p>
        </p:txBody>
      </p:sp>
      <p:sp>
        <p:nvSpPr>
          <p:cNvPr id="27" name="円柱 26"/>
          <p:cNvSpPr/>
          <p:nvPr/>
        </p:nvSpPr>
        <p:spPr>
          <a:xfrm rot="16200000">
            <a:off x="3053694" y="4944086"/>
            <a:ext cx="568325" cy="1418002"/>
          </a:xfrm>
          <a:prstGeom prst="can">
            <a:avLst/>
          </a:prstGeom>
          <a:solidFill>
            <a:srgbClr val="C0C0FF"/>
          </a:solidFill>
          <a:ln>
            <a:solidFill>
              <a:srgbClr val="00009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1800000">
            <a:off x="4503087" y="5441955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-100016"/>
          <a:stretch/>
        </p:blipFill>
        <p:spPr>
          <a:xfrm>
            <a:off x="5920245" y="4791208"/>
            <a:ext cx="4603750" cy="3886200"/>
          </a:xfrm>
          <a:prstGeom prst="rect">
            <a:avLst/>
          </a:prstGeom>
        </p:spPr>
      </p:pic>
      <p:sp>
        <p:nvSpPr>
          <p:cNvPr id="44" name="円/楕円 43"/>
          <p:cNvSpPr/>
          <p:nvPr/>
        </p:nvSpPr>
        <p:spPr>
          <a:xfrm>
            <a:off x="2025620" y="5505468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757917" y="5505456"/>
            <a:ext cx="431800" cy="114300"/>
          </a:xfrm>
          <a:prstGeom prst="ellipse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 flipV="1">
            <a:off x="2161017" y="5298025"/>
            <a:ext cx="1320800" cy="247650"/>
          </a:xfrm>
          <a:prstGeom prst="arc">
            <a:avLst>
              <a:gd name="adj1" fmla="val 16200000"/>
              <a:gd name="adj2" fmla="val 21360120"/>
            </a:avLst>
          </a:pr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8" rIns="91436" bIns="45718" spcCol="0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3135742" y="557953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498570" y="5562608"/>
            <a:ext cx="590550" cy="13970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180"/>
          <p:cNvSpPr txBox="1">
            <a:spLocks noChangeAspect="1" noChangeArrowheads="1"/>
          </p:cNvSpPr>
          <p:nvPr/>
        </p:nvSpPr>
        <p:spPr bwMode="auto">
          <a:xfrm>
            <a:off x="2613087" y="6190161"/>
            <a:ext cx="1470628" cy="6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Accelerating</a:t>
            </a:r>
            <a:br>
              <a:rPr lang="en-US" altLang="ja-JP" sz="1600" dirty="0">
                <a:solidFill>
                  <a:srgbClr val="008000"/>
                </a:solidFill>
              </a:rPr>
            </a:br>
            <a:r>
              <a:rPr lang="en-US" altLang="ja-JP" sz="1600" dirty="0">
                <a:solidFill>
                  <a:srgbClr val="008000"/>
                </a:solidFill>
              </a:rPr>
              <a:t>Structure</a:t>
            </a:r>
          </a:p>
        </p:txBody>
      </p:sp>
      <p:sp>
        <p:nvSpPr>
          <p:cNvPr id="46" name="Text Box 180"/>
          <p:cNvSpPr txBox="1">
            <a:spLocks noChangeAspect="1" noChangeArrowheads="1"/>
          </p:cNvSpPr>
          <p:nvPr/>
        </p:nvSpPr>
        <p:spPr bwMode="auto">
          <a:xfrm>
            <a:off x="6133671" y="6774938"/>
            <a:ext cx="4183071" cy="3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Transverse distribution in time direction</a:t>
            </a:r>
          </a:p>
        </p:txBody>
      </p:sp>
      <p:sp>
        <p:nvSpPr>
          <p:cNvPr id="47" name="Text Box 180"/>
          <p:cNvSpPr txBox="1">
            <a:spLocks noChangeAspect="1" noChangeArrowheads="1"/>
          </p:cNvSpPr>
          <p:nvPr/>
        </p:nvSpPr>
        <p:spPr bwMode="auto">
          <a:xfrm>
            <a:off x="8550608" y="4384645"/>
            <a:ext cx="2041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>
                <a:solidFill>
                  <a:srgbClr val="008000"/>
                </a:solidFill>
              </a:rPr>
              <a:t>Sugimoto et al.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8965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Emittance Dilution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Offset injection may solve the issue</a:t>
            </a:r>
          </a:p>
          <a:p>
            <a:r>
              <a:rPr lang="en-US" altLang="ja-JP" dirty="0" smtClean="0"/>
              <a:t>Orbit have to be maintained precisely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1" y="2998664"/>
            <a:ext cx="4149090" cy="41033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28" y="3042642"/>
            <a:ext cx="4308857" cy="3760417"/>
          </a:xfrm>
          <a:prstGeom prst="rect">
            <a:avLst/>
          </a:prstGeom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168864" y="6235837"/>
            <a:ext cx="1676787" cy="400905"/>
          </a:xfrm>
          <a:prstGeom prst="rect">
            <a:avLst/>
          </a:prstGeom>
        </p:spPr>
        <p:txBody>
          <a:bodyPr vert="horz" lIns="104281" tIns="52140" rIns="104281" bIns="52140" rtlCol="0">
            <a:normAutofit fontScale="85000" lnSpcReduction="10000"/>
          </a:bodyPr>
          <a:lstStyle/>
          <a:p>
            <a:pPr marL="391053" indent="-391053">
              <a:spcBef>
                <a:spcPct val="20000"/>
              </a:spcBef>
              <a:defRPr/>
            </a:pPr>
            <a:r>
              <a:rPr lang="en-US" altLang="ja-JP" dirty="0">
                <a:cs typeface="Times New Roman"/>
              </a:rPr>
              <a:t> 100 samples</a:t>
            </a:r>
          </a:p>
        </p:txBody>
      </p:sp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667150" y="2604392"/>
            <a:ext cx="4318101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008000"/>
                </a:solidFill>
              </a:rPr>
              <a:t>Mis-alignment leads to Emittance blow-up</a:t>
            </a:r>
            <a:endParaRPr lang="en-US" altLang="ja-JP" sz="1600" dirty="0">
              <a:solidFill>
                <a:srgbClr val="008000"/>
              </a:solidFill>
            </a:endParaRPr>
          </a:p>
        </p:txBody>
      </p:sp>
      <p:sp>
        <p:nvSpPr>
          <p:cNvPr id="9" name="Text Box 180"/>
          <p:cNvSpPr txBox="1">
            <a:spLocks noChangeAspect="1" noChangeArrowheads="1"/>
          </p:cNvSpPr>
          <p:nvPr/>
        </p:nvSpPr>
        <p:spPr bwMode="auto">
          <a:xfrm>
            <a:off x="8853297" y="6803059"/>
            <a:ext cx="1670241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1600" dirty="0">
                <a:solidFill>
                  <a:srgbClr val="008000"/>
                </a:solidFill>
              </a:rPr>
              <a:t>Sugimoto et al.</a:t>
            </a:r>
          </a:p>
        </p:txBody>
      </p:sp>
      <p:sp>
        <p:nvSpPr>
          <p:cNvPr id="10" name="Text Box 180"/>
          <p:cNvSpPr txBox="1">
            <a:spLocks noChangeAspect="1" noChangeArrowheads="1"/>
          </p:cNvSpPr>
          <p:nvPr/>
        </p:nvSpPr>
        <p:spPr bwMode="auto">
          <a:xfrm>
            <a:off x="5974868" y="2604392"/>
            <a:ext cx="3608672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008000"/>
                </a:solidFill>
              </a:rPr>
              <a:t>Orbit manipulation compensates it </a:t>
            </a:r>
            <a:endParaRPr lang="en-US" altLang="ja-JP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828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260" t="12843" r="36613" b="4314"/>
          <a:stretch/>
        </p:blipFill>
        <p:spPr bwMode="auto">
          <a:xfrm>
            <a:off x="623505" y="5146940"/>
            <a:ext cx="3169915" cy="254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3136" t="12581" r="19076" b="3947"/>
          <a:stretch/>
        </p:blipFill>
        <p:spPr bwMode="auto">
          <a:xfrm>
            <a:off x="258602" y="2380697"/>
            <a:ext cx="4534052" cy="287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1769" y="77450"/>
            <a:ext cx="9695045" cy="6593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991" tIns="51994" rIns="103991" bIns="51994" rtlCol="0">
            <a:spAutoFit/>
          </a:bodyPr>
          <a:lstStyle/>
          <a:p>
            <a:pPr algn="ctr" defTabSz="1039910"/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Alignment Error vs. Emittance Growth </a:t>
            </a:r>
            <a:endParaRPr lang="ja-JP" altLang="en-US" sz="36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96588" y="852165"/>
            <a:ext cx="2443998" cy="3512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Calculated by  H. Sugimoto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784774" y="4557123"/>
            <a:ext cx="118" cy="6533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6349" y="4789600"/>
            <a:ext cx="835278" cy="428169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/>
              </a:rPr>
              <a:t>Zoom</a:t>
            </a:r>
            <a:endParaRPr lang="ja-JP" altLang="en-US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88094" y="4499104"/>
            <a:ext cx="2496644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369875" y="4484900"/>
            <a:ext cx="0" cy="19883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50548" y="1025495"/>
            <a:ext cx="10387549" cy="1213301"/>
          </a:xfrm>
          <a:prstGeom prst="rect">
            <a:avLst/>
          </a:prstGeom>
          <a:noFill/>
        </p:spPr>
        <p:txBody>
          <a:bodyPr wrap="square" lIns="103991" tIns="51994" rIns="103991" bIns="51994" rtlCol="0">
            <a:spAutoFit/>
          </a:bodyPr>
          <a:lstStyle/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Positron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is transported from DR outlet to LINAC end.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Alignment error is given in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quads and cavities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.</a:t>
            </a:r>
          </a:p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The orbit correction is performed by assuming the center of the quads and BPM are exactly the same.</a:t>
            </a:r>
          </a:p>
          <a:p>
            <a:pPr marL="324968" indent="-324968" defTabSz="103991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Initial Emittance@Outlet of DR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=</a:t>
            </a: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6.5 </a:t>
            </a:r>
            <a:r>
              <a:rPr lang="en-US" altLang="ja-JP" sz="1800" i="1" dirty="0">
                <a:solidFill>
                  <a:prstClr val="black"/>
                </a:solidFill>
                <a:latin typeface="Symbol" charset="2"/>
                <a:ea typeface="ＭＳ Ｐゴシック"/>
                <a:cs typeface="Symbol" charset="2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m / 89 </a:t>
            </a:r>
            <a:r>
              <a:rPr lang="en-US" altLang="ja-JP" sz="1800" i="1" dirty="0">
                <a:solidFill>
                  <a:prstClr val="black"/>
                </a:solidFill>
                <a:latin typeface="Symbol" charset="2"/>
                <a:ea typeface="ＭＳ Ｐゴシック"/>
                <a:cs typeface="Symbol" charset="2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m  (Vertical / Horizontal)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9192" y="2137579"/>
            <a:ext cx="947144" cy="382002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800" b="1" dirty="0">
                <a:solidFill>
                  <a:prstClr val="black"/>
                </a:solidFill>
                <a:latin typeface="Calibri"/>
                <a:ea typeface="ＭＳ Ｐゴシック"/>
              </a:rPr>
              <a:t>Vertical</a:t>
            </a:r>
            <a:endParaRPr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9773" y="2198824"/>
            <a:ext cx="1208859" cy="382002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800" b="1" dirty="0">
                <a:solidFill>
                  <a:prstClr val="black"/>
                </a:solidFill>
                <a:latin typeface="Calibri"/>
                <a:ea typeface="ＭＳ Ｐゴシック"/>
              </a:rPr>
              <a:t>Horizontal</a:t>
            </a:r>
            <a:endParaRPr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58005" y="5263149"/>
            <a:ext cx="6530661" cy="659305"/>
          </a:xfrm>
          <a:prstGeom prst="rect">
            <a:avLst/>
          </a:prstGeom>
          <a:noFill/>
        </p:spPr>
        <p:txBody>
          <a:bodyPr wrap="square" lIns="103991" tIns="51994" rIns="103991" bIns="51994" rtlCol="0">
            <a:spAutoFit/>
          </a:bodyPr>
          <a:lstStyle/>
          <a:p>
            <a:pPr algn="ctr" defTabSz="1039910"/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e+ norm.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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 at LINAC-end should be less than</a:t>
            </a:r>
          </a:p>
          <a:p>
            <a:pPr algn="ctr" defTabSz="1039910"/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 20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 m /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100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  <a:sym typeface="Symbol"/>
              </a:rPr>
              <a:t>m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( Ver. / Hor.)</a:t>
            </a:r>
            <a:endParaRPr lang="ja-JP" altLang="en-US" sz="18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75277" y="6050096"/>
            <a:ext cx="6379781" cy="1397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3991" tIns="51994" rIns="103991" bIns="51994" rtlCol="0">
            <a:spAutoFit/>
          </a:bodyPr>
          <a:lstStyle/>
          <a:p>
            <a:pPr marL="324968" indent="-324968" defTabSz="103991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Triplet and doublet give almost same results.</a:t>
            </a:r>
          </a:p>
          <a:p>
            <a:pPr marL="324968" indent="-324968" defTabSz="103991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In triplet and doublet, misalignment of 300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  <a:sym typeface="Symbol"/>
              </a:rPr>
              <a:t>m is acceptable.</a:t>
            </a:r>
          </a:p>
          <a:p>
            <a:pPr marL="324968" indent="-324968" defTabSz="103991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  <a:sym typeface="Symbol"/>
              </a:rPr>
              <a:t>In FODO lattice, significant emittance growth is seen.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" y="740547"/>
            <a:ext cx="2197737" cy="382002"/>
          </a:xfrm>
          <a:prstGeom prst="rect">
            <a:avLst/>
          </a:prstGeom>
          <a:noFill/>
        </p:spPr>
        <p:txBody>
          <a:bodyPr wrap="none" lIns="103991" tIns="51994" rIns="103991" bIns="51994" rtlCol="0">
            <a:spAutoFit/>
          </a:bodyPr>
          <a:lstStyle/>
          <a:p>
            <a:pPr defTabSz="1039910"/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&lt;Tracking Condition&gt;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741" t="15289" r="21616" b="2272"/>
          <a:stretch/>
        </p:blipFill>
        <p:spPr bwMode="auto">
          <a:xfrm>
            <a:off x="5477930" y="2520950"/>
            <a:ext cx="4097312" cy="279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728443" y="4080814"/>
            <a:ext cx="367422" cy="220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91" tIns="51994" rIns="103991" bIns="51994" rtlCol="0" anchor="ctr"/>
          <a:lstStyle/>
          <a:p>
            <a:pPr algn="ctr" defTabSz="103991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79380" y="5162722"/>
            <a:ext cx="367422" cy="220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91" tIns="51994" rIns="103991" bIns="51994" rtlCol="0" anchor="ctr"/>
          <a:lstStyle/>
          <a:p>
            <a:pPr algn="ctr" defTabSz="103991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313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Source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High current positron is required</a:t>
            </a:r>
          </a:p>
          <a:p>
            <a:r>
              <a:rPr lang="en-US" altLang="ja-JP" dirty="0" smtClean="0"/>
              <a:t>Positron capturing with flux concentrator (FC) and large aperture s-band structure (LAS)</a:t>
            </a:r>
          </a:p>
          <a:p>
            <a:r>
              <a:rPr kumimoji="1" lang="en-US" altLang="ja-JP" dirty="0" smtClean="0"/>
              <a:t>Deceleration field to reduce satellite bunches</a:t>
            </a:r>
          </a:p>
          <a:p>
            <a:r>
              <a:rPr kumimoji="1" lang="en-US" altLang="ja-JP" dirty="0" smtClean="0"/>
              <a:t>Pinhole beside target for electron beam</a:t>
            </a:r>
          </a:p>
          <a:p>
            <a:r>
              <a:rPr lang="en-US" altLang="ja-JP" dirty="0" smtClean="0"/>
              <a:t>Protection system with beam spoilers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07797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Screen Shot 2013-12-25 at 6.14.4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313" y="3325818"/>
            <a:ext cx="6274665" cy="388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9563"/>
            <a:ext cx="10358438" cy="576262"/>
          </a:xfrm>
          <a:effectLst/>
        </p:spPr>
        <p:txBody>
          <a:bodyPr/>
          <a:lstStyle/>
          <a:p>
            <a:r>
              <a:rPr lang="en-US" altLang="ja-JP" dirty="0" smtClean="0"/>
              <a:t>SuperKEKB </a:t>
            </a:r>
            <a:r>
              <a:rPr lang="ja-JP" altLang="en-US" dirty="0" smtClean="0"/>
              <a:t>での</a:t>
            </a:r>
            <a:r>
              <a:rPr lang="en-US" altLang="ja-JP" dirty="0" smtClean="0"/>
              <a:t> Linac </a:t>
            </a:r>
            <a:r>
              <a:rPr lang="ja-JP" altLang="en-US" dirty="0" smtClean="0"/>
              <a:t>の役割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962025"/>
            <a:ext cx="10401301" cy="6221413"/>
          </a:xfrm>
          <a:effectLst/>
        </p:spPr>
        <p:txBody>
          <a:bodyPr/>
          <a:lstStyle/>
          <a:p>
            <a:r>
              <a:rPr lang="en-US" altLang="ja-JP" sz="2800" dirty="0" smtClean="0"/>
              <a:t>40-times higher Luminosity</a:t>
            </a:r>
          </a:p>
          <a:p>
            <a:pPr lvl="1"/>
            <a:r>
              <a:rPr lang="en-US" altLang="ja-JP" sz="2400" dirty="0" smtClean="0"/>
              <a:t>Twice larger storage beam		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Higher Linac beam current</a:t>
            </a:r>
          </a:p>
          <a:p>
            <a:pPr lvl="1"/>
            <a:r>
              <a:rPr lang="en-US" altLang="ja-JP" sz="2400" dirty="0" smtClean="0">
                <a:sym typeface="Wingdings"/>
              </a:rPr>
              <a:t>20-times higher collision rate with nano-beam scheme </a:t>
            </a:r>
            <a:r>
              <a:rPr lang="ja-JP" altLang="en-US" sz="2400" dirty="0" smtClean="0">
                <a:sym typeface="Wingdings"/>
              </a:rPr>
              <a:t>　</a:t>
            </a:r>
            <a:endParaRPr lang="en-US" altLang="ja-JP" sz="2400" dirty="0" smtClean="0">
              <a:sym typeface="Wingdings"/>
            </a:endParaRP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Low-emittance Linac injection beam</a:t>
            </a: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Shorter storage lifetime		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Higher Linac beam current</a:t>
            </a:r>
            <a:endParaRPr lang="en-US" altLang="ja-JP" sz="1200" dirty="0" smtClean="0">
              <a:sym typeface="Wingdings"/>
            </a:endParaRPr>
          </a:p>
          <a:p>
            <a:r>
              <a:rPr lang="en-US" altLang="ja-JP" sz="2900" dirty="0" smtClean="0">
                <a:sym typeface="Wingdings"/>
              </a:rPr>
              <a:t>Linac challenges</a:t>
            </a:r>
          </a:p>
          <a:p>
            <a:pPr lvl="1"/>
            <a:r>
              <a:rPr lang="en-US" altLang="ja-JP" sz="2400" dirty="0" smtClean="0">
                <a:sym typeface="Wingdings"/>
              </a:rPr>
              <a:t>Low emittance e-</a:t>
            </a:r>
          </a:p>
          <a:p>
            <a:pPr lvl="2"/>
            <a:r>
              <a:rPr lang="en-US" altLang="ja-JP" sz="2000" dirty="0" smtClean="0">
                <a:sym typeface="Wingdings"/>
              </a:rPr>
              <a:t>High-charge RF-gun</a:t>
            </a:r>
          </a:p>
          <a:p>
            <a:pPr lvl="1"/>
            <a:r>
              <a:rPr lang="en-US" altLang="ja-JP" sz="2400" dirty="0" smtClean="0"/>
              <a:t>Low emittance e+</a:t>
            </a:r>
          </a:p>
          <a:p>
            <a:pPr lvl="2"/>
            <a:r>
              <a:rPr lang="en-US" altLang="ja-JP" sz="2000" dirty="0" smtClean="0"/>
              <a:t>Damping ring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Higher e+ beam current</a:t>
            </a:r>
          </a:p>
          <a:p>
            <a:pPr lvl="2"/>
            <a:r>
              <a:rPr lang="en-US" altLang="ja-JP" sz="2000" dirty="0" smtClean="0"/>
              <a:t>New capture section</a:t>
            </a:r>
          </a:p>
          <a:p>
            <a:pPr lvl="1"/>
            <a:r>
              <a:rPr lang="en-US" altLang="ja-JP" sz="2400" dirty="0" smtClean="0"/>
              <a:t>Beam transport</a:t>
            </a:r>
          </a:p>
          <a:p>
            <a:pPr lvl="2"/>
            <a:r>
              <a:rPr lang="en-US" altLang="ja-JP" sz="2000" dirty="0" smtClean="0"/>
              <a:t>Emittance preservation</a:t>
            </a:r>
          </a:p>
          <a:p>
            <a:pPr lvl="1"/>
            <a:r>
              <a:rPr lang="en-US" altLang="ja-JP" sz="2400" dirty="0" smtClean="0"/>
              <a:t>4+1 ring simul. injection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Overview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陽電子ビームライン建設</a:t>
            </a:r>
            <a:r>
              <a:rPr lang="en-US" altLang="ja-JP" dirty="0" smtClean="0"/>
              <a:t>　–</a:t>
            </a:r>
            <a:r>
              <a:rPr lang="ja-JP" altLang="en-US" dirty="0" smtClean="0"/>
              <a:t>　捕獲部分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pic>
        <p:nvPicPr>
          <p:cNvPr id="17" name="図 16" descr="capture-section-layout-fromVW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22960" y="3017945"/>
            <a:ext cx="9144000" cy="6965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722961" y="1579958"/>
            <a:ext cx="877065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1-5</a:t>
            </a:r>
            <a:endParaRPr kumimoji="1" lang="ja-JP" altLang="en-US" dirty="0"/>
          </a:p>
        </p:txBody>
      </p:sp>
      <p:sp>
        <p:nvSpPr>
          <p:cNvPr id="19" name="円柱 18"/>
          <p:cNvSpPr/>
          <p:nvPr/>
        </p:nvSpPr>
        <p:spPr>
          <a:xfrm rot="10800000">
            <a:off x="1979080" y="1674344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柱 19"/>
          <p:cNvSpPr/>
          <p:nvPr/>
        </p:nvSpPr>
        <p:spPr>
          <a:xfrm rot="10800000">
            <a:off x="1972732" y="2107150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18" idx="0"/>
          </p:cNvCxnSpPr>
          <p:nvPr/>
        </p:nvCxnSpPr>
        <p:spPr>
          <a:xfrm rot="16200000" flipV="1">
            <a:off x="3050881" y="1469345"/>
            <a:ext cx="192944" cy="2828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849338" y="1416928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858949" y="1387013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849338" y="2039549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849338" y="2107150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ひし形 25"/>
          <p:cNvSpPr/>
          <p:nvPr/>
        </p:nvSpPr>
        <p:spPr>
          <a:xfrm>
            <a:off x="1927011" y="2039549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1862098" y="1782861"/>
            <a:ext cx="0" cy="117925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図形グループ 27"/>
          <p:cNvGrpSpPr/>
          <p:nvPr/>
        </p:nvGrpSpPr>
        <p:grpSpPr>
          <a:xfrm>
            <a:off x="3849793" y="2952489"/>
            <a:ext cx="1367368" cy="408816"/>
            <a:chOff x="3026833" y="3594100"/>
            <a:chExt cx="1367368" cy="408816"/>
          </a:xfrm>
        </p:grpSpPr>
        <p:cxnSp>
          <p:nvCxnSpPr>
            <p:cNvPr id="29" name="直線コネクタ 28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 flipH="1">
            <a:off x="4530736" y="2706470"/>
            <a:ext cx="3430" cy="27493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4510090" y="2731848"/>
            <a:ext cx="2664000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7164543" y="2722963"/>
            <a:ext cx="456" cy="25844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角丸四角形 34"/>
          <p:cNvSpPr/>
          <p:nvPr/>
        </p:nvSpPr>
        <p:spPr>
          <a:xfrm>
            <a:off x="6939486" y="1538735"/>
            <a:ext cx="807556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1-6</a:t>
            </a:r>
            <a:endParaRPr kumimoji="1" lang="ja-JP" altLang="en-US" dirty="0"/>
          </a:p>
        </p:txBody>
      </p:sp>
      <p:sp>
        <p:nvSpPr>
          <p:cNvPr id="36" name="円柱 35"/>
          <p:cNvSpPr/>
          <p:nvPr/>
        </p:nvSpPr>
        <p:spPr>
          <a:xfrm rot="10800000">
            <a:off x="5950542" y="1633121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柱 36"/>
          <p:cNvSpPr/>
          <p:nvPr/>
        </p:nvSpPr>
        <p:spPr>
          <a:xfrm rot="10800000">
            <a:off x="5944194" y="2065927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>
            <a:stCxn id="35" idx="0"/>
          </p:cNvCxnSpPr>
          <p:nvPr/>
        </p:nvCxnSpPr>
        <p:spPr>
          <a:xfrm rot="16200000" flipV="1">
            <a:off x="7127496" y="1322967"/>
            <a:ext cx="192944" cy="238592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5820800" y="1375705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830411" y="1345790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820800" y="1998326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820800" y="2065927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ひし形 42"/>
          <p:cNvSpPr/>
          <p:nvPr/>
        </p:nvSpPr>
        <p:spPr>
          <a:xfrm>
            <a:off x="5898473" y="1998326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 flipH="1">
            <a:off x="5836356" y="2063261"/>
            <a:ext cx="856" cy="663769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998139" y="3331205"/>
            <a:ext cx="102188" cy="160571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41463" y="13755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21170" y="13306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20294" y="3573959"/>
            <a:ext cx="2659101" cy="7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LAS 14 MV/m </a:t>
            </a:r>
          </a:p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deceleration &amp; phase slip</a:t>
            </a:r>
            <a:b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  &amp; acceleration</a:t>
            </a:r>
            <a:endParaRPr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420160" y="3553177"/>
            <a:ext cx="164698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LAS</a:t>
            </a: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10 MV/m</a:t>
            </a:r>
          </a:p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acceleration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V="1">
            <a:off x="3872713" y="3844341"/>
            <a:ext cx="498296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212297" y="3839211"/>
            <a:ext cx="2660416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998139" y="3242510"/>
            <a:ext cx="7797699" cy="319612"/>
          </a:xfrm>
          <a:prstGeom prst="roundRect">
            <a:avLst/>
          </a:prstGeom>
          <a:noFill/>
          <a:ln w="38100" cmpd="sng">
            <a:solidFill>
              <a:srgbClr val="FF00F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747042" y="3478393"/>
            <a:ext cx="12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Solenoids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15345" y="2176108"/>
            <a:ext cx="82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target</a:t>
            </a:r>
          </a:p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+FC</a:t>
            </a:r>
          </a:p>
        </p:txBody>
      </p:sp>
      <p:cxnSp>
        <p:nvCxnSpPr>
          <p:cNvPr id="55" name="直線コネクタ 54"/>
          <p:cNvCxnSpPr/>
          <p:nvPr/>
        </p:nvCxnSpPr>
        <p:spPr>
          <a:xfrm flipH="1">
            <a:off x="1046052" y="2731266"/>
            <a:ext cx="49063" cy="539250"/>
          </a:xfrm>
          <a:prstGeom prst="line">
            <a:avLst/>
          </a:prstGeom>
          <a:ln w="1270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図形グループ 55"/>
          <p:cNvGrpSpPr/>
          <p:nvPr/>
        </p:nvGrpSpPr>
        <p:grpSpPr>
          <a:xfrm>
            <a:off x="6470227" y="2952709"/>
            <a:ext cx="1367368" cy="408816"/>
            <a:chOff x="3026833" y="3594100"/>
            <a:chExt cx="1367368" cy="408816"/>
          </a:xfrm>
        </p:grpSpPr>
        <p:cxnSp>
          <p:nvCxnSpPr>
            <p:cNvPr id="57" name="直線コネクタ 56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図形グループ 59"/>
          <p:cNvGrpSpPr/>
          <p:nvPr/>
        </p:nvGrpSpPr>
        <p:grpSpPr>
          <a:xfrm>
            <a:off x="1222911" y="2956452"/>
            <a:ext cx="1367368" cy="408816"/>
            <a:chOff x="3026833" y="3594100"/>
            <a:chExt cx="1367368" cy="408816"/>
          </a:xfrm>
        </p:grpSpPr>
        <p:cxnSp>
          <p:nvCxnSpPr>
            <p:cNvPr id="61" name="直線コネクタ 60"/>
            <p:cNvCxnSpPr/>
            <p:nvPr/>
          </p:nvCxnSpPr>
          <p:spPr>
            <a:xfrm flipH="1">
              <a:off x="3049753" y="3594100"/>
              <a:ext cx="2480" cy="40881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3026833" y="3619500"/>
              <a:ext cx="1367368" cy="1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4362086" y="3598333"/>
              <a:ext cx="2481" cy="404583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正方形/長方形 63"/>
          <p:cNvSpPr/>
          <p:nvPr/>
        </p:nvSpPr>
        <p:spPr>
          <a:xfrm>
            <a:off x="5166360" y="338063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3858260" y="3380633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474460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7782560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541693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1208193" y="3380634"/>
            <a:ext cx="1058333" cy="6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10"/>
          <p:cNvSpPr txBox="1">
            <a:spLocks noChangeArrowheads="1"/>
          </p:cNvSpPr>
          <p:nvPr/>
        </p:nvSpPr>
        <p:spPr bwMode="auto">
          <a:xfrm>
            <a:off x="1100430" y="4508139"/>
            <a:ext cx="886653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/>
              <a:t>primary e- 3.2 GeV, 10 nC x 2 bunch, 50 </a:t>
            </a:r>
            <a:r>
              <a:rPr lang="en-US" altLang="ja-JP" sz="1800" dirty="0" smtClean="0"/>
              <a:t>Hz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/>
              <a:t>tungsten target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>
                <a:solidFill>
                  <a:srgbClr val="FF0000"/>
                </a:solidFill>
              </a:rPr>
              <a:t>AMD </a:t>
            </a:r>
            <a:r>
              <a:rPr lang="en-US" altLang="ja-JP" sz="1800" dirty="0">
                <a:solidFill>
                  <a:srgbClr val="FF0000"/>
                </a:solidFill>
              </a:rPr>
              <a:t>system </a:t>
            </a:r>
            <a:r>
              <a:rPr lang="en-US" altLang="ja-JP" sz="1800" dirty="0" smtClean="0"/>
              <a:t>(</a:t>
            </a:r>
            <a:r>
              <a:rPr lang="en-US" altLang="ja-JP" sz="1800" dirty="0" smtClean="0">
                <a:solidFill>
                  <a:srgbClr val="FF0000"/>
                </a:solidFill>
              </a:rPr>
              <a:t>5.0 </a:t>
            </a:r>
            <a:r>
              <a:rPr lang="en-US" altLang="ja-JP" sz="1800" dirty="0">
                <a:solidFill>
                  <a:srgbClr val="FF0000"/>
                </a:solidFill>
              </a:rPr>
              <a:t>T </a:t>
            </a:r>
            <a:r>
              <a:rPr lang="en-US" altLang="ja-JP" sz="1800" dirty="0" smtClean="0">
                <a:solidFill>
                  <a:srgbClr val="FF0000"/>
                </a:solidFill>
              </a:rPr>
              <a:t>x 200mm </a:t>
            </a:r>
            <a:r>
              <a:rPr lang="en-US" altLang="ja-JP" sz="1800" dirty="0"/>
              <a:t>	+ 0.4 T </a:t>
            </a:r>
            <a:r>
              <a:rPr lang="en-US" altLang="ja-JP" sz="1800" dirty="0" smtClean="0"/>
              <a:t>x </a:t>
            </a:r>
            <a:r>
              <a:rPr lang="en-US" altLang="ja-JP" sz="1800" dirty="0" smtClean="0">
                <a:solidFill>
                  <a:srgbClr val="FF0000"/>
                </a:solidFill>
              </a:rPr>
              <a:t>15m</a:t>
            </a:r>
            <a:r>
              <a:rPr lang="en-US" altLang="ja-JP" sz="1800" dirty="0"/>
              <a:t>)</a:t>
            </a:r>
            <a:br>
              <a:rPr lang="en-US" altLang="ja-JP" sz="1800" dirty="0"/>
            </a:br>
            <a:r>
              <a:rPr lang="en-US" altLang="ja-JP" sz="1800" dirty="0"/>
              <a:t> 	</a:t>
            </a:r>
            <a:r>
              <a:rPr lang="en-US" altLang="ja-JP" sz="1800" dirty="0">
                <a:solidFill>
                  <a:srgbClr val="FF0000"/>
                </a:solidFill>
              </a:rPr>
              <a:t>F</a:t>
            </a:r>
            <a:r>
              <a:rPr lang="en-US" altLang="ja-JP" sz="1800" dirty="0" smtClean="0">
                <a:solidFill>
                  <a:srgbClr val="FF0000"/>
                </a:solidFill>
              </a:rPr>
              <a:t>lux </a:t>
            </a:r>
            <a:r>
              <a:rPr lang="en-US" altLang="ja-JP" sz="1800" dirty="0">
                <a:solidFill>
                  <a:srgbClr val="FF0000"/>
                </a:solidFill>
              </a:rPr>
              <a:t>C</a:t>
            </a:r>
            <a:r>
              <a:rPr lang="en-US" altLang="ja-JP" sz="1800" dirty="0" smtClean="0">
                <a:solidFill>
                  <a:srgbClr val="FF0000"/>
                </a:solidFill>
              </a:rPr>
              <a:t>oncentrator</a:t>
            </a:r>
            <a:r>
              <a:rPr lang="en-US" altLang="ja-JP" sz="1800" dirty="0"/>
              <a:t>	DC </a:t>
            </a:r>
            <a:r>
              <a:rPr lang="en-US" altLang="ja-JP" sz="1800" dirty="0" smtClean="0"/>
              <a:t>solenoids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/>
              <a:t>KLY1 2m </a:t>
            </a:r>
            <a:r>
              <a:rPr lang="en-US" altLang="ja-JP" sz="1800" dirty="0" smtClean="0">
                <a:solidFill>
                  <a:srgbClr val="FF0000"/>
                </a:solidFill>
              </a:rPr>
              <a:t>LAS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x 2 (</a:t>
            </a:r>
            <a:r>
              <a:rPr lang="en-US" altLang="ja-JP" sz="1800" dirty="0" smtClean="0">
                <a:solidFill>
                  <a:srgbClr val="0000FF"/>
                </a:solidFill>
              </a:rPr>
              <a:t>14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MV/</a:t>
            </a:r>
            <a:r>
              <a:rPr lang="en-US" altLang="ja-JP" sz="1800" dirty="0" smtClean="0"/>
              <a:t>m), aperture </a:t>
            </a:r>
            <a:r>
              <a:rPr lang="en-US" altLang="ja-JP" sz="1800" dirty="0">
                <a:solidFill>
                  <a:srgbClr val="FF0000"/>
                </a:solidFill>
              </a:rPr>
              <a:t>2a = 32 -&gt; 30 </a:t>
            </a:r>
            <a:r>
              <a:rPr lang="en-US" altLang="ja-JP" sz="1800" dirty="0" smtClean="0">
                <a:solidFill>
                  <a:srgbClr val="FF0000"/>
                </a:solidFill>
              </a:rPr>
              <a:t>mm </a:t>
            </a:r>
            <a:r>
              <a:rPr lang="en-US" altLang="ja-JP" sz="1800" dirty="0" smtClean="0">
                <a:solidFill>
                  <a:srgbClr val="000000"/>
                </a:solidFill>
              </a:rPr>
              <a:t>(typical S-band ~20 mm)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>
                <a:solidFill>
                  <a:srgbClr val="000000"/>
                </a:solidFill>
              </a:rPr>
              <a:t>KLY2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/>
              <a:t>2m </a:t>
            </a:r>
            <a:r>
              <a:rPr lang="en-US" altLang="ja-JP" sz="1800" dirty="0" smtClean="0">
                <a:solidFill>
                  <a:srgbClr val="FF0000"/>
                </a:solidFill>
              </a:rPr>
              <a:t>LAS</a:t>
            </a:r>
            <a:r>
              <a:rPr lang="en-US" altLang="ja-JP" sz="1800" dirty="0"/>
              <a:t> x 4 </a:t>
            </a:r>
            <a:r>
              <a:rPr lang="en-US" altLang="ja-JP" sz="1800" dirty="0" smtClean="0"/>
              <a:t>(10 </a:t>
            </a:r>
            <a:r>
              <a:rPr lang="en-US" altLang="ja-JP" sz="1800" dirty="0"/>
              <a:t>MV/</a:t>
            </a:r>
            <a:r>
              <a:rPr lang="en-US" altLang="ja-JP" sz="1800" dirty="0" smtClean="0"/>
              <a:t>m), aperture </a:t>
            </a:r>
            <a:r>
              <a:rPr lang="en-US" altLang="ja-JP" sz="1800" dirty="0">
                <a:solidFill>
                  <a:srgbClr val="FF0000"/>
                </a:solidFill>
              </a:rPr>
              <a:t>2a = 32 -&gt; 30 </a:t>
            </a:r>
            <a:r>
              <a:rPr lang="en-US" altLang="ja-JP" sz="1800" dirty="0" smtClean="0">
                <a:solidFill>
                  <a:srgbClr val="FF0000"/>
                </a:solidFill>
              </a:rPr>
              <a:t>mm</a:t>
            </a:r>
            <a:endParaRPr lang="en-US" altLang="ja-JP" sz="1800" dirty="0"/>
          </a:p>
          <a:p>
            <a:pPr>
              <a:buFont typeface="Wingdings" charset="0"/>
              <a:buChar char="l"/>
            </a:pPr>
            <a:r>
              <a:rPr lang="en-US" altLang="ja-JP" sz="1800" dirty="0" smtClean="0"/>
              <a:t>e+ beam </a:t>
            </a:r>
            <a:r>
              <a:rPr lang="en-US" altLang="ja-JP" sz="1800" dirty="0"/>
              <a:t>energy at capture section exit : </a:t>
            </a:r>
            <a:r>
              <a:rPr lang="en-US" altLang="ja-JP" sz="1800" dirty="0" smtClean="0">
                <a:solidFill>
                  <a:srgbClr val="FF0000"/>
                </a:solidFill>
              </a:rPr>
              <a:t>110 </a:t>
            </a:r>
            <a:r>
              <a:rPr lang="en-US" altLang="ja-JP" sz="1800" dirty="0">
                <a:solidFill>
                  <a:srgbClr val="FF0000"/>
                </a:solidFill>
              </a:rPr>
              <a:t>MeV</a:t>
            </a:r>
          </a:p>
        </p:txBody>
      </p:sp>
      <p:sp>
        <p:nvSpPr>
          <p:cNvPr id="71" name="テキスト ボックス 14"/>
          <p:cNvSpPr txBox="1">
            <a:spLocks noChangeArrowheads="1"/>
          </p:cNvSpPr>
          <p:nvPr/>
        </p:nvSpPr>
        <p:spPr bwMode="auto">
          <a:xfrm>
            <a:off x="5319534" y="6527616"/>
            <a:ext cx="4647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rgbClr val="00FF00"/>
                </a:solidFill>
              </a:rPr>
              <a:t>e+ yield: N</a:t>
            </a:r>
            <a:r>
              <a:rPr lang="en-US" altLang="ja-JP" sz="1800" dirty="0">
                <a:solidFill>
                  <a:srgbClr val="00FF00"/>
                </a:solidFill>
              </a:rPr>
              <a:t>(e+)/N(e-) = </a:t>
            </a:r>
            <a:r>
              <a:rPr lang="en-US" altLang="ja-JP" sz="1800" dirty="0" smtClean="0">
                <a:solidFill>
                  <a:srgbClr val="00FF00"/>
                </a:solidFill>
              </a:rPr>
              <a:t>49 </a:t>
            </a:r>
            <a:r>
              <a:rPr lang="en-US" altLang="ja-JP" sz="1800" dirty="0">
                <a:solidFill>
                  <a:srgbClr val="00FF00"/>
                </a:solidFill>
              </a:rPr>
              <a:t>% at 1.1 GeV </a:t>
            </a:r>
            <a:r>
              <a:rPr lang="en-US" altLang="ja-JP" sz="1800" dirty="0" smtClean="0">
                <a:solidFill>
                  <a:srgbClr val="00FF00"/>
                </a:solidFill>
              </a:rPr>
              <a:t>DR</a:t>
            </a:r>
            <a:endParaRPr lang="en-US" altLang="ja-JP" sz="1800" dirty="0">
              <a:solidFill>
                <a:srgbClr val="00FF00"/>
              </a:solidFill>
            </a:endParaRPr>
          </a:p>
        </p:txBody>
      </p:sp>
      <p:sp>
        <p:nvSpPr>
          <p:cNvPr id="72" name="テキスト ボックス 2"/>
          <p:cNvSpPr txBox="1">
            <a:spLocks noChangeArrowheads="1"/>
          </p:cNvSpPr>
          <p:nvPr/>
        </p:nvSpPr>
        <p:spPr bwMode="auto">
          <a:xfrm>
            <a:off x="7356258" y="5958326"/>
            <a:ext cx="231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rgbClr val="0000FF"/>
                </a:solidFill>
              </a:rPr>
              <a:t>Deceleration capture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286645" y="2237610"/>
            <a:ext cx="3224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LAS : Large Aperture </a:t>
            </a:r>
            <a:b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</a:br>
            <a:r>
              <a:rPr kumimoji="1" lang="en-US" altLang="ja-JP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      S-band structure</a:t>
            </a:r>
            <a:endParaRPr kumimoji="1" lang="ja-JP" altLang="en-US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74" name="直線コネクタ 73"/>
          <p:cNvCxnSpPr>
            <a:endCxn id="67" idx="0"/>
          </p:cNvCxnSpPr>
          <p:nvPr/>
        </p:nvCxnSpPr>
        <p:spPr>
          <a:xfrm flipH="1">
            <a:off x="8311727" y="2810317"/>
            <a:ext cx="162026" cy="570317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Flux Concentrator Assembly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pic>
        <p:nvPicPr>
          <p:cNvPr id="5" name="図 4" descr="KEK-ULFO-0100-0000-2-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5400000">
            <a:off x="697458" y="1933625"/>
            <a:ext cx="5240456" cy="524868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6959" y="4244852"/>
            <a:ext cx="937394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positron</a:t>
            </a:r>
          </a:p>
          <a:p>
            <a:r>
              <a:rPr lang="en-US" altLang="ja-JP" sz="14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production</a:t>
            </a:r>
          </a:p>
          <a:p>
            <a:r>
              <a:rPr lang="en-US" altLang="ja-JP" sz="14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Target</a:t>
            </a:r>
            <a:endParaRPr kumimoji="1" lang="ja-JP" altLang="en-US" sz="14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87909" y="5024139"/>
            <a:ext cx="2636397" cy="5626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832397" y="5802047"/>
            <a:ext cx="1313180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FCF"/>
                </a:solidFill>
                <a:latin typeface="Arial"/>
                <a:cs typeface="Arial"/>
              </a:rPr>
              <a:t>Flux </a:t>
            </a:r>
          </a:p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FCF"/>
                </a:solidFill>
                <a:latin typeface="Arial"/>
                <a:cs typeface="Arial"/>
              </a:rPr>
              <a:t>Concentrator</a:t>
            </a:r>
            <a:endParaRPr kumimoji="1" lang="ja-JP" altLang="en-US" sz="1400" b="1" dirty="0">
              <a:solidFill>
                <a:srgbClr val="FF6FCF"/>
              </a:solidFill>
              <a:latin typeface="Arial"/>
              <a:cs typeface="Arial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136836" y="5200964"/>
            <a:ext cx="48227" cy="634963"/>
          </a:xfrm>
          <a:prstGeom prst="straightConnector1">
            <a:avLst/>
          </a:prstGeom>
          <a:ln>
            <a:solidFill>
              <a:srgbClr val="FF6FC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3269" y="6219683"/>
            <a:ext cx="761747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Bridge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Coils</a:t>
            </a:r>
            <a:endParaRPr kumimoji="1" lang="ja-JP" altLang="en-US" sz="1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211453" y="5257226"/>
            <a:ext cx="896544" cy="11313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1243604" y="5651065"/>
            <a:ext cx="1386850" cy="72146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22004" y="3030877"/>
            <a:ext cx="6785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primary </a:t>
            </a:r>
          </a:p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e- beam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12022" y="3488977"/>
            <a:ext cx="2644436" cy="150301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3168669" y="5088128"/>
            <a:ext cx="3231513" cy="183286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500280" y="6952867"/>
            <a:ext cx="77346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/>
                <a:cs typeface="Arial"/>
              </a:rPr>
              <a:t>e+ beam</a:t>
            </a:r>
            <a:endParaRPr kumimoji="1" lang="ja-JP" alt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" name="図 16" descr="FC-assembl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3806"/>
          <a:stretch/>
        </p:blipFill>
        <p:spPr>
          <a:xfrm>
            <a:off x="5858945" y="1087843"/>
            <a:ext cx="4763401" cy="448693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810721" y="5363793"/>
            <a:ext cx="3775473" cy="402161"/>
          </a:xfrm>
          <a:prstGeom prst="rect">
            <a:avLst/>
          </a:prstGeom>
          <a:solidFill>
            <a:srgbClr val="FFCC66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6FCF"/>
                </a:solidFill>
              </a:rPr>
              <a:t>quick detachable </a:t>
            </a:r>
            <a:r>
              <a:rPr lang="en-US" altLang="ja-JP" sz="1600" b="1" dirty="0">
                <a:solidFill>
                  <a:srgbClr val="FF6FCF"/>
                </a:solidFill>
              </a:rPr>
              <a:t>power &amp; water </a:t>
            </a:r>
            <a:r>
              <a:rPr kumimoji="1" lang="en-US" altLang="ja-JP" sz="1600" b="1" dirty="0" smtClean="0">
                <a:solidFill>
                  <a:srgbClr val="FF6FCF"/>
                </a:solidFill>
              </a:rPr>
              <a:t>connection</a:t>
            </a:r>
          </a:p>
          <a:p>
            <a:pPr>
              <a:lnSpc>
                <a:spcPct val="80000"/>
              </a:lnSpc>
            </a:pPr>
            <a:r>
              <a:rPr lang="en-US" altLang="ja-JP" sz="1600" b="1" dirty="0" smtClean="0">
                <a:solidFill>
                  <a:srgbClr val="FF6FCF"/>
                </a:solidFill>
              </a:rPr>
              <a:t>to minimize worker's radiation dose</a:t>
            </a:r>
            <a:endParaRPr kumimoji="1" lang="ja-JP" altLang="en-US" sz="1600" b="1" dirty="0">
              <a:solidFill>
                <a:srgbClr val="FF6FC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289061" y="4487255"/>
            <a:ext cx="265248" cy="835900"/>
          </a:xfrm>
          <a:prstGeom prst="straightConnector1">
            <a:avLst/>
          </a:prstGeom>
          <a:ln>
            <a:solidFill>
              <a:srgbClr val="FF6F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6578105" y="4664080"/>
            <a:ext cx="297716" cy="642688"/>
          </a:xfrm>
          <a:prstGeom prst="straightConnector1">
            <a:avLst/>
          </a:prstGeom>
          <a:ln>
            <a:solidFill>
              <a:srgbClr val="FF6F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8631265" y="1304541"/>
            <a:ext cx="15645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FC assembly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target-offset概念図v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7496" b="7230"/>
          <a:stretch/>
        </p:blipFill>
        <p:spPr>
          <a:xfrm>
            <a:off x="0" y="1027612"/>
            <a:ext cx="10506931" cy="44197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e+/e- beam switching at target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5496" y="3871502"/>
            <a:ext cx="1658817" cy="557207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Flux </a:t>
            </a:r>
          </a:p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Concentrator</a:t>
            </a:r>
            <a:endParaRPr lang="ja-JP" altLang="en-US" sz="1800" b="1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17419" y="2757233"/>
            <a:ext cx="517353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e+</a:t>
            </a:r>
            <a:endParaRPr lang="ja-JP" altLang="en-US" b="1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4981" y="3231165"/>
            <a:ext cx="2289454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5 nC injection e-</a:t>
            </a:r>
            <a:endParaRPr lang="ja-JP" altLang="en-US" b="1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424" y="2185400"/>
            <a:ext cx="1517627" cy="632612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>
              <a:lnSpc>
                <a:spcPct val="80000"/>
              </a:lnSpc>
            </a:pP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10 nC</a:t>
            </a:r>
          </a:p>
          <a:p>
            <a:pPr defTabSz="518845">
              <a:lnSpc>
                <a:spcPct val="80000"/>
              </a:lnSpc>
            </a:pP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primary e-</a:t>
            </a:r>
            <a:endParaRPr lang="ja-JP" altLang="en-US" b="1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2060" y="1058141"/>
            <a:ext cx="1511419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prstClr val="white">
                    <a:lumMod val="65000"/>
                  </a:prstClr>
                </a:solidFill>
                <a:latin typeface="Arial"/>
                <a:ea typeface="ＭＳ Ｐゴシック"/>
                <a:cs typeface="Arial"/>
              </a:rPr>
              <a:t>bridge coils</a:t>
            </a:r>
            <a:endParaRPr lang="ja-JP" altLang="en-US" b="1" dirty="0">
              <a:solidFill>
                <a:prstClr val="white">
                  <a:lumMod val="65000"/>
                </a:prstClr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137753" y="2603118"/>
            <a:ext cx="203019" cy="50279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043431" y="2491098"/>
            <a:ext cx="6413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sz="1800" b="1" dirty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target</a:t>
            </a:r>
            <a:endParaRPr lang="ja-JP" altLang="en-US" sz="1800" b="1" dirty="0">
              <a:solidFill>
                <a:srgbClr val="8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3005" y="3334378"/>
            <a:ext cx="603005" cy="4524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beam</a:t>
            </a:r>
          </a:p>
          <a:p>
            <a:pPr defTabSz="518845">
              <a:lnSpc>
                <a:spcPct val="80000"/>
              </a:lnSpc>
            </a:pPr>
            <a:r>
              <a:rPr lang="en-US" altLang="ja-JP" sz="18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hole</a:t>
            </a:r>
            <a:endParaRPr lang="ja-JP" altLang="en-US" sz="1800" b="1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5970" y="4136900"/>
            <a:ext cx="1122321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FF00FF"/>
                </a:solidFill>
                <a:latin typeface="Arial"/>
                <a:ea typeface="ＭＳ Ｐゴシック"/>
                <a:cs typeface="Arial"/>
              </a:rPr>
              <a:t>pulse ST</a:t>
            </a:r>
            <a:endParaRPr lang="ja-JP" altLang="en-US" b="1" dirty="0">
              <a:solidFill>
                <a:srgbClr val="FF00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9027" y="2127343"/>
            <a:ext cx="897594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DC QM</a:t>
            </a:r>
            <a:endParaRPr lang="ja-JP" altLang="en-US" b="1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47202" y="4518342"/>
            <a:ext cx="121200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FFFF"/>
                </a:solidFill>
                <a:latin typeface="Arial"/>
                <a:ea typeface="ＭＳ Ｐゴシック"/>
                <a:cs typeface="Arial"/>
              </a:rPr>
              <a:t>pulse QM</a:t>
            </a:r>
            <a:endParaRPr lang="ja-JP" altLang="en-US" b="1" dirty="0">
              <a:solidFill>
                <a:srgbClr val="00FFFF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962220" y="3669166"/>
            <a:ext cx="65566" cy="542612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027784" y="3660519"/>
            <a:ext cx="621732" cy="55125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2854423" y="3960380"/>
            <a:ext cx="607173" cy="65594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951931" y="3945828"/>
            <a:ext cx="902448" cy="651817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50201" y="990990"/>
            <a:ext cx="1512574" cy="520274"/>
          </a:xfrm>
          <a:prstGeom prst="rect">
            <a:avLst/>
          </a:prstGeom>
          <a:solidFill>
            <a:schemeClr val="bg2"/>
          </a:solidFill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2700" dirty="0">
                <a:solidFill>
                  <a:prstClr val="black"/>
                </a:solidFill>
                <a:latin typeface="Calibri"/>
                <a:ea typeface="ＭＳ Ｐゴシック"/>
              </a:rPr>
              <a:t>side view</a:t>
            </a:r>
            <a:endParaRPr lang="ja-JP" altLang="en-US" sz="27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757884" y="1095298"/>
            <a:ext cx="1523056" cy="520274"/>
          </a:xfrm>
          <a:prstGeom prst="rect">
            <a:avLst/>
          </a:prstGeom>
          <a:solidFill>
            <a:schemeClr val="bg2"/>
          </a:solidFill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2700" dirty="0">
                <a:solidFill>
                  <a:prstClr val="black"/>
                </a:solidFill>
                <a:latin typeface="Calibri"/>
                <a:ea typeface="ＭＳ Ｐゴシック"/>
              </a:rPr>
              <a:t>rear view</a:t>
            </a:r>
            <a:endParaRPr lang="ja-JP" altLang="en-US" sz="27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8308" y="5722064"/>
            <a:ext cx="10006071" cy="1521317"/>
          </a:xfrm>
          <a:prstGeom prst="rect">
            <a:avLst/>
          </a:prstGeom>
          <a:noFill/>
        </p:spPr>
        <p:txBody>
          <a:bodyPr wrap="square" lIns="103775" tIns="51881" rIns="103775" bIns="51881" rtlCol="0">
            <a:spAutoFit/>
          </a:bodyPr>
          <a:lstStyle/>
          <a:p>
            <a:pPr marL="389128" indent="-389128" defTabSz="518845">
              <a:lnSpc>
                <a:spcPct val="110000"/>
              </a:lnSpc>
              <a:buClr>
                <a:prstClr val="black"/>
              </a:buClr>
              <a:buFont typeface="+mj-lt"/>
              <a:buAutoNum type="arabicParenR"/>
            </a:pPr>
            <a:r>
              <a:rPr lang="en-US" altLang="ja-JP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e+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on-axis, </a:t>
            </a: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e-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offset </a:t>
            </a:r>
            <a:b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	-&gt; e- </a:t>
            </a:r>
            <a:r>
              <a:rPr lang="en-US" altLang="ja-JP" b="1" dirty="0">
                <a:solidFill>
                  <a:srgbClr val="FF00FF"/>
                </a:solidFill>
                <a:latin typeface="Arial"/>
                <a:ea typeface="ＭＳ Ｐゴシック"/>
                <a:cs typeface="Arial"/>
              </a:rPr>
              <a:t>emittance growth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by solenoid kick induced orbit</a:t>
            </a:r>
          </a:p>
          <a:p>
            <a:pPr marL="389128" indent="-389128" defTabSz="518845">
              <a:lnSpc>
                <a:spcPct val="110000"/>
              </a:lnSpc>
              <a:buClr>
                <a:prstClr val="black"/>
              </a:buClr>
              <a:buFont typeface="+mj-lt"/>
              <a:buAutoNum type="arabicParenR"/>
            </a:pPr>
            <a:r>
              <a:rPr lang="en-US" altLang="ja-JP" b="1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e-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on-axis,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e+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offset </a:t>
            </a:r>
            <a:b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</a:b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	-&gt; e+ </a:t>
            </a:r>
            <a:r>
              <a:rPr lang="en-US" altLang="ja-JP" b="1" dirty="0">
                <a:solidFill>
                  <a:srgbClr val="FF00FF"/>
                </a:solidFill>
                <a:latin typeface="Arial"/>
                <a:ea typeface="ＭＳ Ｐゴシック"/>
                <a:cs typeface="Arial"/>
              </a:rPr>
              <a:t>yield degradation </a:t>
            </a:r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(50% -&gt; 10%)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718046" y="2428601"/>
            <a:ext cx="1007672" cy="751106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target 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offset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    3.5 mm</a:t>
            </a:r>
            <a:endParaRPr lang="ja-JP" altLang="en-US" sz="1400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409266" y="3268920"/>
            <a:ext cx="940546" cy="535662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2.0 mm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FC offset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50375" y="4288502"/>
            <a:ext cx="1167484" cy="535662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7.0 mm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FC aperture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14339" y="2287395"/>
            <a:ext cx="7568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sz="1800" b="1" dirty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spoiler</a:t>
            </a:r>
            <a:endParaRPr lang="ja-JP" altLang="en-US" sz="1800" b="1" dirty="0">
              <a:solidFill>
                <a:srgbClr val="8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82220" y="1612128"/>
            <a:ext cx="914898" cy="751106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target 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diameter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4.0 mm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12943" y="3587143"/>
            <a:ext cx="914898" cy="751106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hole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diameter</a:t>
            </a:r>
          </a:p>
          <a:p>
            <a:pPr defTabSz="518845"/>
            <a:r>
              <a:rPr lang="en-US" altLang="ja-JP" sz="140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2.0 mm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7574895" y="2261129"/>
            <a:ext cx="828475" cy="621319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7541958" y="3236878"/>
            <a:ext cx="870578" cy="63114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802884" y="1226204"/>
            <a:ext cx="1107199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66CCFF"/>
                </a:solidFill>
                <a:latin typeface="Arial"/>
                <a:ea typeface="ＭＳ Ｐゴシック"/>
                <a:cs typeface="Arial"/>
              </a:rPr>
              <a:t>solenoid</a:t>
            </a:r>
            <a:endParaRPr lang="ja-JP" altLang="en-US" b="1" dirty="0">
              <a:solidFill>
                <a:srgbClr val="66CC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52375" y="2197190"/>
            <a:ext cx="10642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518845"/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LAS Accel. </a:t>
            </a:r>
          </a:p>
          <a:p>
            <a:pPr defTabSz="518845"/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structure</a:t>
            </a:r>
            <a:endParaRPr lang="ja-JP" altLang="en-US" sz="1600" b="1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10060484" y="0"/>
            <a:ext cx="628154" cy="402652"/>
          </a:xfrm>
          <a:prstGeom prst="rect">
            <a:avLst/>
          </a:prstGeom>
        </p:spPr>
        <p:txBody>
          <a:bodyPr/>
          <a:lstStyle/>
          <a:p>
            <a:fld id="{06F59C70-3E41-F24E-B7F7-A4C9A2C082CD}" type="slidenum">
              <a:rPr lang="ja-JP" altLang="en-US" smtClean="0">
                <a:solidFill>
                  <a:prstClr val="white"/>
                </a:solidFill>
                <a:ea typeface="ＭＳ Ｐゴシック"/>
              </a:rPr>
              <a:pPr/>
              <a:t>22</a:t>
            </a:fld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4294967295"/>
          </p:nvPr>
        </p:nvSpPr>
        <p:spPr>
          <a:xfrm>
            <a:off x="0" y="7314504"/>
            <a:ext cx="10688638" cy="248389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 smtClean="0">
                <a:solidFill>
                  <a:prstClr val="white"/>
                </a:solidFill>
                <a:ea typeface="ＭＳ Ｐゴシック"/>
              </a:rPr>
              <a:t>ICFA Mini-Workshop on Commissioning of SuperKEKB &amp; e+/e- colliders (2013.11.11)</a:t>
            </a:r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11" name="左矢印 10"/>
          <p:cNvSpPr/>
          <p:nvPr/>
        </p:nvSpPr>
        <p:spPr>
          <a:xfrm>
            <a:off x="6198687" y="6584101"/>
            <a:ext cx="366330" cy="40013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775" tIns="51881" rIns="103775" bIns="51881" rtlCol="0" anchor="ctr"/>
          <a:lstStyle/>
          <a:p>
            <a:pPr algn="ctr" defTabSz="518845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1440" y="6565933"/>
            <a:ext cx="2888946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srgbClr val="00FFFF"/>
                </a:solidFill>
                <a:latin typeface="Arial"/>
                <a:ea typeface="ＭＳ Ｐゴシック"/>
                <a:cs typeface="Arial"/>
              </a:rPr>
              <a:t>we take this scheme.</a:t>
            </a:r>
            <a:endParaRPr lang="ja-JP" altLang="en-US" b="1" dirty="0">
              <a:solidFill>
                <a:srgbClr val="00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1668" y="5392798"/>
            <a:ext cx="7417022" cy="427941"/>
          </a:xfrm>
          <a:prstGeom prst="rect">
            <a:avLst/>
          </a:prstGeom>
          <a:noFill/>
        </p:spPr>
        <p:txBody>
          <a:bodyPr wrap="none" lIns="103775" tIns="51881" rIns="103775" bIns="51881" rtlCol="0">
            <a:spAutoFit/>
          </a:bodyPr>
          <a:lstStyle/>
          <a:p>
            <a:pPr defTabSz="518845"/>
            <a:r>
              <a:rPr lang="en-US" altLang="ja-JP" b="1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Two possible schemes of beam switching by orbit bump</a:t>
            </a:r>
            <a:endParaRPr lang="ja-JP" altLang="en-US" b="1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 bwMode="auto">
          <a:xfrm>
            <a:off x="8903628" y="6858641"/>
            <a:ext cx="1785010" cy="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5" tIns="49522" rIns="99055" bIns="495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5pPr>
            <a:lvl6pPr marL="497663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6pPr>
            <a:lvl7pPr marL="995327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7pPr>
            <a:lvl8pPr marL="1492990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8pPr>
            <a:lvl9pPr marL="1990653" algn="ctr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9pPr>
          </a:lstStyle>
          <a:p>
            <a:r>
              <a:rPr lang="en-US" altLang="ja-JP" sz="2400" dirty="0">
                <a:latin typeface="Arial Rounded MT Bold"/>
                <a:cs typeface="Arial Rounded MT Bold"/>
              </a:rPr>
              <a:t>T.Kamitani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0016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RF </a:t>
            </a:r>
            <a:r>
              <a:rPr lang="ja-JP" altLang="en-US" dirty="0" smtClean="0"/>
              <a:t>電子銃開発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A1 </a:t>
            </a:r>
            <a:r>
              <a:rPr lang="ja-JP" altLang="en-US" dirty="0" smtClean="0"/>
              <a:t>電子銃 </a:t>
            </a:r>
            <a:r>
              <a:rPr lang="en-US" altLang="ja-JP" dirty="0" smtClean="0"/>
              <a:t>(GR_A1) </a:t>
            </a:r>
            <a:r>
              <a:rPr lang="ja-JP" altLang="en-US" dirty="0" smtClean="0"/>
              <a:t>の試験が進行中</a:t>
            </a:r>
          </a:p>
          <a:p>
            <a:pPr lvl="1"/>
            <a:r>
              <a:rPr lang="ja-JP" altLang="en-US" dirty="0" smtClean="0"/>
              <a:t>擬似進行波型空洞や </a:t>
            </a:r>
            <a:r>
              <a:rPr lang="en-US" altLang="ja-JP" dirty="0" smtClean="0"/>
              <a:t>Ir2Ce </a:t>
            </a:r>
            <a:r>
              <a:rPr lang="ja-JP" altLang="en-US" dirty="0" smtClean="0"/>
              <a:t>陰極、</a:t>
            </a:r>
            <a:r>
              <a:rPr lang="en-US" altLang="ja-JP" dirty="0" err="1" smtClean="0"/>
              <a:t>Yb</a:t>
            </a:r>
            <a:r>
              <a:rPr lang="en-US" altLang="ja-JP" dirty="0" smtClean="0"/>
              <a:t> Fiber laser </a:t>
            </a:r>
            <a:r>
              <a:rPr lang="ja-JP" altLang="en-US" dirty="0" smtClean="0"/>
              <a:t>など、今年度の大きな進展</a:t>
            </a:r>
          </a:p>
          <a:p>
            <a:pPr lvl="1"/>
            <a:r>
              <a:rPr lang="en-US" altLang="ja-JP" dirty="0" smtClean="0"/>
              <a:t>Energy </a:t>
            </a:r>
            <a:r>
              <a:rPr lang="ja-JP" altLang="en-US" dirty="0" smtClean="0"/>
              <a:t>幅・安定度制御のための</a:t>
            </a:r>
            <a:r>
              <a:rPr lang="en-US" altLang="ja-JP" dirty="0" smtClean="0"/>
              <a:t> Laser </a:t>
            </a:r>
            <a:r>
              <a:rPr lang="ja-JP" altLang="en-US" dirty="0" smtClean="0"/>
              <a:t>光時間構造制御を行う必要がある</a:t>
            </a:r>
          </a:p>
          <a:p>
            <a:pPr lvl="1"/>
            <a:r>
              <a:rPr lang="ja-JP" altLang="en-US" dirty="0" smtClean="0"/>
              <a:t>その前に</a:t>
            </a:r>
            <a:r>
              <a:rPr lang="en-US" altLang="ja-JP" dirty="0" smtClean="0"/>
              <a:t> Beam </a:t>
            </a:r>
            <a:r>
              <a:rPr lang="ja-JP" altLang="en-US" dirty="0" smtClean="0"/>
              <a:t>開発用の</a:t>
            </a:r>
            <a:r>
              <a:rPr lang="en-US" altLang="ja-JP" dirty="0" smtClean="0"/>
              <a:t> Beam </a:t>
            </a:r>
            <a:r>
              <a:rPr lang="ja-JP" altLang="en-US" dirty="0" smtClean="0"/>
              <a:t>供給とその安定化が重要</a:t>
            </a:r>
          </a:p>
          <a:p>
            <a:pPr lvl="1"/>
            <a:r>
              <a:rPr lang="ja-JP" altLang="en-US" dirty="0" smtClean="0"/>
              <a:t>陽電子生成用の一次電子も当面</a:t>
            </a:r>
            <a:r>
              <a:rPr lang="en-US" altLang="ja-JP" dirty="0" smtClean="0"/>
              <a:t> RF </a:t>
            </a:r>
            <a:r>
              <a:rPr lang="ja-JP" altLang="en-US" dirty="0" smtClean="0"/>
              <a:t>電子銃で生成するが、熱電子銃も捨てず、得失をよく検討する</a:t>
            </a:r>
          </a:p>
          <a:p>
            <a:pPr lvl="1"/>
            <a:r>
              <a:rPr lang="ja-JP" altLang="en-US" dirty="0" smtClean="0"/>
              <a:t>新規開発の</a:t>
            </a:r>
            <a:r>
              <a:rPr lang="en-US" altLang="ja-JP" dirty="0" smtClean="0"/>
              <a:t> Component </a:t>
            </a:r>
            <a:r>
              <a:rPr lang="ja-JP" altLang="en-US" dirty="0" smtClean="0"/>
              <a:t>が多いので、経験の積み重ねが重要と思われる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43426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RF Gun GR_A1 Overall Structure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55700" y="1135699"/>
            <a:ext cx="6415709" cy="6078537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4"/>
          <p:cNvSpPr txBox="1">
            <a:spLocks/>
          </p:cNvSpPr>
          <p:nvPr/>
        </p:nvSpPr>
        <p:spPr>
          <a:xfrm>
            <a:off x="954359" y="2092960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Oscillator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スライド番号プレースホルダー 4"/>
          <p:cNvSpPr txBox="1">
            <a:spLocks/>
          </p:cNvSpPr>
          <p:nvPr/>
        </p:nvSpPr>
        <p:spPr>
          <a:xfrm>
            <a:off x="4036081" y="1135699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Regenerative Amplifier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スライド番号プレースホルダー 4"/>
          <p:cNvSpPr txBox="1">
            <a:spLocks/>
          </p:cNvSpPr>
          <p:nvPr/>
        </p:nvSpPr>
        <p:spPr>
          <a:xfrm>
            <a:off x="4036081" y="2092960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Multipass Amplifier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Regenerative Amplifier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3" y="1176338"/>
            <a:ext cx="8380949" cy="59477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Multipass Amplifier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47" y="1176338"/>
            <a:ext cx="8308381" cy="593566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Quadruple Frequency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5" y="1176339"/>
            <a:ext cx="7671345" cy="5893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755811" y="693739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73677" y="693738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50866" y="3927158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223634" y="3922396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1648" y="474728"/>
            <a:ext cx="9085342" cy="840317"/>
          </a:xfrm>
        </p:spPr>
        <p:txBody>
          <a:bodyPr/>
          <a:lstStyle/>
          <a:p>
            <a:r>
              <a:rPr lang="en-US" altLang="ja-JP" dirty="0" smtClean="0"/>
              <a:t>GR_A1 : 5.1</a:t>
            </a:r>
            <a:r>
              <a:rPr lang="ja-JP" altLang="en-US" dirty="0" smtClean="0"/>
              <a:t> </a:t>
            </a:r>
            <a:r>
              <a:rPr lang="en-US" altLang="ja-JP" dirty="0" smtClean="0"/>
              <a:t>nC / bunch</a:t>
            </a:r>
            <a:endParaRPr kumimoji="1" lang="ja-JP" altLang="en-US" dirty="0"/>
          </a:p>
        </p:txBody>
      </p:sp>
      <p:pic>
        <p:nvPicPr>
          <p:cNvPr id="7" name="Picture 2" descr="../../opelog2/php/upload/uploadfile/2013-12/17/20131217-0020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25664" y="1637387"/>
            <a:ext cx="10437310" cy="56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2351" y="5528419"/>
            <a:ext cx="8844329" cy="174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6337300" y="2857500"/>
            <a:ext cx="233445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algn="r">
              <a:defRPr/>
            </a:pPr>
            <a:r>
              <a:rPr lang="en-US" altLang="ja-JP" sz="1400" dirty="0" smtClean="0"/>
              <a:t>Horizontal position /mm</a:t>
            </a:r>
            <a:endParaRPr lang="en-US" altLang="ja-JP" sz="1400" dirty="0"/>
          </a:p>
        </p:txBody>
      </p:sp>
      <p:sp>
        <p:nvSpPr>
          <p:cNvPr id="8" name="スライド番号プレースホルダー 4"/>
          <p:cNvSpPr txBox="1">
            <a:spLocks/>
          </p:cNvSpPr>
          <p:nvPr/>
        </p:nvSpPr>
        <p:spPr>
          <a:xfrm>
            <a:off x="6622758" y="4015700"/>
            <a:ext cx="2049000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position /mm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スライド番号プレースホルダー 4"/>
          <p:cNvSpPr txBox="1">
            <a:spLocks/>
          </p:cNvSpPr>
          <p:nvPr/>
        </p:nvSpPr>
        <p:spPr>
          <a:xfrm>
            <a:off x="6622758" y="5181669"/>
            <a:ext cx="2049000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 </a:t>
            </a:r>
            <a:r>
              <a:rPr lang="en-US" altLang="ja-JP" sz="1400" dirty="0" smtClean="0"/>
              <a:t>/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スライド番号プレースホルダー 4"/>
          <p:cNvSpPr txBox="1">
            <a:spLocks/>
          </p:cNvSpPr>
          <p:nvPr/>
        </p:nvSpPr>
        <p:spPr>
          <a:xfrm>
            <a:off x="6832262" y="6426200"/>
            <a:ext cx="2474418" cy="3467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marL="0" marR="0" lvl="0" indent="0" algn="r" defTabSz="521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 </a:t>
            </a:r>
            <a:r>
              <a:rPr lang="en-US" altLang="ja-JP" sz="1400" noProof="0" dirty="0" smtClean="0"/>
              <a:t>Trend / Stability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175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52427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Linac Upgrade for SuperKEKB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801" y="1038225"/>
            <a:ext cx="10510839" cy="6083300"/>
          </a:xfrm>
        </p:spPr>
        <p:txBody>
          <a:bodyPr/>
          <a:lstStyle/>
          <a:p>
            <a:r>
              <a:rPr lang="en-US" altLang="ja-JP" sz="1800" dirty="0"/>
              <a:t>Higher Injection Beam Current</a:t>
            </a:r>
          </a:p>
          <a:p>
            <a:pPr lvl="1"/>
            <a:r>
              <a:rPr lang="en-US" altLang="ja-JP" sz="1800" dirty="0"/>
              <a:t>To Meet the larger stored beam current and shorter beam lifetime in the ring</a:t>
            </a:r>
          </a:p>
          <a:p>
            <a:pPr lvl="1"/>
            <a:r>
              <a:rPr lang="en-US" altLang="ja-JP" sz="1800" dirty="0"/>
              <a:t>4~8-times larger bunch current for electron and positron</a:t>
            </a:r>
          </a:p>
          <a:p>
            <a:r>
              <a:rPr lang="en-US" altLang="ja-JP" sz="1800" dirty="0"/>
              <a:t>Lower-emittance Injection Beam </a:t>
            </a:r>
          </a:p>
          <a:p>
            <a:pPr lvl="1"/>
            <a:r>
              <a:rPr lang="en-US" altLang="ja-JP" sz="1800" dirty="0"/>
              <a:t>To meet nano-beam scheme in the ring</a:t>
            </a:r>
          </a:p>
          <a:p>
            <a:pPr lvl="1"/>
            <a:r>
              <a:rPr lang="en-US" altLang="ja-JP" sz="1800" dirty="0"/>
              <a:t>Positron with a damping ring, Electron with a photo-cathode RF gun</a:t>
            </a:r>
          </a:p>
          <a:p>
            <a:pPr lvl="1"/>
            <a:r>
              <a:rPr lang="en-US" altLang="ja-JP" sz="1800" dirty="0"/>
              <a:t>Emittance preservation by alignment and beam instrumentation</a:t>
            </a:r>
          </a:p>
          <a:p>
            <a:r>
              <a:rPr lang="en-US" altLang="ja-JP" sz="1800" dirty="0"/>
              <a:t>Quasi-simultaneous injections into 4 storage </a:t>
            </a:r>
            <a:r>
              <a:rPr lang="en-US" altLang="ja-JP" sz="1800" dirty="0" smtClean="0"/>
              <a:t>rings (PPM)</a:t>
            </a:r>
            <a:endParaRPr lang="en-US" altLang="ja-JP" sz="1800" dirty="0"/>
          </a:p>
          <a:p>
            <a:pPr lvl="1"/>
            <a:r>
              <a:rPr lang="en-US" altLang="ja-JP" sz="1800" dirty="0"/>
              <a:t>SuperKEKB e</a:t>
            </a:r>
            <a:r>
              <a:rPr lang="en-US" altLang="ja-JP" sz="1800" baseline="30000" dirty="0"/>
              <a:t>–</a:t>
            </a:r>
            <a:r>
              <a:rPr lang="en-US" altLang="ja-JP" sz="1800" dirty="0"/>
              <a:t>/e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 rings, and light sources of PF and PF-AR</a:t>
            </a:r>
          </a:p>
          <a:p>
            <a:pPr lvl="1"/>
            <a:r>
              <a:rPr lang="en-US" altLang="ja-JP" sz="1800" dirty="0"/>
              <a:t>Improvements to beam instrumentation, low-level RF, controls, timing, etc </a:t>
            </a:r>
          </a:p>
          <a:p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5" name="図 243" descr="SKB-DR-lay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94676" y="4510301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1"/>
          <p:cNvSpPr>
            <a:spLocks noChangeArrowheads="1"/>
          </p:cNvSpPr>
          <p:nvPr/>
        </p:nvSpPr>
        <p:spPr bwMode="auto">
          <a:xfrm>
            <a:off x="6829878" y="6453401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3580263" y="6456576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>
            <a:off x="1403801" y="6507374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2283277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0" name="Line 87"/>
          <p:cNvSpPr>
            <a:spLocks noChangeShapeType="1"/>
          </p:cNvSpPr>
          <p:nvPr/>
        </p:nvSpPr>
        <p:spPr bwMode="auto">
          <a:xfrm>
            <a:off x="1403801" y="5067514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88"/>
          <p:cNvSpPr>
            <a:spLocks/>
          </p:cNvSpPr>
          <p:nvPr/>
        </p:nvSpPr>
        <p:spPr bwMode="auto">
          <a:xfrm flipH="1">
            <a:off x="718003" y="5067512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 rot="16200000" flipH="1">
            <a:off x="721176" y="5067514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718003" y="5731087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>
            <a:off x="1403803" y="491511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5" name="Rectangle 93"/>
          <p:cNvSpPr>
            <a:spLocks noChangeArrowheads="1"/>
          </p:cNvSpPr>
          <p:nvPr/>
        </p:nvSpPr>
        <p:spPr bwMode="auto">
          <a:xfrm>
            <a:off x="1480002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6" name="Rectangle 94"/>
          <p:cNvSpPr>
            <a:spLocks noChangeArrowheads="1"/>
          </p:cNvSpPr>
          <p:nvPr/>
        </p:nvSpPr>
        <p:spPr bwMode="auto">
          <a:xfrm>
            <a:off x="1594302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1708602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8" name="Rectangle 96"/>
          <p:cNvSpPr>
            <a:spLocks noChangeArrowheads="1"/>
          </p:cNvSpPr>
          <p:nvPr/>
        </p:nvSpPr>
        <p:spPr bwMode="auto">
          <a:xfrm>
            <a:off x="1824490" y="501353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1938788" y="50151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2053090" y="5013537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2167389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2281689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3" name="AutoShape 101"/>
          <p:cNvSpPr>
            <a:spLocks noChangeArrowheads="1"/>
          </p:cNvSpPr>
          <p:nvPr/>
        </p:nvSpPr>
        <p:spPr bwMode="auto">
          <a:xfrm>
            <a:off x="1405390" y="6354976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1481588" y="6453401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1595889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1710189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7" name="Rectangle 105"/>
          <p:cNvSpPr>
            <a:spLocks noChangeArrowheads="1"/>
          </p:cNvSpPr>
          <p:nvPr/>
        </p:nvSpPr>
        <p:spPr bwMode="auto">
          <a:xfrm>
            <a:off x="1824489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1940378" y="6454989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9" name="Rectangle 107"/>
          <p:cNvSpPr>
            <a:spLocks noChangeArrowheads="1"/>
          </p:cNvSpPr>
          <p:nvPr/>
        </p:nvSpPr>
        <p:spPr bwMode="auto">
          <a:xfrm>
            <a:off x="2054676" y="6453401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2168977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2699203" y="635656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2" name="Rectangle 111"/>
          <p:cNvSpPr>
            <a:spLocks noChangeArrowheads="1"/>
          </p:cNvSpPr>
          <p:nvPr/>
        </p:nvSpPr>
        <p:spPr bwMode="auto">
          <a:xfrm>
            <a:off x="27754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3" name="Rectangle 112"/>
          <p:cNvSpPr>
            <a:spLocks noChangeArrowheads="1"/>
          </p:cNvSpPr>
          <p:nvPr/>
        </p:nvSpPr>
        <p:spPr bwMode="auto">
          <a:xfrm>
            <a:off x="2889703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4" name="Rectangle 113"/>
          <p:cNvSpPr>
            <a:spLocks noChangeArrowheads="1"/>
          </p:cNvSpPr>
          <p:nvPr/>
        </p:nvSpPr>
        <p:spPr bwMode="auto">
          <a:xfrm>
            <a:off x="30040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5" name="Rectangle 114"/>
          <p:cNvSpPr>
            <a:spLocks noChangeArrowheads="1"/>
          </p:cNvSpPr>
          <p:nvPr/>
        </p:nvSpPr>
        <p:spPr bwMode="auto">
          <a:xfrm>
            <a:off x="3119888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3234188" y="6456576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7" name="Rectangle 116"/>
          <p:cNvSpPr>
            <a:spLocks noChangeArrowheads="1"/>
          </p:cNvSpPr>
          <p:nvPr/>
        </p:nvSpPr>
        <p:spPr bwMode="auto">
          <a:xfrm>
            <a:off x="3348489" y="6454989"/>
            <a:ext cx="76201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3462789" y="6456576"/>
            <a:ext cx="76201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9" name="AutoShape 119"/>
          <p:cNvSpPr>
            <a:spLocks noChangeArrowheads="1"/>
          </p:cNvSpPr>
          <p:nvPr/>
        </p:nvSpPr>
        <p:spPr bwMode="auto">
          <a:xfrm>
            <a:off x="3918403" y="635656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0" name="Rectangle 120"/>
          <p:cNvSpPr>
            <a:spLocks noChangeArrowheads="1"/>
          </p:cNvSpPr>
          <p:nvPr/>
        </p:nvSpPr>
        <p:spPr bwMode="auto">
          <a:xfrm>
            <a:off x="3994602" y="6454989"/>
            <a:ext cx="76201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41089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2" name="Rectangle 122"/>
          <p:cNvSpPr>
            <a:spLocks noChangeArrowheads="1"/>
          </p:cNvSpPr>
          <p:nvPr/>
        </p:nvSpPr>
        <p:spPr bwMode="auto">
          <a:xfrm>
            <a:off x="42232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4339090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4" name="Rectangle 124"/>
          <p:cNvSpPr>
            <a:spLocks noChangeArrowheads="1"/>
          </p:cNvSpPr>
          <p:nvPr/>
        </p:nvSpPr>
        <p:spPr bwMode="auto">
          <a:xfrm>
            <a:off x="4453390" y="6456576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5" name="Rectangle 125"/>
          <p:cNvSpPr>
            <a:spLocks noChangeArrowheads="1"/>
          </p:cNvSpPr>
          <p:nvPr/>
        </p:nvSpPr>
        <p:spPr bwMode="auto">
          <a:xfrm>
            <a:off x="45676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6" name="Rectangle 126"/>
          <p:cNvSpPr>
            <a:spLocks noChangeArrowheads="1"/>
          </p:cNvSpPr>
          <p:nvPr/>
        </p:nvSpPr>
        <p:spPr bwMode="auto">
          <a:xfrm>
            <a:off x="4681990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7" name="Rectangle 127"/>
          <p:cNvSpPr>
            <a:spLocks noChangeArrowheads="1"/>
          </p:cNvSpPr>
          <p:nvPr/>
        </p:nvSpPr>
        <p:spPr bwMode="auto">
          <a:xfrm>
            <a:off x="47962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8" name="AutoShape 128"/>
          <p:cNvSpPr>
            <a:spLocks noChangeArrowheads="1"/>
          </p:cNvSpPr>
          <p:nvPr/>
        </p:nvSpPr>
        <p:spPr bwMode="auto">
          <a:xfrm>
            <a:off x="5137601" y="635656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9" name="Rectangle 130"/>
          <p:cNvSpPr>
            <a:spLocks noChangeArrowheads="1"/>
          </p:cNvSpPr>
          <p:nvPr/>
        </p:nvSpPr>
        <p:spPr bwMode="auto">
          <a:xfrm>
            <a:off x="53281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0" name="Rectangle 131"/>
          <p:cNvSpPr>
            <a:spLocks noChangeArrowheads="1"/>
          </p:cNvSpPr>
          <p:nvPr/>
        </p:nvSpPr>
        <p:spPr bwMode="auto">
          <a:xfrm>
            <a:off x="54424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1" name="Rectangle 132"/>
          <p:cNvSpPr>
            <a:spLocks noChangeArrowheads="1"/>
          </p:cNvSpPr>
          <p:nvPr/>
        </p:nvSpPr>
        <p:spPr bwMode="auto">
          <a:xfrm>
            <a:off x="5558288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2" name="Rectangle 133"/>
          <p:cNvSpPr>
            <a:spLocks noChangeArrowheads="1"/>
          </p:cNvSpPr>
          <p:nvPr/>
        </p:nvSpPr>
        <p:spPr bwMode="auto">
          <a:xfrm>
            <a:off x="5672590" y="645657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3" name="Rectangle 134"/>
          <p:cNvSpPr>
            <a:spLocks noChangeArrowheads="1"/>
          </p:cNvSpPr>
          <p:nvPr/>
        </p:nvSpPr>
        <p:spPr bwMode="auto">
          <a:xfrm>
            <a:off x="57868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4" name="Rectangle 135"/>
          <p:cNvSpPr>
            <a:spLocks noChangeArrowheads="1"/>
          </p:cNvSpPr>
          <p:nvPr/>
        </p:nvSpPr>
        <p:spPr bwMode="auto">
          <a:xfrm>
            <a:off x="59011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60154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6" name="AutoShape 137"/>
          <p:cNvSpPr>
            <a:spLocks noChangeArrowheads="1"/>
          </p:cNvSpPr>
          <p:nvPr/>
        </p:nvSpPr>
        <p:spPr bwMode="auto">
          <a:xfrm>
            <a:off x="6356803" y="6354976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7" name="Rectangle 138"/>
          <p:cNvSpPr>
            <a:spLocks noChangeArrowheads="1"/>
          </p:cNvSpPr>
          <p:nvPr/>
        </p:nvSpPr>
        <p:spPr bwMode="auto">
          <a:xfrm>
            <a:off x="6433002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6547303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9" name="Rectangle 140"/>
          <p:cNvSpPr>
            <a:spLocks noChangeArrowheads="1"/>
          </p:cNvSpPr>
          <p:nvPr/>
        </p:nvSpPr>
        <p:spPr bwMode="auto">
          <a:xfrm>
            <a:off x="6661602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0" name="Rectangle 141"/>
          <p:cNvSpPr>
            <a:spLocks noChangeArrowheads="1"/>
          </p:cNvSpPr>
          <p:nvPr/>
        </p:nvSpPr>
        <p:spPr bwMode="auto">
          <a:xfrm>
            <a:off x="6764788" y="6453401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1" name="Rectangle 142"/>
          <p:cNvSpPr>
            <a:spLocks noChangeArrowheads="1"/>
          </p:cNvSpPr>
          <p:nvPr/>
        </p:nvSpPr>
        <p:spPr bwMode="auto">
          <a:xfrm>
            <a:off x="6891788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7006090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3" name="Rectangle 144"/>
          <p:cNvSpPr>
            <a:spLocks noChangeArrowheads="1"/>
          </p:cNvSpPr>
          <p:nvPr/>
        </p:nvSpPr>
        <p:spPr bwMode="auto">
          <a:xfrm>
            <a:off x="71203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4" name="Rectangle 145"/>
          <p:cNvSpPr>
            <a:spLocks noChangeArrowheads="1"/>
          </p:cNvSpPr>
          <p:nvPr/>
        </p:nvSpPr>
        <p:spPr bwMode="auto">
          <a:xfrm>
            <a:off x="72346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5" name="AutoShape 146"/>
          <p:cNvSpPr>
            <a:spLocks noChangeArrowheads="1"/>
          </p:cNvSpPr>
          <p:nvPr/>
        </p:nvSpPr>
        <p:spPr bwMode="auto">
          <a:xfrm>
            <a:off x="7576001" y="6356564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6" name="Rectangle 147"/>
          <p:cNvSpPr>
            <a:spLocks noChangeArrowheads="1"/>
          </p:cNvSpPr>
          <p:nvPr/>
        </p:nvSpPr>
        <p:spPr bwMode="auto">
          <a:xfrm>
            <a:off x="76522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7" name="Rectangle 148"/>
          <p:cNvSpPr>
            <a:spLocks noChangeArrowheads="1"/>
          </p:cNvSpPr>
          <p:nvPr/>
        </p:nvSpPr>
        <p:spPr bwMode="auto">
          <a:xfrm>
            <a:off x="77665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8" name="Rectangle 149"/>
          <p:cNvSpPr>
            <a:spLocks noChangeArrowheads="1"/>
          </p:cNvSpPr>
          <p:nvPr/>
        </p:nvSpPr>
        <p:spPr bwMode="auto">
          <a:xfrm>
            <a:off x="7880802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9" name="Rectangle 150"/>
          <p:cNvSpPr>
            <a:spLocks noChangeArrowheads="1"/>
          </p:cNvSpPr>
          <p:nvPr/>
        </p:nvSpPr>
        <p:spPr bwMode="auto">
          <a:xfrm>
            <a:off x="7996690" y="64549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0" name="Rectangle 151"/>
          <p:cNvSpPr>
            <a:spLocks noChangeArrowheads="1"/>
          </p:cNvSpPr>
          <p:nvPr/>
        </p:nvSpPr>
        <p:spPr bwMode="auto">
          <a:xfrm>
            <a:off x="8110990" y="645657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1" name="Rectangle 152"/>
          <p:cNvSpPr>
            <a:spLocks noChangeArrowheads="1"/>
          </p:cNvSpPr>
          <p:nvPr/>
        </p:nvSpPr>
        <p:spPr bwMode="auto">
          <a:xfrm>
            <a:off x="8225289" y="6454989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2" name="Rectangle 153"/>
          <p:cNvSpPr>
            <a:spLocks noChangeArrowheads="1"/>
          </p:cNvSpPr>
          <p:nvPr/>
        </p:nvSpPr>
        <p:spPr bwMode="auto">
          <a:xfrm>
            <a:off x="8339589" y="6456576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3" name="Rectangle 154"/>
          <p:cNvSpPr>
            <a:spLocks noChangeArrowheads="1"/>
          </p:cNvSpPr>
          <p:nvPr/>
        </p:nvSpPr>
        <p:spPr bwMode="auto">
          <a:xfrm>
            <a:off x="8453889" y="6456576"/>
            <a:ext cx="76201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4" name="AutoShape 155"/>
          <p:cNvSpPr>
            <a:spLocks noChangeArrowheads="1"/>
          </p:cNvSpPr>
          <p:nvPr/>
        </p:nvSpPr>
        <p:spPr bwMode="auto">
          <a:xfrm>
            <a:off x="2661104" y="4916700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5" name="Rectangle 156"/>
          <p:cNvSpPr>
            <a:spLocks noChangeArrowheads="1"/>
          </p:cNvSpPr>
          <p:nvPr/>
        </p:nvSpPr>
        <p:spPr bwMode="auto">
          <a:xfrm>
            <a:off x="2737303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6" name="Rectangle 157"/>
          <p:cNvSpPr>
            <a:spLocks noChangeArrowheads="1"/>
          </p:cNvSpPr>
          <p:nvPr/>
        </p:nvSpPr>
        <p:spPr bwMode="auto">
          <a:xfrm>
            <a:off x="2851602" y="5015125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7" name="Rectangle 158"/>
          <p:cNvSpPr>
            <a:spLocks noChangeArrowheads="1"/>
          </p:cNvSpPr>
          <p:nvPr/>
        </p:nvSpPr>
        <p:spPr bwMode="auto">
          <a:xfrm>
            <a:off x="2967488" y="50151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8" name="Rectangle 159"/>
          <p:cNvSpPr>
            <a:spLocks noChangeArrowheads="1"/>
          </p:cNvSpPr>
          <p:nvPr/>
        </p:nvSpPr>
        <p:spPr bwMode="auto">
          <a:xfrm>
            <a:off x="3081790" y="5015125"/>
            <a:ext cx="53975" cy="107950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9" name="Rectangle 168"/>
          <p:cNvSpPr>
            <a:spLocks noChangeArrowheads="1"/>
          </p:cNvSpPr>
          <p:nvPr/>
        </p:nvSpPr>
        <p:spPr bwMode="auto">
          <a:xfrm>
            <a:off x="2397577" y="6453401"/>
            <a:ext cx="76201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0" name="Line 169"/>
          <p:cNvSpPr>
            <a:spLocks noChangeShapeType="1"/>
          </p:cNvSpPr>
          <p:nvPr/>
        </p:nvSpPr>
        <p:spPr bwMode="auto">
          <a:xfrm flipV="1">
            <a:off x="5013776" y="6339099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81" name="Line 176"/>
          <p:cNvSpPr>
            <a:spLocks noChangeShapeType="1"/>
          </p:cNvSpPr>
          <p:nvPr/>
        </p:nvSpPr>
        <p:spPr bwMode="auto">
          <a:xfrm>
            <a:off x="1216477" y="5067514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2" name="AutoShape 177"/>
          <p:cNvSpPr>
            <a:spLocks/>
          </p:cNvSpPr>
          <p:nvPr/>
        </p:nvSpPr>
        <p:spPr bwMode="auto">
          <a:xfrm>
            <a:off x="729113" y="5151649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3" name="Line 179"/>
          <p:cNvSpPr>
            <a:spLocks noChangeShapeType="1"/>
          </p:cNvSpPr>
          <p:nvPr/>
        </p:nvSpPr>
        <p:spPr bwMode="auto">
          <a:xfrm flipV="1">
            <a:off x="3299278" y="6507376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4" name="Line 178"/>
          <p:cNvSpPr>
            <a:spLocks noChangeShapeType="1"/>
          </p:cNvSpPr>
          <p:nvPr/>
        </p:nvSpPr>
        <p:spPr bwMode="auto">
          <a:xfrm>
            <a:off x="1453015" y="6507374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5210626" y="6507374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6" name="Rectangle 190"/>
          <p:cNvSpPr>
            <a:spLocks noChangeArrowheads="1"/>
          </p:cNvSpPr>
          <p:nvPr/>
        </p:nvSpPr>
        <p:spPr bwMode="auto">
          <a:xfrm>
            <a:off x="3069090" y="5175462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7" name="Line 191"/>
          <p:cNvSpPr>
            <a:spLocks noChangeShapeType="1"/>
          </p:cNvSpPr>
          <p:nvPr/>
        </p:nvSpPr>
        <p:spPr bwMode="auto">
          <a:xfrm flipH="1" flipV="1">
            <a:off x="3042101" y="5081799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88" name="テキスト ボックス 199"/>
          <p:cNvSpPr txBox="1">
            <a:spLocks noChangeArrowheads="1"/>
          </p:cNvSpPr>
          <p:nvPr/>
        </p:nvSpPr>
        <p:spPr bwMode="auto">
          <a:xfrm>
            <a:off x="8603112" y="6082859"/>
            <a:ext cx="1836288" cy="3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4.0 GeV e+ 4nC x 2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561091" y="6405773"/>
            <a:ext cx="215899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0" name="テキスト ボックス 202"/>
          <p:cNvSpPr txBox="1">
            <a:spLocks noChangeArrowheads="1"/>
          </p:cNvSpPr>
          <p:nvPr/>
        </p:nvSpPr>
        <p:spPr bwMode="auto">
          <a:xfrm>
            <a:off x="1929264" y="5729498"/>
            <a:ext cx="1591279" cy="5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 (inj. e-)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91" name="Line 180"/>
          <p:cNvSpPr>
            <a:spLocks noChangeShapeType="1"/>
          </p:cNvSpPr>
          <p:nvPr/>
        </p:nvSpPr>
        <p:spPr bwMode="auto">
          <a:xfrm>
            <a:off x="8988878" y="6504199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92" name="アーチ 91"/>
          <p:cNvSpPr/>
          <p:nvPr/>
        </p:nvSpPr>
        <p:spPr>
          <a:xfrm>
            <a:off x="8742816" y="6442287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9339713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9155565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5" name="テキスト ボックス 212"/>
          <p:cNvSpPr txBox="1">
            <a:spLocks noChangeArrowheads="1"/>
          </p:cNvSpPr>
          <p:nvPr/>
        </p:nvSpPr>
        <p:spPr bwMode="auto">
          <a:xfrm>
            <a:off x="5586864" y="4738899"/>
            <a:ext cx="1408650" cy="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circ. 136 m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6" name="テキスト ボックス 214"/>
          <p:cNvSpPr txBox="1">
            <a:spLocks noChangeArrowheads="1"/>
          </p:cNvSpPr>
          <p:nvPr/>
        </p:nvSpPr>
        <p:spPr bwMode="auto">
          <a:xfrm>
            <a:off x="8863465" y="6491501"/>
            <a:ext cx="381000" cy="1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97" name="テキスト ボックス 215"/>
          <p:cNvSpPr txBox="1">
            <a:spLocks noChangeArrowheads="1"/>
          </p:cNvSpPr>
          <p:nvPr/>
        </p:nvSpPr>
        <p:spPr bwMode="auto">
          <a:xfrm>
            <a:off x="3300863" y="4662700"/>
            <a:ext cx="1093139" cy="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high current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 gun</a:t>
            </a:r>
            <a:endParaRPr lang="ja-JP" altLang="en-US" sz="1400" b="1" dirty="0">
              <a:solidFill>
                <a:srgbClr val="008000"/>
              </a:solidFill>
              <a:latin typeface="+mn-lt"/>
              <a:cs typeface="Arial" charset="0"/>
            </a:endParaRPr>
          </a:p>
        </p:txBody>
      </p:sp>
      <p:sp>
        <p:nvSpPr>
          <p:cNvPr id="98" name="Line 1"/>
          <p:cNvSpPr>
            <a:spLocks noChangeShapeType="1"/>
          </p:cNvSpPr>
          <p:nvPr/>
        </p:nvSpPr>
        <p:spPr bwMode="auto">
          <a:xfrm flipH="1" flipV="1">
            <a:off x="5053465" y="6339101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436" tIns="45718" rIns="91436" bIns="45718"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2840490" y="6405773"/>
            <a:ext cx="215899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5272540" y="6008899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734378" y="5729500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233"/>
          <p:cNvSpPr txBox="1">
            <a:spLocks noChangeArrowheads="1"/>
          </p:cNvSpPr>
          <p:nvPr/>
        </p:nvSpPr>
        <p:spPr bwMode="auto">
          <a:xfrm>
            <a:off x="5501668" y="5749611"/>
            <a:ext cx="1563604" cy="304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81865" y="5577100"/>
            <a:ext cx="948978" cy="3016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Compressor</a:t>
            </a:r>
            <a:endParaRPr lang="ja-JP" altLang="en-US" sz="1200" b="1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04" name="Line 178"/>
          <p:cNvSpPr>
            <a:spLocks noChangeShapeType="1"/>
          </p:cNvSpPr>
          <p:nvPr/>
        </p:nvSpPr>
        <p:spPr bwMode="auto">
          <a:xfrm>
            <a:off x="3362778" y="6572462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05" name="Line 178"/>
          <p:cNvSpPr>
            <a:spLocks noChangeShapeType="1"/>
          </p:cNvSpPr>
          <p:nvPr/>
        </p:nvSpPr>
        <p:spPr bwMode="auto">
          <a:xfrm>
            <a:off x="8696776" y="6572462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06" name="テキスト ボックス 199"/>
          <p:cNvSpPr txBox="1">
            <a:spLocks noChangeArrowheads="1"/>
          </p:cNvSpPr>
          <p:nvPr/>
        </p:nvSpPr>
        <p:spPr bwMode="auto">
          <a:xfrm>
            <a:off x="8177665" y="6720099"/>
            <a:ext cx="1096273" cy="53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7.0 GeV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9006338" y="66438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9158738" y="67200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9" name="アーチ 108"/>
          <p:cNvSpPr/>
          <p:nvPr/>
        </p:nvSpPr>
        <p:spPr>
          <a:xfrm rot="10800000">
            <a:off x="3138940" y="6415301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0" name="テキスト ボックス 215"/>
          <p:cNvSpPr txBox="1">
            <a:spLocks noChangeArrowheads="1"/>
          </p:cNvSpPr>
          <p:nvPr/>
        </p:nvSpPr>
        <p:spPr bwMode="auto">
          <a:xfrm>
            <a:off x="3300863" y="5119901"/>
            <a:ext cx="1243930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low emittance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4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11" name="テキスト ボックス 152"/>
          <p:cNvSpPr txBox="1">
            <a:spLocks noChangeArrowheads="1"/>
          </p:cNvSpPr>
          <p:nvPr/>
        </p:nvSpPr>
        <p:spPr bwMode="auto">
          <a:xfrm>
            <a:off x="137320" y="4467225"/>
            <a:ext cx="3288076" cy="384719"/>
          </a:xfrm>
          <a:prstGeom prst="rect">
            <a:avLst/>
          </a:prstGeom>
          <a:solidFill>
            <a:srgbClr val="FF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900" b="1" dirty="0">
                <a:solidFill>
                  <a:schemeClr val="bg1"/>
                </a:solidFill>
                <a:latin typeface="+mn-lt"/>
              </a:rPr>
              <a:t>SuperKEKB injector Linac</a:t>
            </a:r>
            <a:endParaRPr lang="ja-JP" altLang="en-US" sz="1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" name="テキスト ボックス 212"/>
          <p:cNvSpPr txBox="1">
            <a:spLocks noChangeArrowheads="1"/>
          </p:cNvSpPr>
          <p:nvPr/>
        </p:nvSpPr>
        <p:spPr bwMode="auto">
          <a:xfrm>
            <a:off x="2767464" y="6643901"/>
            <a:ext cx="1552901" cy="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e+ target &amp;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3366FF"/>
                </a:solidFill>
                <a:latin typeface="+mn-lt"/>
                <a:cs typeface="Arial" charset="0"/>
              </a:rPr>
              <a:t>L-band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+LAS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capture section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3" name="テキスト ボックス 246"/>
          <p:cNvSpPr txBox="1">
            <a:spLocks noChangeArrowheads="1"/>
          </p:cNvSpPr>
          <p:nvPr/>
        </p:nvSpPr>
        <p:spPr bwMode="auto">
          <a:xfrm>
            <a:off x="8844951" y="4515963"/>
            <a:ext cx="1547691" cy="7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50 Hz (e+ or e-)</a:t>
            </a:r>
          </a:p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pulse-by-pulse</a:t>
            </a:r>
          </a:p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mode switching</a:t>
            </a:r>
            <a:r>
              <a:rPr lang="en-US" altLang="ja-JP" sz="1400" b="1" dirty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14" name="テキスト ボックス 212"/>
          <p:cNvSpPr txBox="1">
            <a:spLocks noChangeArrowheads="1"/>
          </p:cNvSpPr>
          <p:nvPr/>
        </p:nvSpPr>
        <p:spPr bwMode="auto">
          <a:xfrm>
            <a:off x="3834265" y="5958099"/>
            <a:ext cx="805691" cy="4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5" name="Line 178"/>
          <p:cNvSpPr>
            <a:spLocks noChangeShapeType="1"/>
          </p:cNvSpPr>
          <p:nvPr/>
        </p:nvSpPr>
        <p:spPr bwMode="auto">
          <a:xfrm flipV="1">
            <a:off x="8456007" y="5729501"/>
            <a:ext cx="74084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16" name="テキスト ボックス 199"/>
          <p:cNvSpPr txBox="1">
            <a:spLocks noChangeArrowheads="1"/>
          </p:cNvSpPr>
          <p:nvPr/>
        </p:nvSpPr>
        <p:spPr bwMode="auto">
          <a:xfrm>
            <a:off x="7786606" y="5283414"/>
            <a:ext cx="1096273" cy="53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2.5 GeV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0.1nC x 1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719221" y="4942833"/>
            <a:ext cx="543735" cy="41549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426009" y="6677025"/>
            <a:ext cx="774567" cy="41549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599147" y="5651183"/>
            <a:ext cx="2015674" cy="41549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n-lt"/>
                <a:cs typeface="Arial"/>
              </a:rPr>
              <a:t>LER</a:t>
            </a:r>
            <a:endParaRPr kumimoji="1" lang="ja-JP" altLang="en-US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20" name="テキスト ボックス 246"/>
          <p:cNvSpPr txBox="1">
            <a:spLocks noChangeArrowheads="1"/>
          </p:cNvSpPr>
          <p:nvPr/>
        </p:nvSpPr>
        <p:spPr bwMode="auto">
          <a:xfrm>
            <a:off x="9343088" y="5270183"/>
            <a:ext cx="141576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900" b="1" dirty="0">
                <a:solidFill>
                  <a:srgbClr val="0000FF"/>
                </a:solidFill>
                <a:latin typeface="+mn-lt"/>
              </a:rPr>
              <a:t>PF-AR</a:t>
            </a:r>
          </a:p>
          <a:p>
            <a:r>
              <a:rPr lang="en-US" altLang="ja-JP" sz="1900" b="1" dirty="0">
                <a:solidFill>
                  <a:srgbClr val="0000FF"/>
                </a:solidFill>
                <a:latin typeface="+mn-lt"/>
              </a:rPr>
              <a:t>6.5 GeV e-</a:t>
            </a:r>
            <a:r>
              <a:rPr lang="en-US" altLang="ja-JP" sz="2000" b="1" dirty="0">
                <a:solidFill>
                  <a:srgbClr val="0000FF"/>
                </a:solidFill>
                <a:latin typeface="+mn-lt"/>
              </a:rPr>
              <a:t> </a:t>
            </a:r>
            <a:endParaRPr lang="ja-JP" alt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1" name="テキスト ボックス 212"/>
          <p:cNvSpPr txBox="1">
            <a:spLocks noChangeArrowheads="1"/>
          </p:cNvSpPr>
          <p:nvPr/>
        </p:nvSpPr>
        <p:spPr bwMode="auto">
          <a:xfrm>
            <a:off x="6433001" y="6659774"/>
            <a:ext cx="944064" cy="4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00FF00"/>
                </a:solidFill>
                <a:latin typeface="+mn-lt"/>
                <a:cs typeface="Arial" charset="0"/>
              </a:rPr>
              <a:t>C-band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00FF00"/>
                </a:solidFill>
                <a:latin typeface="+mn-lt"/>
                <a:cs typeface="Arial" charset="0"/>
              </a:rPr>
              <a:t>modules</a:t>
            </a:r>
            <a:endParaRPr lang="ja-JP" altLang="en-US" sz="1400" b="1" dirty="0"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175" name="Rectangle 190"/>
          <p:cNvSpPr>
            <a:spLocks noChangeArrowheads="1"/>
          </p:cNvSpPr>
          <p:nvPr/>
        </p:nvSpPr>
        <p:spPr bwMode="auto">
          <a:xfrm rot="19860000">
            <a:off x="5316199" y="6296212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436" tIns="45718" rIns="91436" bIns="45718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6" name="Line 191"/>
          <p:cNvSpPr>
            <a:spLocks noChangeShapeType="1"/>
          </p:cNvSpPr>
          <p:nvPr/>
        </p:nvSpPr>
        <p:spPr bwMode="auto">
          <a:xfrm flipH="1" flipV="1">
            <a:off x="5356708" y="6367674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ja-JP" altLang="en-US">
              <a:latin typeface="+mn-lt"/>
            </a:endParaRPr>
          </a:p>
        </p:txBody>
      </p:sp>
      <p:sp>
        <p:nvSpPr>
          <p:cNvPr id="177" name="テキスト ボックス 215"/>
          <p:cNvSpPr txBox="1">
            <a:spLocks noChangeArrowheads="1"/>
          </p:cNvSpPr>
          <p:nvPr/>
        </p:nvSpPr>
        <p:spPr bwMode="auto">
          <a:xfrm>
            <a:off x="5429703" y="6040655"/>
            <a:ext cx="538609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3T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2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pic>
        <p:nvPicPr>
          <p:cNvPr id="126" name="Picture 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3850" y="1722439"/>
            <a:ext cx="1305560" cy="12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 Box 180"/>
          <p:cNvSpPr txBox="1">
            <a:spLocks noChangeAspect="1" noChangeArrowheads="1"/>
          </p:cNvSpPr>
          <p:nvPr/>
        </p:nvSpPr>
        <p:spPr bwMode="auto">
          <a:xfrm>
            <a:off x="9213849" y="1722440"/>
            <a:ext cx="499370" cy="2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Ir</a:t>
            </a:r>
            <a:r>
              <a:rPr lang="en-US" altLang="ja-JP" sz="1400" baseline="-25000" dirty="0">
                <a:solidFill>
                  <a:schemeClr val="bg1"/>
                </a:solidFill>
                <a:latin typeface="+mn-ea"/>
              </a:rPr>
              <a:t>5</a:t>
            </a: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Ce</a:t>
            </a:r>
          </a:p>
        </p:txBody>
      </p:sp>
      <p:pic>
        <p:nvPicPr>
          <p:cNvPr id="128" name="図 127" descr="fc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021787" y="3202037"/>
            <a:ext cx="1493520" cy="1315720"/>
          </a:xfrm>
          <a:prstGeom prst="rect">
            <a:avLst/>
          </a:prstGeom>
        </p:spPr>
      </p:pic>
      <p:sp>
        <p:nvSpPr>
          <p:cNvPr id="129" name="Text Box 180"/>
          <p:cNvSpPr txBox="1">
            <a:spLocks noChangeAspect="1" noChangeArrowheads="1"/>
          </p:cNvSpPr>
          <p:nvPr/>
        </p:nvSpPr>
        <p:spPr bwMode="auto">
          <a:xfrm>
            <a:off x="10187868" y="3243338"/>
            <a:ext cx="347164" cy="2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FC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692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039" y="128619"/>
            <a:ext cx="9085342" cy="840317"/>
          </a:xfrm>
        </p:spPr>
        <p:txBody>
          <a:bodyPr/>
          <a:lstStyle/>
          <a:p>
            <a:r>
              <a:rPr kumimoji="1" lang="en-US" altLang="ja-JP" dirty="0" smtClean="0"/>
              <a:t>Beam Trend / Stability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99039" y="1240343"/>
            <a:ext cx="9258904" cy="57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3197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Horizontal / Vertical stability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497" y="2987337"/>
            <a:ext cx="10779453" cy="30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099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アーチ 66"/>
          <p:cNvSpPr>
            <a:spLocks noChangeAspect="1"/>
          </p:cNvSpPr>
          <p:nvPr/>
        </p:nvSpPr>
        <p:spPr bwMode="auto">
          <a:xfrm rot="16200000">
            <a:off x="3022601" y="2981326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46" tIns="49772" rIns="99546" bIns="49772">
            <a:prstTxWarp prst="textNoShape">
              <a:avLst/>
            </a:prstTxWarp>
          </a:bodyPr>
          <a:lstStyle/>
          <a:p>
            <a:pPr algn="just" defTabSz="3632502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110" name="アーチ 109"/>
          <p:cNvSpPr>
            <a:spLocks noChangeAspect="1"/>
          </p:cNvSpPr>
          <p:nvPr/>
        </p:nvSpPr>
        <p:spPr bwMode="auto">
          <a:xfrm rot="16200000">
            <a:off x="3350419" y="5676107"/>
            <a:ext cx="812800" cy="785812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46" tIns="49772" rIns="99546" bIns="49772">
            <a:prstTxWarp prst="textNoShape">
              <a:avLst/>
            </a:prstTxWarp>
          </a:bodyPr>
          <a:lstStyle/>
          <a:p>
            <a:pPr algn="just" defTabSz="3632502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3187702" y="4327527"/>
            <a:ext cx="811213" cy="785813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46" tIns="49772" rIns="99546" bIns="49772">
            <a:prstTxWarp prst="textNoShape">
              <a:avLst/>
            </a:prstTxWarp>
          </a:bodyPr>
          <a:lstStyle/>
          <a:p>
            <a:pPr algn="just" defTabSz="3632502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144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700" dirty="0" smtClean="0">
                <a:latin typeface="Arial Rounded MT Bold" charset="0"/>
              </a:rPr>
              <a:t>Multiple closed </a:t>
            </a:r>
            <a:r>
              <a:rPr lang="en-US" altLang="ja-JP" sz="2700" dirty="0">
                <a:latin typeface="Arial Rounded MT Bold" charset="0"/>
              </a:rPr>
              <a:t>loops </a:t>
            </a:r>
            <a:r>
              <a:rPr lang="en-US" altLang="ja-JP" sz="2700" dirty="0" smtClean="0">
                <a:latin typeface="Arial Rounded MT Bold" charset="0"/>
              </a:rPr>
              <a:t>were </a:t>
            </a:r>
            <a:r>
              <a:rPr lang="en-US" altLang="ja-JP" sz="2700" dirty="0">
                <a:latin typeface="Arial Rounded MT Bold" charset="0"/>
              </a:rPr>
              <a:t>installed on each </a:t>
            </a:r>
            <a:r>
              <a:rPr lang="en-US" altLang="ja-JP" sz="2700" dirty="0" smtClean="0">
                <a:latin typeface="Arial Rounded MT Bold" charset="0"/>
              </a:rPr>
              <a:t>PPM VA </a:t>
            </a:r>
            <a:r>
              <a:rPr lang="en-US" altLang="ja-JP" sz="2700" dirty="0">
                <a:latin typeface="Arial Rounded MT Bold" charset="0"/>
              </a:rPr>
              <a:t>independently</a:t>
            </a:r>
            <a:endParaRPr lang="ja-JP" altLang="en-US" sz="2700" dirty="0">
              <a:latin typeface="Arial Rounded MT Bold" charset="0"/>
            </a:endParaRPr>
          </a:p>
          <a:p>
            <a:pPr lvl="1"/>
            <a:r>
              <a:rPr lang="en-US" altLang="ja-JP" sz="2200" dirty="0">
                <a:latin typeface="Arial Rounded MT Bold" charset="0"/>
              </a:rPr>
              <a:t>Tested at KEKB</a:t>
            </a:r>
          </a:p>
        </p:txBody>
      </p:sp>
      <p:sp>
        <p:nvSpPr>
          <p:cNvPr id="614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Rounded MT Bold" charset="0"/>
              </a:rPr>
              <a:t>Virtual Accelerator-based Controls</a:t>
            </a:r>
            <a:endParaRPr lang="ja-JP" altLang="en-US" dirty="0" smtClean="0">
              <a:latin typeface="Arial Rounded MT Bold" charset="0"/>
            </a:endParaRPr>
          </a:p>
        </p:txBody>
      </p:sp>
      <p:sp>
        <p:nvSpPr>
          <p:cNvPr id="6144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901238" y="7254877"/>
            <a:ext cx="622300" cy="252413"/>
          </a:xfrm>
          <a:noFill/>
        </p:spPr>
        <p:txBody>
          <a:bodyPr/>
          <a:lstStyle/>
          <a:p>
            <a:fld id="{58B6EA89-21B4-2E48-9828-90BDE64E4BA4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32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61448" name="Rectangle 746"/>
          <p:cNvSpPr>
            <a:spLocks noChangeArrowheads="1"/>
          </p:cNvSpPr>
          <p:nvPr/>
        </p:nvSpPr>
        <p:spPr bwMode="auto">
          <a:xfrm>
            <a:off x="3105150" y="3257550"/>
            <a:ext cx="3063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ARC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49" name="Rectangle 747"/>
          <p:cNvSpPr>
            <a:spLocks noChangeArrowheads="1"/>
          </p:cNvSpPr>
          <p:nvPr/>
        </p:nvSpPr>
        <p:spPr bwMode="auto">
          <a:xfrm>
            <a:off x="4876801" y="3863977"/>
            <a:ext cx="603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Line 751"/>
          <p:cNvSpPr>
            <a:spLocks noChangeShapeType="1"/>
          </p:cNvSpPr>
          <p:nvPr/>
        </p:nvSpPr>
        <p:spPr bwMode="auto">
          <a:xfrm flipH="1">
            <a:off x="7742240" y="3433763"/>
            <a:ext cx="8651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1" name="Line 752"/>
          <p:cNvSpPr>
            <a:spLocks noChangeShapeType="1"/>
          </p:cNvSpPr>
          <p:nvPr/>
        </p:nvSpPr>
        <p:spPr bwMode="auto">
          <a:xfrm flipH="1">
            <a:off x="7262815" y="3433763"/>
            <a:ext cx="479425" cy="347662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2" name="Line 753"/>
          <p:cNvSpPr>
            <a:spLocks noChangeShapeType="1"/>
          </p:cNvSpPr>
          <p:nvPr/>
        </p:nvSpPr>
        <p:spPr bwMode="auto">
          <a:xfrm flipH="1">
            <a:off x="8607425" y="3257550"/>
            <a:ext cx="269875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3" name="Line 755"/>
          <p:cNvSpPr>
            <a:spLocks noChangeShapeType="1"/>
          </p:cNvSpPr>
          <p:nvPr/>
        </p:nvSpPr>
        <p:spPr bwMode="auto">
          <a:xfrm>
            <a:off x="3427415" y="2968625"/>
            <a:ext cx="12430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4" name="Line 756"/>
          <p:cNvSpPr>
            <a:spLocks noChangeShapeType="1"/>
          </p:cNvSpPr>
          <p:nvPr/>
        </p:nvSpPr>
        <p:spPr bwMode="auto">
          <a:xfrm>
            <a:off x="3417889" y="3781425"/>
            <a:ext cx="38449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55" name="Line 757"/>
          <p:cNvSpPr>
            <a:spLocks noChangeShapeType="1"/>
          </p:cNvSpPr>
          <p:nvPr/>
        </p:nvSpPr>
        <p:spPr bwMode="auto">
          <a:xfrm>
            <a:off x="5168900" y="3724276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456" name="Rectangle 762"/>
          <p:cNvSpPr>
            <a:spLocks noChangeArrowheads="1"/>
          </p:cNvSpPr>
          <p:nvPr/>
        </p:nvSpPr>
        <p:spPr bwMode="auto">
          <a:xfrm>
            <a:off x="7848600" y="3032125"/>
            <a:ext cx="1692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 BT (PF: 2.5GeV, 0.1nC)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57" name="Rectangle 777"/>
          <p:cNvSpPr>
            <a:spLocks noChangeArrowheads="1"/>
          </p:cNvSpPr>
          <p:nvPr/>
        </p:nvSpPr>
        <p:spPr bwMode="auto">
          <a:xfrm>
            <a:off x="4540252" y="3022600"/>
            <a:ext cx="4556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1458" name="Rectangle 746"/>
          <p:cNvSpPr>
            <a:spLocks noChangeArrowheads="1"/>
          </p:cNvSpPr>
          <p:nvPr/>
        </p:nvSpPr>
        <p:spPr bwMode="auto">
          <a:xfrm>
            <a:off x="3270249" y="4603751"/>
            <a:ext cx="3048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ARC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59" name="Rectangle 747"/>
          <p:cNvSpPr>
            <a:spLocks noChangeArrowheads="1"/>
          </p:cNvSpPr>
          <p:nvPr/>
        </p:nvSpPr>
        <p:spPr bwMode="auto">
          <a:xfrm>
            <a:off x="5038728" y="5208590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3592515" y="4313238"/>
            <a:ext cx="12430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3581400" y="5126038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62" name="Line 757"/>
          <p:cNvSpPr>
            <a:spLocks noChangeShapeType="1"/>
          </p:cNvSpPr>
          <p:nvPr/>
        </p:nvSpPr>
        <p:spPr bwMode="auto">
          <a:xfrm>
            <a:off x="5334000" y="5068890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463" name="Rectangle 758"/>
          <p:cNvSpPr>
            <a:spLocks noChangeArrowheads="1"/>
          </p:cNvSpPr>
          <p:nvPr/>
        </p:nvSpPr>
        <p:spPr bwMode="auto">
          <a:xfrm>
            <a:off x="7994652" y="4933950"/>
            <a:ext cx="1909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 BT (KEKB: 3.5GeV, 0.6nC)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7635875" y="5010150"/>
            <a:ext cx="107950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7737475" y="5010150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66" name="Rectangle 777"/>
          <p:cNvSpPr>
            <a:spLocks noChangeArrowheads="1"/>
          </p:cNvSpPr>
          <p:nvPr/>
        </p:nvSpPr>
        <p:spPr bwMode="auto">
          <a:xfrm>
            <a:off x="4703765" y="4319588"/>
            <a:ext cx="454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1467" name="Rectangle 746"/>
          <p:cNvSpPr>
            <a:spLocks noChangeArrowheads="1"/>
          </p:cNvSpPr>
          <p:nvPr/>
        </p:nvSpPr>
        <p:spPr bwMode="auto">
          <a:xfrm>
            <a:off x="3433765" y="5951540"/>
            <a:ext cx="3063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ARC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61468" name="Rectangle 747"/>
          <p:cNvSpPr>
            <a:spLocks noChangeArrowheads="1"/>
          </p:cNvSpPr>
          <p:nvPr/>
        </p:nvSpPr>
        <p:spPr bwMode="auto">
          <a:xfrm>
            <a:off x="5203825" y="6557963"/>
            <a:ext cx="6032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6" name="Line 755"/>
          <p:cNvSpPr>
            <a:spLocks noChangeShapeType="1"/>
          </p:cNvSpPr>
          <p:nvPr/>
        </p:nvSpPr>
        <p:spPr bwMode="auto">
          <a:xfrm>
            <a:off x="3756026" y="5662613"/>
            <a:ext cx="1244601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7" name="Line 756"/>
          <p:cNvSpPr>
            <a:spLocks noChangeShapeType="1"/>
          </p:cNvSpPr>
          <p:nvPr/>
        </p:nvSpPr>
        <p:spPr bwMode="auto">
          <a:xfrm>
            <a:off x="3746501" y="6473825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71" name="Line 757"/>
          <p:cNvSpPr>
            <a:spLocks noChangeShapeType="1"/>
          </p:cNvSpPr>
          <p:nvPr/>
        </p:nvSpPr>
        <p:spPr bwMode="auto">
          <a:xfrm>
            <a:off x="5499100" y="6418263"/>
            <a:ext cx="0" cy="115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472" name="Rectangle 761"/>
          <p:cNvSpPr>
            <a:spLocks noChangeArrowheads="1"/>
          </p:cNvSpPr>
          <p:nvPr/>
        </p:nvSpPr>
        <p:spPr bwMode="auto">
          <a:xfrm>
            <a:off x="8159750" y="6886576"/>
            <a:ext cx="1795464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</a:rPr>
              <a:t> BT (KEKB: 8GeV, 1.2nC)</a:t>
            </a:r>
            <a:endParaRPr lang="en-US" altLang="ja-JP" sz="1100" b="1" dirty="0">
              <a:latin typeface="Helvetica" charset="0"/>
            </a:endParaRPr>
          </a:p>
        </p:txBody>
      </p:sp>
      <p:sp>
        <p:nvSpPr>
          <p:cNvPr id="104" name="Line 763"/>
          <p:cNvSpPr>
            <a:spLocks noChangeShapeType="1"/>
          </p:cNvSpPr>
          <p:nvPr/>
        </p:nvSpPr>
        <p:spPr bwMode="auto">
          <a:xfrm flipH="1" flipV="1">
            <a:off x="7800977" y="6473826"/>
            <a:ext cx="433388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5" name="Line 764"/>
          <p:cNvSpPr>
            <a:spLocks noChangeShapeType="1"/>
          </p:cNvSpPr>
          <p:nvPr/>
        </p:nvSpPr>
        <p:spPr bwMode="auto">
          <a:xfrm flipH="1" flipV="1">
            <a:off x="8234365" y="6650038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475" name="Rectangle 777"/>
          <p:cNvSpPr>
            <a:spLocks noChangeArrowheads="1"/>
          </p:cNvSpPr>
          <p:nvPr/>
        </p:nvSpPr>
        <p:spPr bwMode="auto">
          <a:xfrm>
            <a:off x="4868865" y="5718175"/>
            <a:ext cx="454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Helvetica" charset="0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239714" y="4370390"/>
            <a:ext cx="2285207" cy="9239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r>
              <a:rPr lang="en-US" altLang="ja-JP" sz="2000" dirty="0">
                <a:solidFill>
                  <a:srgbClr val="000090"/>
                </a:solidFill>
              </a:rPr>
              <a:t>Event-based Control System</a:t>
            </a:r>
            <a:endParaRPr lang="ja-JP" altLang="en-US" sz="2000" dirty="0">
              <a:solidFill>
                <a:srgbClr val="000090"/>
              </a:solidFill>
            </a:endParaRPr>
          </a:p>
        </p:txBody>
      </p:sp>
      <p:cxnSp>
        <p:nvCxnSpPr>
          <p:cNvPr id="114" name="直線矢印コネクタ 113"/>
          <p:cNvCxnSpPr/>
          <p:nvPr/>
        </p:nvCxnSpPr>
        <p:spPr>
          <a:xfrm flipV="1">
            <a:off x="1884365" y="3529015"/>
            <a:ext cx="1068387" cy="841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1884363" y="5294315"/>
            <a:ext cx="1397000" cy="839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113" idx="3"/>
          </p:cNvCxnSpPr>
          <p:nvPr/>
        </p:nvCxnSpPr>
        <p:spPr>
          <a:xfrm>
            <a:off x="2524921" y="4832353"/>
            <a:ext cx="592931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80" name="テキスト ボックス 12"/>
          <p:cNvSpPr txBox="1">
            <a:spLocks noChangeArrowheads="1"/>
          </p:cNvSpPr>
          <p:nvPr/>
        </p:nvSpPr>
        <p:spPr bwMode="auto">
          <a:xfrm>
            <a:off x="3700465" y="3221040"/>
            <a:ext cx="1890712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46" tIns="49772" rIns="99546" bIns="49772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PF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1481" name="テキスト ボックス 12"/>
          <p:cNvSpPr txBox="1">
            <a:spLocks noChangeArrowheads="1"/>
          </p:cNvSpPr>
          <p:nvPr/>
        </p:nvSpPr>
        <p:spPr bwMode="auto">
          <a:xfrm>
            <a:off x="3863975" y="4503274"/>
            <a:ext cx="2930525" cy="439076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lIns="99546" tIns="49772" rIns="99546" bIns="49772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KEKB-LER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1482" name="テキスト ボックス 12"/>
          <p:cNvSpPr txBox="1">
            <a:spLocks noChangeArrowheads="1"/>
          </p:cNvSpPr>
          <p:nvPr/>
        </p:nvSpPr>
        <p:spPr bwMode="auto">
          <a:xfrm>
            <a:off x="4029075" y="5881688"/>
            <a:ext cx="2967038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46" tIns="49772" rIns="99546" bIns="49772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KEKB-HER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pic>
        <p:nvPicPr>
          <p:cNvPr id="61483" name="図 55" descr="kbpb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945313" y="2506663"/>
            <a:ext cx="776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円弧 60"/>
          <p:cNvSpPr/>
          <p:nvPr/>
        </p:nvSpPr>
        <p:spPr>
          <a:xfrm>
            <a:off x="7146926" y="2857500"/>
            <a:ext cx="1204912" cy="923925"/>
          </a:xfrm>
          <a:prstGeom prst="arc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円弧 61"/>
          <p:cNvSpPr/>
          <p:nvPr/>
        </p:nvSpPr>
        <p:spPr>
          <a:xfrm>
            <a:off x="6405565" y="2982912"/>
            <a:ext cx="987425" cy="1428750"/>
          </a:xfrm>
          <a:prstGeom prst="arc">
            <a:avLst>
              <a:gd name="adj1" fmla="val 10800000"/>
              <a:gd name="adj2" fmla="val 16196138"/>
            </a:avLst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86" name="図 62" descr="kbpb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04127" y="4117975"/>
            <a:ext cx="774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円弧 63"/>
          <p:cNvSpPr/>
          <p:nvPr/>
        </p:nvSpPr>
        <p:spPr>
          <a:xfrm>
            <a:off x="7940676" y="4537075"/>
            <a:ext cx="987425" cy="1176337"/>
          </a:xfrm>
          <a:prstGeom prst="arc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円弧 64"/>
          <p:cNvSpPr/>
          <p:nvPr/>
        </p:nvSpPr>
        <p:spPr>
          <a:xfrm>
            <a:off x="7064377" y="4510091"/>
            <a:ext cx="985837" cy="1036636"/>
          </a:xfrm>
          <a:prstGeom prst="arc">
            <a:avLst>
              <a:gd name="adj1" fmla="val 10800000"/>
              <a:gd name="adj2" fmla="val 16196138"/>
            </a:avLst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89" name="図 71" descr="kbpb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035302" y="2465388"/>
            <a:ext cx="7762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円弧 72"/>
          <p:cNvSpPr/>
          <p:nvPr/>
        </p:nvSpPr>
        <p:spPr>
          <a:xfrm>
            <a:off x="3446463" y="2689225"/>
            <a:ext cx="739775" cy="1092200"/>
          </a:xfrm>
          <a:prstGeom prst="arc">
            <a:avLst>
              <a:gd name="adj1" fmla="val 16200000"/>
              <a:gd name="adj2" fmla="val 19524463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" name="円弧 73"/>
          <p:cNvSpPr/>
          <p:nvPr/>
        </p:nvSpPr>
        <p:spPr>
          <a:xfrm>
            <a:off x="2706690" y="2773365"/>
            <a:ext cx="630237" cy="503237"/>
          </a:xfrm>
          <a:prstGeom prst="arc">
            <a:avLst>
              <a:gd name="adj1" fmla="val 5852904"/>
              <a:gd name="adj2" fmla="val 16196138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92" name="図 79" descr="kbpb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774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円弧 80"/>
          <p:cNvSpPr/>
          <p:nvPr/>
        </p:nvSpPr>
        <p:spPr>
          <a:xfrm>
            <a:off x="3611563" y="4033838"/>
            <a:ext cx="739775" cy="1092200"/>
          </a:xfrm>
          <a:prstGeom prst="arc">
            <a:avLst>
              <a:gd name="adj1" fmla="val 16200000"/>
              <a:gd name="adj2" fmla="val 19524463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" name="円弧 81"/>
          <p:cNvSpPr/>
          <p:nvPr/>
        </p:nvSpPr>
        <p:spPr>
          <a:xfrm>
            <a:off x="2870202" y="4117977"/>
            <a:ext cx="630238" cy="503238"/>
          </a:xfrm>
          <a:prstGeom prst="arc">
            <a:avLst>
              <a:gd name="adj1" fmla="val 5852904"/>
              <a:gd name="adj2" fmla="val 16196138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95" name="図 82" descr="kbpb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363915" y="5154613"/>
            <a:ext cx="776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円弧 83"/>
          <p:cNvSpPr/>
          <p:nvPr/>
        </p:nvSpPr>
        <p:spPr>
          <a:xfrm>
            <a:off x="3775077" y="5378450"/>
            <a:ext cx="739775" cy="1092200"/>
          </a:xfrm>
          <a:prstGeom prst="arc">
            <a:avLst>
              <a:gd name="adj1" fmla="val 16200000"/>
              <a:gd name="adj2" fmla="val 19524463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" name="円弧 89"/>
          <p:cNvSpPr/>
          <p:nvPr/>
        </p:nvSpPr>
        <p:spPr>
          <a:xfrm>
            <a:off x="3035302" y="5462590"/>
            <a:ext cx="630238" cy="503237"/>
          </a:xfrm>
          <a:prstGeom prst="arc">
            <a:avLst>
              <a:gd name="adj1" fmla="val 5852904"/>
              <a:gd name="adj2" fmla="val 16196138"/>
            </a:avLst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498" name="図 102" descr="kbpb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767638" y="5630863"/>
            <a:ext cx="776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円弧 105"/>
          <p:cNvSpPr/>
          <p:nvPr/>
        </p:nvSpPr>
        <p:spPr>
          <a:xfrm>
            <a:off x="8070852" y="5965825"/>
            <a:ext cx="987425" cy="1428750"/>
          </a:xfrm>
          <a:prstGeom prst="arc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円弧 106"/>
          <p:cNvSpPr/>
          <p:nvPr/>
        </p:nvSpPr>
        <p:spPr>
          <a:xfrm>
            <a:off x="7227890" y="5994400"/>
            <a:ext cx="987425" cy="812800"/>
          </a:xfrm>
          <a:prstGeom prst="arc">
            <a:avLst>
              <a:gd name="adj1" fmla="val 10800000"/>
              <a:gd name="adj2" fmla="val 16196138"/>
            </a:avLst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46" tIns="49772" rIns="99546" bIns="49772"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1501" name="図 65" descr="kbpbt-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9209089" y="3360738"/>
            <a:ext cx="126523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7851775" y="5010150"/>
            <a:ext cx="107950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7959728" y="5126038"/>
            <a:ext cx="5445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8501064" y="5126040"/>
            <a:ext cx="541336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1" name="Line 760"/>
          <p:cNvSpPr>
            <a:spLocks noChangeShapeType="1"/>
          </p:cNvSpPr>
          <p:nvPr/>
        </p:nvSpPr>
        <p:spPr bwMode="auto">
          <a:xfrm flipH="1" flipV="1">
            <a:off x="8666164" y="6650040"/>
            <a:ext cx="541336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506" name="Rectangle 758"/>
          <p:cNvSpPr>
            <a:spLocks noChangeArrowheads="1"/>
          </p:cNvSpPr>
          <p:nvPr/>
        </p:nvSpPr>
        <p:spPr bwMode="auto">
          <a:xfrm>
            <a:off x="3487738" y="4929190"/>
            <a:ext cx="1730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(4GeV, 10nC)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1000124" y="-20636"/>
            <a:ext cx="2972594" cy="30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2" tIns="49767" rIns="99532" bIns="4976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60"/>
                </a:solidFill>
                <a:latin typeface="Arial Rounded MT Bold"/>
              </a:rPr>
              <a:t>Dual-layer Controls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691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70"/>
          <p:cNvGrpSpPr/>
          <p:nvPr/>
        </p:nvGrpSpPr>
        <p:grpSpPr>
          <a:xfrm>
            <a:off x="3659455" y="657225"/>
            <a:ext cx="6619907" cy="6858000"/>
            <a:chOff x="3659453" y="657225"/>
            <a:chExt cx="6619908" cy="6858000"/>
          </a:xfrm>
        </p:grpSpPr>
        <p:sp>
          <p:nvSpPr>
            <p:cNvPr id="88" name="ドーナツ 87"/>
            <p:cNvSpPr>
              <a:spLocks noChangeAspect="1"/>
            </p:cNvSpPr>
            <p:nvPr/>
          </p:nvSpPr>
          <p:spPr bwMode="auto">
            <a:xfrm rot="16200000">
              <a:off x="6360315" y="3868470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7" name="アーチ 66"/>
            <p:cNvSpPr>
              <a:spLocks noChangeAspect="1"/>
            </p:cNvSpPr>
            <p:nvPr/>
          </p:nvSpPr>
          <p:spPr bwMode="auto">
            <a:xfrm rot="16200000">
              <a:off x="3747291" y="252412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89" name="アーチ 88"/>
            <p:cNvSpPr>
              <a:spLocks noChangeAspect="1"/>
            </p:cNvSpPr>
            <p:nvPr/>
          </p:nvSpPr>
          <p:spPr bwMode="auto">
            <a:xfrm rot="16200000">
              <a:off x="3911596" y="3796507"/>
              <a:ext cx="811213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24" name="Rectangle 746"/>
            <p:cNvSpPr>
              <a:spLocks noChangeArrowheads="1"/>
            </p:cNvSpPr>
            <p:nvPr/>
          </p:nvSpPr>
          <p:spPr bwMode="auto">
            <a:xfrm>
              <a:off x="3829841" y="2800350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53" name="Line 755"/>
            <p:cNvSpPr>
              <a:spLocks noChangeShapeType="1"/>
            </p:cNvSpPr>
            <p:nvPr/>
          </p:nvSpPr>
          <p:spPr bwMode="auto">
            <a:xfrm>
              <a:off x="4152103" y="2511425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4" name="Line 756"/>
            <p:cNvSpPr>
              <a:spLocks noChangeShapeType="1"/>
            </p:cNvSpPr>
            <p:nvPr/>
          </p:nvSpPr>
          <p:spPr bwMode="auto">
            <a:xfrm>
              <a:off x="4140991" y="3324225"/>
              <a:ext cx="3846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29" name="Rectangle 762"/>
            <p:cNvSpPr>
              <a:spLocks noChangeArrowheads="1"/>
            </p:cNvSpPr>
            <p:nvPr/>
          </p:nvSpPr>
          <p:spPr bwMode="auto">
            <a:xfrm>
              <a:off x="8338964" y="3032581"/>
              <a:ext cx="1618953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(2.5GeV, 0.2nC)</a:t>
              </a:r>
              <a:endParaRPr lang="en-US" altLang="ja-JP" sz="1400" b="1" dirty="0"/>
            </a:p>
          </p:txBody>
        </p:sp>
        <p:sp>
          <p:nvSpPr>
            <p:cNvPr id="60430" name="Rectangle 777"/>
            <p:cNvSpPr>
              <a:spLocks noChangeArrowheads="1"/>
            </p:cNvSpPr>
            <p:nvPr/>
          </p:nvSpPr>
          <p:spPr bwMode="auto">
            <a:xfrm>
              <a:off x="5264941" y="2514600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31" name="Rectangle 746"/>
            <p:cNvSpPr>
              <a:spLocks noChangeArrowheads="1"/>
            </p:cNvSpPr>
            <p:nvPr/>
          </p:nvSpPr>
          <p:spPr bwMode="auto">
            <a:xfrm>
              <a:off x="3993353" y="4073525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60432" name="Rectangle 747"/>
            <p:cNvSpPr>
              <a:spLocks noChangeArrowheads="1"/>
            </p:cNvSpPr>
            <p:nvPr/>
          </p:nvSpPr>
          <p:spPr bwMode="auto">
            <a:xfrm>
              <a:off x="5394322" y="46783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+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Target</a:t>
              </a:r>
              <a:endParaRPr lang="en-US" altLang="ja-JP" sz="1200" dirty="0">
                <a:ea typeface="Helvetica" charset="0"/>
                <a:cs typeface="Helvetica" charset="0"/>
              </a:endParaRPr>
            </a:p>
          </p:txBody>
        </p:sp>
        <p:sp>
          <p:nvSpPr>
            <p:cNvPr id="75" name="Line 755"/>
            <p:cNvSpPr>
              <a:spLocks noChangeShapeType="1"/>
            </p:cNvSpPr>
            <p:nvPr/>
          </p:nvSpPr>
          <p:spPr bwMode="auto">
            <a:xfrm>
              <a:off x="4317203" y="3783013"/>
              <a:ext cx="1243013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6" name="Line 756"/>
            <p:cNvSpPr>
              <a:spLocks noChangeShapeType="1"/>
            </p:cNvSpPr>
            <p:nvPr/>
          </p:nvSpPr>
          <p:spPr bwMode="auto">
            <a:xfrm>
              <a:off x="4306091" y="4595813"/>
              <a:ext cx="4078287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5" name="Line 757"/>
            <p:cNvSpPr>
              <a:spLocks noChangeShapeType="1"/>
            </p:cNvSpPr>
            <p:nvPr/>
          </p:nvSpPr>
          <p:spPr bwMode="auto">
            <a:xfrm>
              <a:off x="5688010" y="4538663"/>
              <a:ext cx="0" cy="114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0436" name="Rectangle 758"/>
            <p:cNvSpPr>
              <a:spLocks noChangeArrowheads="1"/>
            </p:cNvSpPr>
            <p:nvPr/>
          </p:nvSpPr>
          <p:spPr bwMode="auto">
            <a:xfrm>
              <a:off x="8316119" y="4695825"/>
              <a:ext cx="1286860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+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(4GeV, 4nC)</a:t>
              </a:r>
              <a:endParaRPr lang="en-US" altLang="ja-JP" sz="1400" b="1" dirty="0"/>
            </a:p>
          </p:txBody>
        </p:sp>
        <p:sp>
          <p:nvSpPr>
            <p:cNvPr id="86" name="Line 766"/>
            <p:cNvSpPr>
              <a:spLocks noChangeShapeType="1"/>
            </p:cNvSpPr>
            <p:nvPr/>
          </p:nvSpPr>
          <p:spPr bwMode="auto">
            <a:xfrm flipV="1">
              <a:off x="8368503" y="4486275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7" name="Line 767"/>
            <p:cNvSpPr>
              <a:spLocks noChangeShapeType="1"/>
            </p:cNvSpPr>
            <p:nvPr/>
          </p:nvSpPr>
          <p:spPr bwMode="auto">
            <a:xfrm flipH="1" flipV="1">
              <a:off x="8460578" y="4489450"/>
              <a:ext cx="127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39" name="Rectangle 777"/>
            <p:cNvSpPr>
              <a:spLocks noChangeArrowheads="1"/>
            </p:cNvSpPr>
            <p:nvPr/>
          </p:nvSpPr>
          <p:spPr bwMode="auto">
            <a:xfrm>
              <a:off x="5430041" y="3790950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3" name="テキスト ボックス 12"/>
            <p:cNvSpPr txBox="1">
              <a:spLocks noChangeArrowheads="1"/>
            </p:cNvSpPr>
            <p:nvPr/>
          </p:nvSpPr>
          <p:spPr bwMode="auto">
            <a:xfrm>
              <a:off x="4314822" y="2763838"/>
              <a:ext cx="1248506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PF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4" name="テキスト ボックス 12"/>
            <p:cNvSpPr txBox="1">
              <a:spLocks noChangeArrowheads="1"/>
            </p:cNvSpPr>
            <p:nvPr/>
          </p:nvSpPr>
          <p:spPr bwMode="auto">
            <a:xfrm>
              <a:off x="4479921" y="4045824"/>
              <a:ext cx="2653438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 anchor="t" anchorCtr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SuperKEKB-LER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60456" name="Rectangle 758"/>
            <p:cNvSpPr>
              <a:spLocks noChangeArrowheads="1"/>
            </p:cNvSpPr>
            <p:nvPr/>
          </p:nvSpPr>
          <p:spPr bwMode="auto">
            <a:xfrm>
              <a:off x="4252116" y="4406900"/>
              <a:ext cx="130805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e</a:t>
              </a:r>
              <a:r>
                <a:rPr lang="en-US" altLang="ja-JP" sz="1100" b="1" baseline="30000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–</a:t>
              </a:r>
              <a:r>
                <a:rPr lang="en-US" altLang="ja-JP" sz="1100" b="1" dirty="0">
                  <a:solidFill>
                    <a:srgbClr val="1E1B18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  (3.5GeV, 10nC)</a:t>
              </a:r>
              <a:endParaRPr lang="en-US" altLang="ja-JP" sz="1100" b="1" dirty="0">
                <a:latin typeface="Arial Rounded MT Bold" charset="0"/>
                <a:ea typeface="Arial Rounded MT Bold" charset="0"/>
                <a:cs typeface="Arial Rounded MT Bold" charset="0"/>
              </a:endParaRPr>
            </a:p>
          </p:txBody>
        </p:sp>
        <p:sp>
          <p:nvSpPr>
            <p:cNvPr id="51" name="Line 752"/>
            <p:cNvSpPr>
              <a:spLocks noChangeShapeType="1"/>
            </p:cNvSpPr>
            <p:nvPr/>
          </p:nvSpPr>
          <p:spPr bwMode="auto">
            <a:xfrm flipH="1">
              <a:off x="7977978" y="2979738"/>
              <a:ext cx="479425" cy="347662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0" name="Line 751"/>
            <p:cNvSpPr>
              <a:spLocks noChangeShapeType="1"/>
            </p:cNvSpPr>
            <p:nvPr/>
          </p:nvSpPr>
          <p:spPr bwMode="auto">
            <a:xfrm flipH="1">
              <a:off x="8444703" y="2986088"/>
              <a:ext cx="8651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2" name="Line 753"/>
            <p:cNvSpPr>
              <a:spLocks noChangeShapeType="1"/>
            </p:cNvSpPr>
            <p:nvPr/>
          </p:nvSpPr>
          <p:spPr bwMode="auto">
            <a:xfrm flipH="1">
              <a:off x="9297191" y="2813050"/>
              <a:ext cx="269875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85" name="Line 765"/>
            <p:cNvSpPr>
              <a:spLocks noChangeShapeType="1"/>
            </p:cNvSpPr>
            <p:nvPr/>
          </p:nvSpPr>
          <p:spPr bwMode="auto">
            <a:xfrm flipH="1" flipV="1">
              <a:off x="8574878" y="4483100"/>
              <a:ext cx="106363" cy="115888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2" name="Line 756"/>
            <p:cNvSpPr>
              <a:spLocks noChangeShapeType="1"/>
            </p:cNvSpPr>
            <p:nvPr/>
          </p:nvSpPr>
          <p:spPr bwMode="auto">
            <a:xfrm>
              <a:off x="8668541" y="4595813"/>
              <a:ext cx="544512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79" name="Line 759"/>
            <p:cNvSpPr>
              <a:spLocks noChangeShapeType="1"/>
            </p:cNvSpPr>
            <p:nvPr/>
          </p:nvSpPr>
          <p:spPr bwMode="auto">
            <a:xfrm flipH="1" flipV="1">
              <a:off x="9209878" y="4595813"/>
              <a:ext cx="541338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10" name="アーチ 109"/>
            <p:cNvSpPr>
              <a:spLocks noChangeAspect="1"/>
            </p:cNvSpPr>
            <p:nvPr/>
          </p:nvSpPr>
          <p:spPr bwMode="auto">
            <a:xfrm rot="16200000">
              <a:off x="4075903" y="5070475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60440" name="Rectangle 746"/>
            <p:cNvSpPr>
              <a:spLocks noChangeArrowheads="1"/>
            </p:cNvSpPr>
            <p:nvPr/>
          </p:nvSpPr>
          <p:spPr bwMode="auto">
            <a:xfrm>
              <a:off x="4158453" y="5346700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96" name="Line 755"/>
            <p:cNvSpPr>
              <a:spLocks noChangeShapeType="1"/>
            </p:cNvSpPr>
            <p:nvPr/>
          </p:nvSpPr>
          <p:spPr bwMode="auto">
            <a:xfrm>
              <a:off x="4482303" y="5057775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97" name="Line 756"/>
            <p:cNvSpPr>
              <a:spLocks noChangeShapeType="1"/>
            </p:cNvSpPr>
            <p:nvPr/>
          </p:nvSpPr>
          <p:spPr bwMode="auto">
            <a:xfrm>
              <a:off x="4469603" y="5868987"/>
              <a:ext cx="4078288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5" name="Rectangle 761"/>
            <p:cNvSpPr>
              <a:spLocks noChangeArrowheads="1"/>
            </p:cNvSpPr>
            <p:nvPr/>
          </p:nvSpPr>
          <p:spPr bwMode="auto">
            <a:xfrm>
              <a:off x="8468519" y="6122913"/>
              <a:ext cx="1286860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(7GeV, 5nC)</a:t>
              </a:r>
              <a:endParaRPr lang="en-US" altLang="ja-JP" sz="1400" b="1" dirty="0"/>
            </a:p>
          </p:txBody>
        </p:sp>
        <p:sp>
          <p:nvSpPr>
            <p:cNvPr id="104" name="Line 763"/>
            <p:cNvSpPr>
              <a:spLocks noChangeShapeType="1"/>
            </p:cNvSpPr>
            <p:nvPr/>
          </p:nvSpPr>
          <p:spPr bwMode="auto">
            <a:xfrm flipH="1" flipV="1">
              <a:off x="8538366" y="5868987"/>
              <a:ext cx="431800" cy="176213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105" name="Line 764"/>
            <p:cNvSpPr>
              <a:spLocks noChangeShapeType="1"/>
            </p:cNvSpPr>
            <p:nvPr/>
          </p:nvSpPr>
          <p:spPr bwMode="auto">
            <a:xfrm flipH="1" flipV="1">
              <a:off x="8963816" y="6045200"/>
              <a:ext cx="431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448" name="Rectangle 777"/>
            <p:cNvSpPr>
              <a:spLocks noChangeArrowheads="1"/>
            </p:cNvSpPr>
            <p:nvPr/>
          </p:nvSpPr>
          <p:spPr bwMode="auto">
            <a:xfrm>
              <a:off x="5593553" y="5063609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0455" name="テキスト ボックス 12"/>
            <p:cNvSpPr txBox="1">
              <a:spLocks noChangeArrowheads="1"/>
            </p:cNvSpPr>
            <p:nvPr/>
          </p:nvSpPr>
          <p:spPr bwMode="auto">
            <a:xfrm>
              <a:off x="4643435" y="5320266"/>
              <a:ext cx="2685397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SuperKEKB-HER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101" name="Line 760"/>
            <p:cNvSpPr>
              <a:spLocks noChangeShapeType="1"/>
            </p:cNvSpPr>
            <p:nvPr/>
          </p:nvSpPr>
          <p:spPr bwMode="auto">
            <a:xfrm flipH="1" flipV="1">
              <a:off x="9389266" y="6045200"/>
              <a:ext cx="541337" cy="174625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56" name="アーチ 55"/>
            <p:cNvSpPr>
              <a:spLocks noChangeAspect="1"/>
            </p:cNvSpPr>
            <p:nvPr/>
          </p:nvSpPr>
          <p:spPr bwMode="auto">
            <a:xfrm rot="16200000">
              <a:off x="4232680" y="6334124"/>
              <a:ext cx="812800" cy="787400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502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57" name="Rectangle 746"/>
            <p:cNvSpPr>
              <a:spLocks noChangeArrowheads="1"/>
            </p:cNvSpPr>
            <p:nvPr/>
          </p:nvSpPr>
          <p:spPr bwMode="auto">
            <a:xfrm>
              <a:off x="4315230" y="6610349"/>
              <a:ext cx="345931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</a:rPr>
                <a:t>ARC</a:t>
              </a:r>
              <a:endParaRPr lang="en-US" altLang="ja-JP" sz="1200" b="1" dirty="0"/>
            </a:p>
          </p:txBody>
        </p:sp>
        <p:sp>
          <p:nvSpPr>
            <p:cNvPr id="59" name="Line 755"/>
            <p:cNvSpPr>
              <a:spLocks noChangeShapeType="1"/>
            </p:cNvSpPr>
            <p:nvPr/>
          </p:nvSpPr>
          <p:spPr bwMode="auto">
            <a:xfrm>
              <a:off x="4639080" y="6321424"/>
              <a:ext cx="1241425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0" name="Line 756"/>
            <p:cNvSpPr>
              <a:spLocks noChangeShapeType="1"/>
            </p:cNvSpPr>
            <p:nvPr/>
          </p:nvSpPr>
          <p:spPr bwMode="auto">
            <a:xfrm>
              <a:off x="4626380" y="7132636"/>
              <a:ext cx="38448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2" name="Rectangle 761"/>
            <p:cNvSpPr>
              <a:spLocks noChangeArrowheads="1"/>
            </p:cNvSpPr>
            <p:nvPr/>
          </p:nvSpPr>
          <p:spPr bwMode="auto">
            <a:xfrm>
              <a:off x="8798780" y="6994981"/>
              <a:ext cx="1480581" cy="22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</a:rPr>
                <a:t>e</a:t>
              </a:r>
              <a:r>
                <a:rPr lang="en-US" altLang="ja-JP" sz="1400" b="1" baseline="30000" dirty="0">
                  <a:solidFill>
                    <a:srgbClr val="1E1B18"/>
                  </a:solidFill>
                </a:rPr>
                <a:t>– </a:t>
              </a:r>
              <a:r>
                <a:rPr lang="en-US" altLang="ja-JP" sz="1400" b="1" dirty="0">
                  <a:solidFill>
                    <a:srgbClr val="1E1B18"/>
                  </a:solidFill>
                </a:rPr>
                <a:t> (6.5GeV, 5nC)</a:t>
              </a:r>
              <a:endParaRPr lang="en-US" altLang="ja-JP" sz="1400" b="1" dirty="0"/>
            </a:p>
          </p:txBody>
        </p:sp>
        <p:sp>
          <p:nvSpPr>
            <p:cNvPr id="65" name="Rectangle 777"/>
            <p:cNvSpPr>
              <a:spLocks noChangeArrowheads="1"/>
            </p:cNvSpPr>
            <p:nvPr/>
          </p:nvSpPr>
          <p:spPr bwMode="auto">
            <a:xfrm>
              <a:off x="5750330" y="6332535"/>
              <a:ext cx="511977" cy="1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</a:t>
              </a:r>
              <a:r>
                <a:rPr lang="en-US" altLang="ja-JP" sz="1200" b="1" baseline="30000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−</a:t>
              </a:r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 Gun</a:t>
              </a:r>
            </a:p>
          </p:txBody>
        </p:sp>
        <p:sp>
          <p:nvSpPr>
            <p:cNvPr id="66" name="テキスト ボックス 12"/>
            <p:cNvSpPr txBox="1">
              <a:spLocks noChangeArrowheads="1"/>
            </p:cNvSpPr>
            <p:nvPr/>
          </p:nvSpPr>
          <p:spPr bwMode="auto">
            <a:xfrm>
              <a:off x="4800212" y="6586702"/>
              <a:ext cx="1611987" cy="318924"/>
            </a:xfrm>
            <a:prstGeom prst="rect">
              <a:avLst/>
            </a:prstGeom>
            <a:noFill/>
            <a:ln w="12700">
              <a:solidFill>
                <a:srgbClr val="00E6CC"/>
              </a:solidFill>
              <a:round/>
              <a:headEnd/>
              <a:tailEnd/>
            </a:ln>
          </p:spPr>
          <p:txBody>
            <a:bodyPr wrap="none" lIns="36000" tIns="36000" rIns="36000" bIns="36000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006000"/>
                  </a:solidFill>
                  <a:latin typeface="Arial Rounded MT Bold" charset="0"/>
                </a:rPr>
                <a:t>PF-AR Injection</a:t>
              </a:r>
              <a:endParaRPr lang="ja-JP" altLang="en-US" sz="1600" dirty="0">
                <a:solidFill>
                  <a:srgbClr val="006000"/>
                </a:solidFill>
                <a:latin typeface="Arial Rounded MT Bold" charset="0"/>
              </a:endParaRPr>
            </a:p>
          </p:txBody>
        </p:sp>
        <p:sp>
          <p:nvSpPr>
            <p:cNvPr id="70" name="Rectangle 747"/>
            <p:cNvSpPr>
              <a:spLocks noChangeArrowheads="1"/>
            </p:cNvSpPr>
            <p:nvPr/>
          </p:nvSpPr>
          <p:spPr bwMode="auto">
            <a:xfrm>
              <a:off x="5980906" y="3687763"/>
              <a:ext cx="582613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2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Damping ring</a:t>
              </a:r>
              <a:endParaRPr lang="en-US" altLang="ja-JP" sz="1200" dirty="0">
                <a:ea typeface="Helvetica" charset="0"/>
                <a:cs typeface="Helvetica" charset="0"/>
              </a:endParaRPr>
            </a:p>
          </p:txBody>
        </p:sp>
        <p:sp>
          <p:nvSpPr>
            <p:cNvPr id="63" name="Line 752"/>
            <p:cNvSpPr>
              <a:spLocks noChangeShapeType="1"/>
            </p:cNvSpPr>
            <p:nvPr/>
          </p:nvSpPr>
          <p:spPr bwMode="auto">
            <a:xfrm flipH="1">
              <a:off x="8465155" y="6954225"/>
              <a:ext cx="540000" cy="18000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sp>
          <p:nvSpPr>
            <p:cNvPr id="64" name="Line 751"/>
            <p:cNvSpPr>
              <a:spLocks noChangeShapeType="1"/>
            </p:cNvSpPr>
            <p:nvPr/>
          </p:nvSpPr>
          <p:spPr bwMode="auto">
            <a:xfrm flipH="1">
              <a:off x="8998230" y="6956425"/>
              <a:ext cx="108000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>
              <a:outerShdw blurRad="63500" dist="38097" dir="2700000" algn="ctr" rotWithShape="0">
                <a:srgbClr val="808080">
                  <a:alpha val="75000"/>
                </a:srgbClr>
              </a:outerShdw>
            </a:effectLst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ja-JP" altLang="en-US">
                <a:latin typeface="Times" pitchFamily="-108" charset="0"/>
                <a:ea typeface="Osaka" pitchFamily="-108" charset="-128"/>
                <a:cs typeface="Osaka" pitchFamily="-108" charset="-128"/>
              </a:endParaRPr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rot="5400000">
              <a:off x="4946988" y="2153208"/>
              <a:ext cx="2113677" cy="25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 rot="16200000" flipH="1">
              <a:off x="4758284" y="2914971"/>
              <a:ext cx="34093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rot="16200000" flipH="1">
              <a:off x="4731535" y="3271690"/>
              <a:ext cx="4658668" cy="5359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endCxn id="63" idx="1"/>
            </p:cNvCxnSpPr>
            <p:nvPr/>
          </p:nvCxnSpPr>
          <p:spPr>
            <a:xfrm rot="16200000" flipH="1">
              <a:off x="4821135" y="3490205"/>
              <a:ext cx="5905504" cy="1382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>
              <a:off x="5445917" y="657225"/>
              <a:ext cx="2368800" cy="56514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000090"/>
                  </a:solidFill>
                </a:rPr>
                <a:t>Event-based </a:t>
              </a:r>
              <a:br>
                <a:rPr lang="en-US" altLang="ja-JP" sz="1600" dirty="0">
                  <a:solidFill>
                    <a:srgbClr val="000090"/>
                  </a:solidFill>
                </a:rPr>
              </a:br>
              <a:r>
                <a:rPr lang="en-US" altLang="ja-JP" sz="1600" dirty="0">
                  <a:solidFill>
                    <a:srgbClr val="000090"/>
                  </a:solidFill>
                </a:rPr>
                <a:t>Control System</a:t>
              </a:r>
              <a:endParaRPr lang="ja-JP" alt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99" name="円弧 98"/>
            <p:cNvSpPr/>
            <p:nvPr/>
          </p:nvSpPr>
          <p:spPr>
            <a:xfrm rot="5400000">
              <a:off x="6285580" y="952096"/>
              <a:ext cx="742141" cy="1676399"/>
            </a:xfrm>
            <a:prstGeom prst="arc">
              <a:avLst>
                <a:gd name="adj1" fmla="val 15256201"/>
                <a:gd name="adj2" fmla="val 6285731"/>
              </a:avLst>
            </a:prstGeom>
            <a:ln>
              <a:solidFill>
                <a:srgbClr val="FFBF7F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Rectangle 747"/>
            <p:cNvSpPr>
              <a:spLocks noChangeArrowheads="1"/>
            </p:cNvSpPr>
            <p:nvPr/>
          </p:nvSpPr>
          <p:spPr bwMode="auto">
            <a:xfrm>
              <a:off x="5278174" y="1435246"/>
              <a:ext cx="582613" cy="36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Every</a:t>
              </a:r>
              <a:b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</a:br>
              <a:r>
                <a:rPr lang="en-US" altLang="ja-JP" sz="1400" b="1" dirty="0">
                  <a:solidFill>
                    <a:srgbClr val="1E1B18"/>
                  </a:solidFill>
                  <a:ea typeface="Helvetica" charset="0"/>
                  <a:cs typeface="Helvetica" charset="0"/>
                </a:rPr>
                <a:t>20 ms</a:t>
              </a:r>
              <a:endParaRPr lang="en-US" altLang="ja-JP" sz="1400" dirty="0">
                <a:ea typeface="Helvetica" charset="0"/>
                <a:cs typeface="Helvetica" charset="0"/>
              </a:endParaRPr>
            </a:p>
          </p:txBody>
        </p:sp>
        <p:sp>
          <p:nvSpPr>
            <p:cNvPr id="109" name="円弧 108"/>
            <p:cNvSpPr/>
            <p:nvPr/>
          </p:nvSpPr>
          <p:spPr>
            <a:xfrm>
              <a:off x="7706509" y="2616206"/>
              <a:ext cx="1447810" cy="936619"/>
            </a:xfrm>
            <a:prstGeom prst="arc">
              <a:avLst>
                <a:gd name="adj1" fmla="val 9993304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8099157" y="24545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5" name="円弧 114"/>
            <p:cNvSpPr/>
            <p:nvPr/>
          </p:nvSpPr>
          <p:spPr>
            <a:xfrm>
              <a:off x="3659453" y="2274359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3748873" y="213730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17" name="円弧 116"/>
            <p:cNvSpPr/>
            <p:nvPr/>
          </p:nvSpPr>
          <p:spPr>
            <a:xfrm>
              <a:off x="8163719" y="4064207"/>
              <a:ext cx="1301399" cy="939800"/>
            </a:xfrm>
            <a:prstGeom prst="arc">
              <a:avLst>
                <a:gd name="adj1" fmla="val 10800000"/>
                <a:gd name="adj2" fmla="val 415262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8593595" y="3899957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0" name="円弧 119"/>
            <p:cNvSpPr/>
            <p:nvPr/>
          </p:nvSpPr>
          <p:spPr>
            <a:xfrm>
              <a:off x="8282791" y="5443170"/>
              <a:ext cx="1201732" cy="750887"/>
            </a:xfrm>
            <a:prstGeom prst="arc">
              <a:avLst>
                <a:gd name="adj1" fmla="val 10800000"/>
                <a:gd name="adj2" fmla="val 915067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8658496" y="531389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3" name="円弧 122"/>
            <p:cNvSpPr/>
            <p:nvPr/>
          </p:nvSpPr>
          <p:spPr>
            <a:xfrm>
              <a:off x="8316109" y="6578606"/>
              <a:ext cx="1447810" cy="936619"/>
            </a:xfrm>
            <a:prstGeom prst="arc">
              <a:avLst>
                <a:gd name="adj1" fmla="val 10712347"/>
                <a:gd name="adj2" fmla="val 20856439"/>
              </a:avLst>
            </a:prstGeom>
            <a:ln>
              <a:solidFill>
                <a:srgbClr val="0000FF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8658018" y="6416949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5" name="円弧 124"/>
            <p:cNvSpPr/>
            <p:nvPr/>
          </p:nvSpPr>
          <p:spPr>
            <a:xfrm>
              <a:off x="3811853" y="3561292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3901273" y="3424240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7" name="円弧 126"/>
            <p:cNvSpPr/>
            <p:nvPr/>
          </p:nvSpPr>
          <p:spPr>
            <a:xfrm>
              <a:off x="3964253" y="4839758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4053673" y="4702706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  <p:sp>
          <p:nvSpPr>
            <p:cNvPr id="129" name="円弧 128"/>
            <p:cNvSpPr/>
            <p:nvPr/>
          </p:nvSpPr>
          <p:spPr>
            <a:xfrm>
              <a:off x="4116653" y="6118224"/>
              <a:ext cx="838200" cy="533400"/>
            </a:xfrm>
            <a:prstGeom prst="arc">
              <a:avLst>
                <a:gd name="adj1" fmla="val 9061772"/>
                <a:gd name="adj2" fmla="val 20972044"/>
              </a:avLst>
            </a:prstGeom>
            <a:ln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4206073" y="5981172"/>
              <a:ext cx="456141" cy="3233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dirty="0">
                  <a:solidFill>
                    <a:srgbClr val="000090"/>
                  </a:solidFill>
                  <a:latin typeface="Arial"/>
                </a:rPr>
                <a:t>F.B</a:t>
              </a:r>
              <a:endParaRPr lang="ja-JP" altLang="en-US" sz="1400" dirty="0">
                <a:solidFill>
                  <a:srgbClr val="000090"/>
                </a:solidFill>
                <a:latin typeface="Arial"/>
              </a:endParaRPr>
            </a:p>
          </p:txBody>
        </p:sp>
      </p:grpSp>
      <p:sp>
        <p:nvSpPr>
          <p:cNvPr id="7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5" y="1100138"/>
            <a:ext cx="10525125" cy="6159500"/>
          </a:xfrm>
        </p:spPr>
        <p:txBody>
          <a:bodyPr/>
          <a:lstStyle/>
          <a:p>
            <a:r>
              <a:rPr lang="en-US" altLang="ja-JP" sz="2700" dirty="0" smtClean="0">
                <a:latin typeface="Arial Rounded MT Bold" charset="0"/>
              </a:rPr>
              <a:t>Four PPM VAs at least</a:t>
            </a:r>
            <a:br>
              <a:rPr lang="en-US" altLang="ja-JP" sz="2700" dirty="0" smtClean="0">
                <a:latin typeface="Arial Rounded MT Bold" charset="0"/>
              </a:rPr>
            </a:br>
            <a:r>
              <a:rPr lang="en-US" altLang="ja-JP" sz="2700" dirty="0" smtClean="0">
                <a:latin typeface="Arial Rounded MT Bold" charset="0"/>
              </a:rPr>
              <a:t>for SuperKEKB project</a:t>
            </a:r>
            <a:br>
              <a:rPr lang="en-US" altLang="ja-JP" sz="2700" dirty="0" smtClean="0">
                <a:latin typeface="Arial Rounded MT Bold" charset="0"/>
              </a:rPr>
            </a:br>
            <a:r>
              <a:rPr lang="en-US" altLang="ja-JP" sz="2700" dirty="0" smtClean="0">
                <a:latin typeface="Arial Rounded MT Bold" charset="0"/>
              </a:rPr>
              <a:t/>
            </a:r>
            <a:br>
              <a:rPr lang="en-US" altLang="ja-JP" sz="2700" dirty="0" smtClean="0">
                <a:latin typeface="Arial Rounded MT Bold" charset="0"/>
              </a:rPr>
            </a:br>
            <a:r>
              <a:rPr lang="en-US" altLang="ja-JP" sz="2400" dirty="0" smtClean="0">
                <a:latin typeface="Arial Rounded MT Bold" charset="0"/>
              </a:rPr>
              <a:t>(maybe with </a:t>
            </a:r>
            <a:br>
              <a:rPr lang="en-US" altLang="ja-JP" sz="2400" dirty="0" smtClean="0">
                <a:latin typeface="Arial Rounded MT Bold" charset="0"/>
              </a:rPr>
            </a:br>
            <a:r>
              <a:rPr lang="en-US" altLang="ja-JP" sz="2400" dirty="0" smtClean="0">
                <a:latin typeface="Arial Rounded MT Bold" charset="0"/>
              </a:rPr>
              <a:t>additional PPM VA</a:t>
            </a:r>
            <a:br>
              <a:rPr lang="en-US" altLang="ja-JP" sz="2400" dirty="0" smtClean="0">
                <a:latin typeface="Arial Rounded MT Bold" charset="0"/>
              </a:rPr>
            </a:br>
            <a:r>
              <a:rPr lang="en-US" altLang="ja-JP" sz="2400" dirty="0" smtClean="0">
                <a:latin typeface="Arial Rounded MT Bold" charset="0"/>
              </a:rPr>
              <a:t> for stealth beam)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5226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線矢印コネクタ 37"/>
          <p:cNvCxnSpPr>
            <a:stCxn id="37" idx="0"/>
            <a:endCxn id="23" idx="2"/>
          </p:cNvCxnSpPr>
          <p:nvPr/>
        </p:nvCxnSpPr>
        <p:spPr>
          <a:xfrm flipV="1">
            <a:off x="1665120" y="4620590"/>
            <a:ext cx="1350000" cy="637669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19" idx="0"/>
            <a:endCxn id="9" idx="2"/>
          </p:cNvCxnSpPr>
          <p:nvPr/>
        </p:nvCxnSpPr>
        <p:spPr>
          <a:xfrm flipH="1" flipV="1">
            <a:off x="5341929" y="2187826"/>
            <a:ext cx="1597" cy="627606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11" idx="0"/>
            <a:endCxn id="32" idx="2"/>
          </p:cNvCxnSpPr>
          <p:nvPr/>
        </p:nvCxnSpPr>
        <p:spPr>
          <a:xfrm flipV="1">
            <a:off x="5341929" y="6042025"/>
            <a:ext cx="1596" cy="589560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3" idx="0"/>
            <a:endCxn id="19" idx="2"/>
          </p:cNvCxnSpPr>
          <p:nvPr/>
        </p:nvCxnSpPr>
        <p:spPr>
          <a:xfrm flipV="1">
            <a:off x="3015121" y="3235775"/>
            <a:ext cx="2328407" cy="719023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5" idx="0"/>
            <a:endCxn id="19" idx="2"/>
          </p:cNvCxnSpPr>
          <p:nvPr/>
        </p:nvCxnSpPr>
        <p:spPr>
          <a:xfrm flipH="1" flipV="1">
            <a:off x="5343527" y="3235775"/>
            <a:ext cx="2286795" cy="872911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2" idx="0"/>
            <a:endCxn id="25" idx="2"/>
          </p:cNvCxnSpPr>
          <p:nvPr/>
        </p:nvCxnSpPr>
        <p:spPr>
          <a:xfrm flipV="1">
            <a:off x="5343527" y="4466700"/>
            <a:ext cx="2286795" cy="793629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2" idx="1"/>
            <a:endCxn id="37" idx="3"/>
          </p:cNvCxnSpPr>
          <p:nvPr/>
        </p:nvCxnSpPr>
        <p:spPr>
          <a:xfrm flipH="1" flipV="1">
            <a:off x="3015119" y="5649105"/>
            <a:ext cx="978406" cy="2073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8" idx="1"/>
            <a:endCxn id="32" idx="3"/>
          </p:cNvCxnSpPr>
          <p:nvPr/>
        </p:nvCxnSpPr>
        <p:spPr>
          <a:xfrm flipH="1" flipV="1">
            <a:off x="6693527" y="5651180"/>
            <a:ext cx="936794" cy="1589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8" idx="0"/>
            <a:endCxn id="25" idx="2"/>
          </p:cNvCxnSpPr>
          <p:nvPr/>
        </p:nvCxnSpPr>
        <p:spPr>
          <a:xfrm flipH="1" flipV="1">
            <a:off x="7630320" y="4466702"/>
            <a:ext cx="1349999" cy="795219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8" idx="0"/>
            <a:endCxn id="23" idx="2"/>
          </p:cNvCxnSpPr>
          <p:nvPr/>
        </p:nvCxnSpPr>
        <p:spPr>
          <a:xfrm flipH="1" flipV="1">
            <a:off x="3015121" y="4620588"/>
            <a:ext cx="5965200" cy="641331"/>
          </a:xfrm>
          <a:prstGeom prst="straightConnector1">
            <a:avLst/>
          </a:prstGeom>
          <a:ln w="38100" cap="flat"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1471929" y="6631587"/>
            <a:ext cx="7740000" cy="420340"/>
          </a:xfrm>
          <a:prstGeom prst="roundRect">
            <a:avLst>
              <a:gd name="adj" fmla="val 25926"/>
            </a:avLst>
          </a:prstGeom>
          <a:solidFill>
            <a:srgbClr val="C0C0FF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Real Accelerator</a:t>
            </a:r>
            <a:endParaRPr lang="en-US" altLang="ja-JP" sz="2000" dirty="0">
              <a:solidFill>
                <a:srgbClr val="000000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1471929" y="2815432"/>
            <a:ext cx="7743194" cy="420340"/>
          </a:xfrm>
          <a:prstGeom prst="roundRect">
            <a:avLst>
              <a:gd name="adj" fmla="val 25926"/>
            </a:avLst>
          </a:prstGeom>
          <a:solidFill>
            <a:srgbClr val="E0FFE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EPICS Controls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1665118" y="3954795"/>
            <a:ext cx="2700000" cy="66579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Independent PPM Parameters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6280320" y="4108686"/>
            <a:ext cx="2700000" cy="3580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Common Parameters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315120" y="5258257"/>
            <a:ext cx="2700000" cy="781695"/>
          </a:xfrm>
          <a:prstGeom prst="roundRect">
            <a:avLst>
              <a:gd name="adj" fmla="val 25926"/>
            </a:avLst>
          </a:prstGeom>
          <a:solidFill>
            <a:srgbClr val="E0FFE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Event Synchronous Controls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H="1">
            <a:off x="5979318" y="2187830"/>
            <a:ext cx="1588" cy="3072501"/>
          </a:xfrm>
          <a:prstGeom prst="straightConnector1">
            <a:avLst/>
          </a:prstGeom>
          <a:ln w="38100" cap="flat">
            <a:solidFill>
              <a:srgbClr val="FF6600"/>
            </a:solidFill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8239921" y="2187832"/>
            <a:ext cx="1" cy="3072499"/>
          </a:xfrm>
          <a:prstGeom prst="straightConnector1">
            <a:avLst/>
          </a:prstGeom>
          <a:ln w="38100" cap="flat">
            <a:solidFill>
              <a:srgbClr val="FF6600"/>
            </a:solidFill>
            <a:round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7630319" y="5261921"/>
            <a:ext cx="2700000" cy="781695"/>
          </a:xfrm>
          <a:prstGeom prst="roundRect">
            <a:avLst>
              <a:gd name="adj" fmla="val 25926"/>
            </a:avLst>
          </a:prstGeom>
          <a:solidFill>
            <a:srgbClr val="FFC0C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Simulation</a:t>
            </a:r>
            <a:b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</a:b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Virtual Accelerators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1471929" y="1647827"/>
            <a:ext cx="7740000" cy="5400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5198" rIns="49749" bIns="24877" anchor="ctr" anchorCtr="0">
            <a:prstTxWarp prst="textNoShape">
              <a:avLst/>
            </a:prstTxWarp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004000"/>
                </a:solidFill>
                <a:latin typeface="Arial"/>
                <a:ea typeface="ＭＳ Ｐゴシック" pitchFamily="-107" charset="-128"/>
                <a:cs typeface="Arial"/>
              </a:rPr>
              <a:t>Display and Analysis</a:t>
            </a: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3993525" y="5260332"/>
            <a:ext cx="2700000" cy="781695"/>
          </a:xfrm>
          <a:prstGeom prst="roundRect">
            <a:avLst>
              <a:gd name="adj" fmla="val 25926"/>
            </a:avLst>
          </a:prstGeom>
          <a:solidFill>
            <a:srgbClr val="C0FFFF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49749" tIns="24877" rIns="49749" bIns="24877" anchor="ctr">
            <a:prstTxWarp prst="textNoShape">
              <a:avLst/>
            </a:prstTxWarp>
            <a:spAutoFit/>
          </a:bodyPr>
          <a:lstStyle/>
          <a:p>
            <a:pPr algn="ctr" defTabSz="496860">
              <a:defRPr/>
            </a:pP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PPM</a:t>
            </a:r>
            <a:b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</a:br>
            <a:r>
              <a:rPr lang="en-US" altLang="ja-JP" sz="2000" dirty="0">
                <a:solidFill>
                  <a:srgbClr val="400040"/>
                </a:solidFill>
                <a:latin typeface="Arial"/>
                <a:ea typeface="ＭＳ Ｐゴシック" pitchFamily="-107" charset="-128"/>
                <a:cs typeface="Arial"/>
              </a:rPr>
              <a:t>Virtual Accelerators</a:t>
            </a:r>
            <a:endParaRPr lang="en-US" altLang="ja-JP" sz="2000" dirty="0"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165100" y="309949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2" tIns="49767" rIns="99532" bIns="49767" numCol="1" anchor="ctr" anchorCtr="0" compatLnSpc="1">
            <a:prstTxWarp prst="textNoShape">
              <a:avLst/>
            </a:prstTxWarp>
          </a:bodyPr>
          <a:lstStyle/>
          <a:p>
            <a:pPr algn="ctr" defTabSz="9143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900" b="1" kern="0" dirty="0">
                <a:solidFill>
                  <a:srgbClr val="4040C0"/>
                </a:solidFill>
                <a:latin typeface="+mj-lt"/>
                <a:ea typeface="+mj-ea"/>
                <a:cs typeface="+mj-cs"/>
              </a:rPr>
              <a:t>System Construction</a:t>
            </a:r>
            <a:endParaRPr lang="ja-JP" altLang="en-US" sz="3900" b="1" kern="0" dirty="0">
              <a:solidFill>
                <a:srgbClr val="404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Box 180"/>
          <p:cNvSpPr txBox="1">
            <a:spLocks noChangeAspect="1" noChangeArrowheads="1"/>
          </p:cNvSpPr>
          <p:nvPr/>
        </p:nvSpPr>
        <p:spPr bwMode="auto">
          <a:xfrm>
            <a:off x="1471929" y="3580088"/>
            <a:ext cx="11721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Multiple</a:t>
            </a:r>
            <a:endParaRPr lang="en-US" altLang="ja-JP" sz="2000" dirty="0">
              <a:solidFill>
                <a:srgbClr val="008000"/>
              </a:solidFill>
            </a:endParaRPr>
          </a:p>
        </p:txBody>
      </p:sp>
      <p:sp>
        <p:nvSpPr>
          <p:cNvPr id="28" name="Text Box 180"/>
          <p:cNvSpPr txBox="1">
            <a:spLocks noChangeAspect="1" noChangeArrowheads="1"/>
          </p:cNvSpPr>
          <p:nvPr/>
        </p:nvSpPr>
        <p:spPr bwMode="auto">
          <a:xfrm>
            <a:off x="3835400" y="4887216"/>
            <a:ext cx="11721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Multiple</a:t>
            </a:r>
            <a:endParaRPr lang="en-US" altLang="ja-JP" sz="2000" dirty="0">
              <a:solidFill>
                <a:srgbClr val="008000"/>
              </a:solidFill>
            </a:endParaRPr>
          </a:p>
        </p:txBody>
      </p:sp>
      <p:sp>
        <p:nvSpPr>
          <p:cNvPr id="30" name="Text Box 180"/>
          <p:cNvSpPr txBox="1">
            <a:spLocks noChangeAspect="1" noChangeArrowheads="1"/>
          </p:cNvSpPr>
          <p:nvPr/>
        </p:nvSpPr>
        <p:spPr bwMode="auto">
          <a:xfrm>
            <a:off x="9297671" y="4898944"/>
            <a:ext cx="11721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Multiple</a:t>
            </a:r>
            <a:endParaRPr lang="en-US" altLang="ja-JP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3661270" y="525198"/>
            <a:ext cx="3366179" cy="635490"/>
          </a:xfrm>
          <a:solidFill>
            <a:schemeClr val="tx1"/>
          </a:solidFill>
        </p:spPr>
        <p:txBody>
          <a:bodyPr/>
          <a:lstStyle/>
          <a:p>
            <a:r>
              <a:rPr lang="en-US" altLang="ja-JP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e- beam</a:t>
            </a:r>
            <a:endParaRPr lang="ja-JP" altLang="en-US">
              <a:solidFill>
                <a:srgbClr val="0000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987663" y="3224715"/>
            <a:ext cx="4882259" cy="19047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 mm</a:t>
            </a:r>
            <a:r>
              <a:rPr lang="en-US" altLang="ja-JP" sz="27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 altLang="ja-JP" sz="27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mrad, 0.08% energy spread, 5 nC, two bunch</a:t>
            </a:r>
            <a:endParaRPr lang="ja-JP" altLang="en-US" sz="2700" b="1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72578" y="4824818"/>
            <a:ext cx="3152776" cy="150731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Component Alignment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&amp; BBA</a:t>
            </a:r>
          </a:p>
        </p:txBody>
      </p:sp>
      <p:sp>
        <p:nvSpPr>
          <p:cNvPr id="7" name="円/楕円 6"/>
          <p:cNvSpPr/>
          <p:nvPr/>
        </p:nvSpPr>
        <p:spPr>
          <a:xfrm>
            <a:off x="3828240" y="5399072"/>
            <a:ext cx="2776077" cy="15090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e- RF gun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(5 nC)</a:t>
            </a:r>
          </a:p>
        </p:txBody>
      </p:sp>
      <p:sp>
        <p:nvSpPr>
          <p:cNvPr id="8" name="円/楕円 7"/>
          <p:cNvSpPr/>
          <p:nvPr/>
        </p:nvSpPr>
        <p:spPr>
          <a:xfrm>
            <a:off x="6481843" y="1398816"/>
            <a:ext cx="3575868" cy="15073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Offset injection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@ Sector C-5</a:t>
            </a:r>
          </a:p>
        </p:txBody>
      </p:sp>
      <p:sp>
        <p:nvSpPr>
          <p:cNvPr id="9" name="円/楕円 8"/>
          <p:cNvSpPr/>
          <p:nvPr/>
        </p:nvSpPr>
        <p:spPr>
          <a:xfrm>
            <a:off x="2904120" y="1306030"/>
            <a:ext cx="3358756" cy="15090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Bunch compression @ J-ARC</a:t>
            </a:r>
          </a:p>
        </p:txBody>
      </p:sp>
      <p:sp>
        <p:nvSpPr>
          <p:cNvPr id="10" name="円/楕円 9"/>
          <p:cNvSpPr/>
          <p:nvPr/>
        </p:nvSpPr>
        <p:spPr>
          <a:xfrm>
            <a:off x="105776" y="2379185"/>
            <a:ext cx="3382879" cy="15090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BNS damping</a:t>
            </a:r>
          </a:p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@ Sector A-B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6943907" y="5017429"/>
            <a:ext cx="3451539" cy="1874957"/>
          </a:xfrm>
          <a:prstGeom prst="ellipse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29292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Uniform longitudinal beam distribution</a:t>
            </a:r>
            <a:endParaRPr lang="ja-JP" altLang="en-US" sz="2700" b="1">
              <a:solidFill>
                <a:srgbClr val="29292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145153" y="4495732"/>
            <a:ext cx="1347214" cy="633739"/>
          </a:xfrm>
          <a:prstGeom prst="straightConnector1">
            <a:avLst/>
          </a:prstGeom>
          <a:ln w="6350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260815" y="4826572"/>
            <a:ext cx="0" cy="765038"/>
          </a:xfrm>
          <a:prstGeom prst="straightConnector1">
            <a:avLst/>
          </a:prstGeom>
          <a:ln w="635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34666" y="4633997"/>
            <a:ext cx="849895" cy="765038"/>
          </a:xfrm>
          <a:prstGeom prst="straightConnector1">
            <a:avLst/>
          </a:prstGeom>
          <a:ln w="63500">
            <a:solidFill>
              <a:schemeClr val="accent4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904119" y="3345514"/>
            <a:ext cx="840616" cy="514694"/>
          </a:xfrm>
          <a:prstGeom prst="straightConnector1">
            <a:avLst/>
          </a:prstGeom>
          <a:ln w="63500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911949" y="2669756"/>
            <a:ext cx="304329" cy="873579"/>
          </a:xfrm>
          <a:prstGeom prst="straightConnector1">
            <a:avLst/>
          </a:prstGeom>
          <a:ln w="635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6858543" y="2815099"/>
            <a:ext cx="590102" cy="78779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7953426" y="3016426"/>
            <a:ext cx="2609067" cy="15073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High precision monitor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7153595" y="3860205"/>
            <a:ext cx="1221028" cy="110291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2987663" y="3224715"/>
            <a:ext cx="4882259" cy="19047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 mm</a:t>
            </a:r>
            <a:r>
              <a:rPr lang="en-US" altLang="ja-JP" sz="27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</a:t>
            </a:r>
            <a:r>
              <a:rPr lang="en-US" altLang="ja-JP" sz="27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mrad, 0.07% energy spread, 4 nC, two bunch</a:t>
            </a:r>
            <a:endParaRPr lang="ja-JP" altLang="en-US" sz="27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46845" y="4980666"/>
            <a:ext cx="3282673" cy="150731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Component Alignment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&amp; BBA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3913602" y="5528583"/>
            <a:ext cx="2776077" cy="15073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e- RF gun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(10 nC)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2566427" y="4495732"/>
            <a:ext cx="1516079" cy="633739"/>
          </a:xfrm>
          <a:prstGeom prst="straightConnector1">
            <a:avLst/>
          </a:prstGeom>
          <a:ln w="6350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5301639" y="4779301"/>
            <a:ext cx="0" cy="936604"/>
          </a:xfrm>
          <a:prstGeom prst="straightConnector1">
            <a:avLst/>
          </a:prstGeom>
          <a:ln w="635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7227821" y="4779339"/>
            <a:ext cx="3449683" cy="1874957"/>
          </a:xfrm>
          <a:prstGeom prst="ellipse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700" b="1" dirty="0">
                <a:solidFill>
                  <a:srgbClr val="29292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Flux concentrator</a:t>
            </a:r>
            <a:endParaRPr lang="ja-JP" altLang="en-US" sz="2700" b="1">
              <a:solidFill>
                <a:srgbClr val="29292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934666" y="4633997"/>
            <a:ext cx="849895" cy="765038"/>
          </a:xfrm>
          <a:prstGeom prst="straightConnector1">
            <a:avLst/>
          </a:prstGeom>
          <a:ln w="63500">
            <a:solidFill>
              <a:schemeClr val="accent4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6689678" y="1994002"/>
            <a:ext cx="3921022" cy="1666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Large aperture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S-band structure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7227861" y="3224719"/>
            <a:ext cx="536287" cy="63549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3622261" y="1241257"/>
            <a:ext cx="3358756" cy="1507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Damping ring operation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5427827" y="2629496"/>
            <a:ext cx="14845" cy="913844"/>
          </a:xfrm>
          <a:prstGeom prst="straightConnector1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53855" y="1717436"/>
            <a:ext cx="3522055" cy="150731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52" tIns="51921" rIns="103852" bIns="51921" anchor="ctr"/>
          <a:lstStyle/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Timing system</a:t>
            </a:r>
          </a:p>
          <a:p>
            <a:pPr algn="ctr" defTabSz="1038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700" b="1" dirty="0">
                <a:solidFill>
                  <a:srgbClr val="292929"/>
                </a:solidFill>
                <a:latin typeface="Times New Roman"/>
                <a:ea typeface="ＭＳ Ｐゴシック"/>
              </a:rPr>
              <a:t>/Bucket selection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397521" y="3145936"/>
            <a:ext cx="1224740" cy="607478"/>
          </a:xfrm>
          <a:prstGeom prst="straightConnector1">
            <a:avLst/>
          </a:prstGeom>
          <a:ln w="635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タイトル 1"/>
          <p:cNvSpPr txBox="1">
            <a:spLocks/>
          </p:cNvSpPr>
          <p:nvPr/>
        </p:nvSpPr>
        <p:spPr bwMode="auto">
          <a:xfrm>
            <a:off x="3744775" y="535702"/>
            <a:ext cx="3368035" cy="63549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52" tIns="51921" rIns="103852" bIns="51921" anchor="ctr"/>
          <a:lstStyle>
            <a:lvl1pPr>
              <a:defRPr kumimoji="1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03875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5000" dirty="0">
                <a:solidFill>
                  <a:srgbClr val="FF0000"/>
                </a:solidFill>
              </a:rPr>
              <a:t>e+ beam</a:t>
            </a:r>
            <a:endParaRPr lang="ja-JP" altLang="en-US" sz="5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3" grpId="0" animBg="1"/>
      <p:bldP spid="25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(2015 </a:t>
            </a:r>
            <a:r>
              <a:rPr lang="ja-JP" altLang="en-US" sz="3200" dirty="0" smtClean="0"/>
              <a:t>年に目標を達成する</a:t>
            </a:r>
            <a:r>
              <a:rPr lang="en-US" altLang="ja-JP" sz="3200" dirty="0" smtClean="0"/>
              <a:t>) </a:t>
            </a:r>
            <a:r>
              <a:rPr lang="ja-JP" altLang="en-US" sz="3200" dirty="0" smtClean="0"/>
              <a:t>建設計画からは一部遅れている部分があるが、現在のところ概ね期待どおり</a:t>
            </a:r>
            <a:endParaRPr lang="en-US" altLang="ja-JP" sz="3200" dirty="0" smtClean="0"/>
          </a:p>
          <a:p>
            <a:r>
              <a:rPr lang="ja-JP" altLang="en-US" sz="3200" dirty="0" smtClean="0"/>
              <a:t>震災復旧も順調</a:t>
            </a:r>
            <a:r>
              <a:rPr lang="en-US" altLang="ja-JP" sz="3200" dirty="0" smtClean="0"/>
              <a:t> (</a:t>
            </a:r>
            <a:r>
              <a:rPr lang="ja-JP" altLang="en-US" sz="3200" dirty="0" smtClean="0"/>
              <a:t>ただし作業負荷は高くなっている</a:t>
            </a:r>
            <a:r>
              <a:rPr lang="en-US" altLang="ja-JP" sz="3200" dirty="0" smtClean="0"/>
              <a:t>)</a:t>
            </a:r>
          </a:p>
          <a:p>
            <a:r>
              <a:rPr lang="ja-JP" altLang="en-US" sz="3200" dirty="0" smtClean="0"/>
              <a:t>昨年は小さな障害が多かったが、今年は少し大きめの障害が少数</a:t>
            </a:r>
            <a:endParaRPr lang="en-US" altLang="ja-JP" sz="3200" dirty="0" smtClean="0"/>
          </a:p>
          <a:p>
            <a:r>
              <a:rPr lang="ja-JP" altLang="en-US" sz="3200" dirty="0" smtClean="0"/>
              <a:t>最終的に達成すべき目標</a:t>
            </a:r>
            <a:r>
              <a:rPr lang="en-US" altLang="ja-JP" sz="3200" dirty="0" smtClean="0"/>
              <a:t> Beam quality </a:t>
            </a:r>
            <a:r>
              <a:rPr lang="ja-JP" altLang="en-US" sz="3200" dirty="0" smtClean="0"/>
              <a:t>達成と、</a:t>
            </a:r>
            <a:r>
              <a:rPr lang="en-US" altLang="ja-JP" sz="3200" dirty="0" smtClean="0"/>
              <a:t>2015 </a:t>
            </a:r>
            <a:r>
              <a:rPr lang="ja-JP" altLang="en-US" sz="3200" dirty="0" smtClean="0"/>
              <a:t>年から運用する当面の</a:t>
            </a:r>
            <a:r>
              <a:rPr lang="en-US" altLang="ja-JP" sz="3200" dirty="0" smtClean="0"/>
              <a:t> Beam </a:t>
            </a:r>
            <a:r>
              <a:rPr lang="ja-JP" altLang="en-US" sz="3200" dirty="0" smtClean="0"/>
              <a:t>の供給を、</a:t>
            </a:r>
            <a:r>
              <a:rPr lang="en-US" altLang="ja-JP" sz="3200" dirty="0" smtClean="0"/>
              <a:t>Balance </a:t>
            </a:r>
            <a:r>
              <a:rPr lang="ja-JP" altLang="en-US" sz="3200" dirty="0" smtClean="0"/>
              <a:t>よく計画する</a:t>
            </a:r>
            <a:endParaRPr lang="en-US" altLang="ja-JP" sz="3200" dirty="0" smtClean="0"/>
          </a:p>
          <a:p>
            <a:r>
              <a:rPr lang="ja-JP" altLang="en-US" sz="3200" dirty="0" smtClean="0"/>
              <a:t>資源が厳しいので、</a:t>
            </a:r>
            <a:r>
              <a:rPr lang="en-US" altLang="ja-JP" sz="3200" dirty="0" smtClean="0"/>
              <a:t>2015 </a:t>
            </a:r>
            <a:r>
              <a:rPr lang="ja-JP" altLang="en-US" sz="3200" dirty="0" smtClean="0"/>
              <a:t>年までの開発に固執せず、安全に配慮し、最適な選択肢を選び、ひとつずつ開発項目をこなしていく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endParaRPr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ja-JP" altLang="en-US" dirty="0">
              <a:latin typeface="Arial Rounded MT Bold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59" y="1038228"/>
            <a:ext cx="7947025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550989" y="3903662"/>
            <a:ext cx="5121276" cy="10985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4599584" y="3503627"/>
            <a:ext cx="1744370" cy="7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SuperKEKB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   dual rings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5622943" y="1385906"/>
            <a:ext cx="1753706" cy="4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+mn-lt"/>
              </a:rPr>
              <a:t>Mt. Tsukuba</a:t>
            </a: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4831676" y="5391695"/>
            <a:ext cx="1199712" cy="7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Injector</a:t>
            </a:r>
            <a:br>
              <a:rPr lang="en-US" altLang="ja-JP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ja-JP" dirty="0" smtClean="0">
                <a:solidFill>
                  <a:srgbClr val="FFFF00"/>
                </a:solidFill>
                <a:latin typeface="+mn-lt"/>
              </a:rPr>
              <a:t>Linac</a:t>
            </a:r>
            <a:endParaRPr lang="en-US" altLang="ja-JP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3562350" y="5184775"/>
            <a:ext cx="1828800" cy="1096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>
            <a:off x="4721270" y="6038850"/>
            <a:ext cx="487363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5208588" y="6343650"/>
            <a:ext cx="112712" cy="238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3"/>
          <p:cNvSpPr>
            <a:spLocks noChangeAspect="1" noChangeShapeType="1"/>
          </p:cNvSpPr>
          <p:nvPr/>
        </p:nvSpPr>
        <p:spPr bwMode="auto">
          <a:xfrm flipH="1" flipV="1">
            <a:off x="5381625" y="6276975"/>
            <a:ext cx="6350" cy="63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 flipV="1">
            <a:off x="5318126" y="6332537"/>
            <a:ext cx="66675" cy="34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2892426" y="4621212"/>
            <a:ext cx="914400" cy="2444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18" name="Text Box 16"/>
          <p:cNvSpPr txBox="1">
            <a:spLocks noChangeAspect="1" noChangeArrowheads="1"/>
          </p:cNvSpPr>
          <p:nvPr/>
        </p:nvSpPr>
        <p:spPr bwMode="auto">
          <a:xfrm>
            <a:off x="2581297" y="4270390"/>
            <a:ext cx="1004509" cy="4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+mn-lt"/>
              </a:rPr>
              <a:t>PF-AR</a:t>
            </a:r>
          </a:p>
        </p:txBody>
      </p:sp>
      <p:sp>
        <p:nvSpPr>
          <p:cNvPr id="19" name="Text Box 17"/>
          <p:cNvSpPr txBox="1">
            <a:spLocks noChangeAspect="1" noChangeArrowheads="1"/>
          </p:cNvSpPr>
          <p:nvPr/>
        </p:nvSpPr>
        <p:spPr bwMode="auto">
          <a:xfrm>
            <a:off x="2343171" y="5184788"/>
            <a:ext cx="530020" cy="4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7" tIns="45498" rIns="90997" bIns="45498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  <a:latin typeface="+mn-lt"/>
              </a:rPr>
              <a:t>PF</a:t>
            </a:r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2506667" y="5002212"/>
            <a:ext cx="609600" cy="1825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90997" tIns="45498" rIns="90997" bIns="45498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latin typeface="Helvetica" charset="0"/>
            </a:endParaRPr>
          </a:p>
        </p:txBody>
      </p:sp>
      <p:sp>
        <p:nvSpPr>
          <p:cNvPr id="5222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A8EDBD-417A-0044-AA70-D8CC25CBFA2F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38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>
              <a:latin typeface="Arial Rounded MT Bold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150982" y="2360615"/>
            <a:ext cx="8304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3" tIns="49524" rIns="99063" bIns="49524"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5200" b="1" dirty="0">
                <a:solidFill>
                  <a:srgbClr val="FFF8DF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Thank you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422804" y="6864371"/>
            <a:ext cx="200085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075" tIns="49530" rIns="99075" bIns="4953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7900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ビームライン詳細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陽電子ター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ゲットから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LTR </a:t>
            </a:r>
            <a:r>
              <a:rPr lang="ja-JP" altLang="en-US" sz="2400" dirty="0" smtClean="0"/>
              <a:t>まで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地下と地上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の摺合わせ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各機器の最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終調整と発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注</a:t>
            </a:r>
            <a:endParaRPr lang="en-US" altLang="ja-JP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39</a:t>
            </a:fld>
            <a:endParaRPr lang="en-US" altLang="ja-JP" dirty="0"/>
          </a:p>
        </p:txBody>
      </p:sp>
      <p:pic>
        <p:nvPicPr>
          <p:cNvPr id="5" name="コンテンツ プレースホルダー 5" descr="BeamLineLayout_13_2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5088" b="-1688"/>
          <a:stretch/>
        </p:blipFill>
        <p:spPr>
          <a:xfrm>
            <a:off x="1971870" y="1308858"/>
            <a:ext cx="8697834" cy="3346293"/>
          </a:xfrm>
          <a:prstGeom prst="rect">
            <a:avLst/>
          </a:prstGeom>
        </p:spPr>
      </p:pic>
      <p:pic>
        <p:nvPicPr>
          <p:cNvPr id="6" name="図 5" descr="BeamLineLayout_22_28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10339"/>
          <a:stretch/>
        </p:blipFill>
        <p:spPr>
          <a:xfrm>
            <a:off x="1948471" y="4665629"/>
            <a:ext cx="8726043" cy="250683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1841999" y="4655151"/>
            <a:ext cx="895102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4062644" y="3194944"/>
            <a:ext cx="1680694" cy="246772"/>
          </a:xfrm>
          <a:prstGeom prst="rect">
            <a:avLst/>
          </a:prstGeom>
          <a:noFill/>
          <a:ln w="19050" cmpd="sng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82596" y="3173790"/>
            <a:ext cx="694267" cy="306025"/>
          </a:xfrm>
          <a:prstGeom prst="rect">
            <a:avLst/>
          </a:prstGeom>
          <a:noFill/>
          <a:ln w="19050" cmpd="sng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16380" y="3479815"/>
            <a:ext cx="1766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FF00"/>
                </a:solidFill>
                <a:latin typeface="Arial"/>
                <a:cs typeface="Arial"/>
              </a:rPr>
              <a:t>e+ capture section</a:t>
            </a:r>
            <a:endParaRPr kumimoji="1" lang="ja-JP" altLang="en-US" sz="1400" b="1" dirty="0"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47571" y="2716862"/>
            <a:ext cx="982673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matching</a:t>
            </a:r>
          </a:p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section</a:t>
            </a:r>
            <a:endParaRPr kumimoji="1" lang="ja-JP" alt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Screen Shot 2013-04-17 at 10.23.50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1160" b="-11160"/>
          <a:stretch>
            <a:fillRect/>
          </a:stretch>
        </p:blipFill>
        <p:spPr>
          <a:xfrm>
            <a:off x="163515" y="960438"/>
            <a:ext cx="10525125" cy="61595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46064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Linac Schedule Overview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9349" y="837234"/>
            <a:ext cx="1416069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>
                <a:latin typeface="+mn-lt"/>
                <a:cs typeface="Arial"/>
              </a:rPr>
              <a:t>RF-</a:t>
            </a:r>
            <a:r>
              <a:rPr lang="en-US" altLang="ja-JP" sz="1200" b="1" dirty="0" smtClean="0">
                <a:latin typeface="+mn-lt"/>
                <a:cs typeface="Arial"/>
              </a:rPr>
              <a:t>Gun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 beam</a:t>
            </a:r>
            <a:endParaRPr lang="en-US" altLang="ja-JP" sz="1200" b="1" dirty="0">
              <a:solidFill>
                <a:srgbClr val="0000FF"/>
              </a:solidFill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commissioning</a:t>
            </a:r>
          </a:p>
          <a:p>
            <a:r>
              <a:rPr lang="en-US" altLang="ja-JP" sz="1200" b="1" dirty="0">
                <a:latin typeface="+mn-lt"/>
                <a:cs typeface="Arial"/>
              </a:rPr>
              <a:t>at A,B-sector</a:t>
            </a:r>
          </a:p>
          <a:p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Qe- = 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5370" y="828933"/>
            <a:ext cx="1097497" cy="659304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A,</a:t>
            </a:r>
            <a:r>
              <a:rPr lang="en-US" altLang="ja-JP" sz="1200" b="1" dirty="0" smtClean="0">
                <a:latin typeface="+mn-lt"/>
                <a:cs typeface="Arial"/>
              </a:rPr>
              <a:t>B,J,C,1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Qe- = 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083402" y="2184394"/>
            <a:ext cx="3022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3468544" y="2184394"/>
            <a:ext cx="1363806" cy="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04706" y="816555"/>
            <a:ext cx="2916480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e+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1,2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Qe+ </a:t>
            </a:r>
            <a:r>
              <a:rPr lang="en-US" altLang="ja-JP" sz="1200"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0.5nC</a:t>
            </a:r>
            <a:r>
              <a:rPr lang="en-US" altLang="ja-JP" sz="1100" b="1" dirty="0" smtClean="0">
                <a:solidFill>
                  <a:srgbClr val="008000"/>
                </a:solidFill>
                <a:latin typeface="+mn-lt"/>
                <a:cs typeface="Arial"/>
              </a:rPr>
              <a:t> (FC, DCS, Qe- 50%)</a:t>
            </a:r>
          </a:p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>
                <a:latin typeface="+mn-lt"/>
                <a:cs typeface="Arial"/>
              </a:rPr>
              <a:t>commiss.</a:t>
            </a: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1,2,3,4,5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Qe- </a:t>
            </a:r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rot="16200000" flipH="1">
            <a:off x="2821721" y="1762700"/>
            <a:ext cx="669532" cy="173855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4212363" y="1775452"/>
            <a:ext cx="471188" cy="346696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932426" y="6397625"/>
            <a:ext cx="2096268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non damped e+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1,2, </a:t>
            </a:r>
            <a:r>
              <a:rPr lang="en-US" altLang="ja-JP" sz="12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3,4,5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Qe+ </a:t>
            </a:r>
            <a:r>
              <a:rPr lang="en-US" altLang="ja-JP" sz="1200"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4nC</a:t>
            </a:r>
            <a:endParaRPr lang="en-US" altLang="ja-JP" sz="1100" b="1" dirty="0" smtClean="0">
              <a:solidFill>
                <a:srgbClr val="008000"/>
              </a:solidFill>
              <a:latin typeface="+mn-lt"/>
              <a:cs typeface="Arial"/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>
                <a:latin typeface="+mn-lt"/>
                <a:cs typeface="Arial"/>
              </a:rPr>
              <a:t>commiss</a:t>
            </a:r>
            <a:r>
              <a:rPr lang="en-US" altLang="ja-JP" sz="1200" b="1" dirty="0" smtClean="0">
                <a:latin typeface="+mn-lt"/>
                <a:cs typeface="Arial"/>
              </a:rPr>
              <a:t>.</a:t>
            </a:r>
            <a:r>
              <a:rPr lang="ja-JP" altLang="en-US" sz="1200" b="1" dirty="0" smtClean="0">
                <a:latin typeface="+mn-lt"/>
                <a:cs typeface="Arial"/>
              </a:rPr>
              <a:t>　</a:t>
            </a:r>
            <a:r>
              <a:rPr lang="en-US" altLang="ja-JP" sz="1200" b="1" dirty="0" smtClean="0">
                <a:solidFill>
                  <a:srgbClr val="00FF00"/>
                </a:solidFill>
                <a:latin typeface="+mn-lt"/>
                <a:cs typeface="Arial"/>
              </a:rPr>
              <a:t>pulse-switch</a:t>
            </a:r>
            <a:endParaRPr lang="en-US" altLang="ja-JP" sz="1200" b="1" dirty="0">
              <a:solidFill>
                <a:srgbClr val="00FF00"/>
              </a:solidFill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A→5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Qe- </a:t>
            </a:r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935785" y="6383471"/>
            <a:ext cx="9432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558967" y="6390114"/>
            <a:ext cx="1771510" cy="84397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damped e+</a:t>
            </a:r>
            <a:r>
              <a:rPr lang="en-US" altLang="ja-JP" sz="1200" b="1" dirty="0" smtClean="0">
                <a:latin typeface="+mn-lt"/>
                <a:cs typeface="Arial"/>
              </a:rPr>
              <a:t> commiss.</a:t>
            </a:r>
            <a:endParaRPr lang="en-US" altLang="ja-JP" sz="1200" b="1" dirty="0">
              <a:latin typeface="+mn-lt"/>
              <a:cs typeface="Arial"/>
            </a:endParaRP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1→5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Qe+ </a:t>
            </a:r>
            <a:r>
              <a:rPr lang="en-US" altLang="ja-JP" sz="1200" b="1" dirty="0">
                <a:solidFill>
                  <a:srgbClr val="FF0000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FF0000"/>
                </a:solidFill>
                <a:latin typeface="+mn-lt"/>
                <a:cs typeface="Arial"/>
              </a:rPr>
              <a:t>4nC</a:t>
            </a:r>
            <a:endParaRPr lang="en-US" altLang="ja-JP" sz="1100" b="1" dirty="0" smtClean="0">
              <a:solidFill>
                <a:srgbClr val="008000"/>
              </a:solidFill>
              <a:latin typeface="+mn-lt"/>
              <a:cs typeface="Arial"/>
            </a:endParaRPr>
          </a:p>
          <a:p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e-</a:t>
            </a:r>
            <a:r>
              <a:rPr lang="en-US" altLang="ja-JP" sz="1200" b="1" dirty="0" smtClean="0">
                <a:latin typeface="+mn-lt"/>
                <a:cs typeface="Arial"/>
              </a:rPr>
              <a:t> </a:t>
            </a:r>
            <a:r>
              <a:rPr lang="en-US" altLang="ja-JP" sz="1200" b="1" dirty="0">
                <a:latin typeface="+mn-lt"/>
                <a:cs typeface="Arial"/>
              </a:rPr>
              <a:t>commiss.</a:t>
            </a:r>
          </a:p>
          <a:p>
            <a:r>
              <a:rPr lang="en-US" altLang="ja-JP" sz="1200" b="1" dirty="0">
                <a:latin typeface="+mn-lt"/>
                <a:cs typeface="Arial"/>
              </a:rPr>
              <a:t>at </a:t>
            </a:r>
            <a:r>
              <a:rPr lang="en-US" altLang="ja-JP" sz="1200" b="1" dirty="0" smtClean="0">
                <a:latin typeface="+mn-lt"/>
                <a:cs typeface="Arial"/>
              </a:rPr>
              <a:t>A→5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Qe- </a:t>
            </a:r>
            <a:r>
              <a:rPr lang="en-US" altLang="ja-JP" sz="1200" b="1" dirty="0">
                <a:solidFill>
                  <a:srgbClr val="0000FF"/>
                </a:solidFill>
                <a:latin typeface="+mn-lt"/>
                <a:cs typeface="Arial"/>
              </a:rPr>
              <a:t>= 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5nC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901064" y="6383472"/>
            <a:ext cx="11189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9497091" y="6381730"/>
            <a:ext cx="920541" cy="47463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rgbClr val="008000"/>
                </a:solidFill>
                <a:latin typeface="+mn-lt"/>
                <a:cs typeface="Arial"/>
              </a:rPr>
              <a:t>PF-AR</a:t>
            </a:r>
            <a:r>
              <a:rPr lang="en-US" altLang="ja-JP" sz="1200" b="1" dirty="0" smtClean="0">
                <a:solidFill>
                  <a:srgbClr val="0000FF"/>
                </a:solidFill>
                <a:latin typeface="+mn-lt"/>
                <a:cs typeface="Arial"/>
              </a:rPr>
              <a:t> e- </a:t>
            </a:r>
          </a:p>
          <a:p>
            <a:r>
              <a:rPr lang="en-US" altLang="ja-JP" sz="1200" b="1" dirty="0" smtClean="0">
                <a:latin typeface="+mn-lt"/>
                <a:cs typeface="Arial"/>
              </a:rPr>
              <a:t>commiss.</a:t>
            </a:r>
            <a:endParaRPr lang="en-US" altLang="ja-JP" sz="1200" b="1" dirty="0">
              <a:latin typeface="+mn-lt"/>
              <a:cs typeface="Arial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43719" y="6550025"/>
            <a:ext cx="152400" cy="15240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119" y="6473825"/>
            <a:ext cx="941580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latin typeface="+mn-lt"/>
                <a:cs typeface="Arial"/>
              </a:rPr>
              <a:t>: Electron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3719" y="6778625"/>
            <a:ext cx="152400" cy="1524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6119" y="6702425"/>
            <a:ext cx="928756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latin typeface="+mn-lt"/>
                <a:cs typeface="Arial"/>
              </a:rPr>
              <a:t>: Positron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3719" y="7007225"/>
            <a:ext cx="152400" cy="152400"/>
          </a:xfrm>
          <a:prstGeom prst="rect">
            <a:avLst/>
          </a:prstGeom>
          <a:solidFill>
            <a:srgbClr val="006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6119" y="6931025"/>
            <a:ext cx="1864910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latin typeface="+mn-lt"/>
                <a:cs typeface="Arial"/>
              </a:rPr>
              <a:t>: Low current electron</a:t>
            </a:r>
            <a:endParaRPr lang="ja-JP" altLang="en-US" sz="1200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5916735" y="6390114"/>
            <a:ext cx="346696" cy="312311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315201" y="6397625"/>
            <a:ext cx="323849" cy="304800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252214" y="5171440"/>
            <a:ext cx="547392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cs typeface="Arial"/>
              </a:rPr>
              <a:t>1 nC</a:t>
            </a:r>
            <a:endParaRPr lang="ja-JP" altLang="en-US" sz="12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24854" y="5171440"/>
            <a:ext cx="547392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cs typeface="Arial"/>
              </a:rPr>
              <a:t>2 nC</a:t>
            </a:r>
            <a:endParaRPr lang="ja-JP" altLang="en-US" sz="12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940294" y="5161280"/>
            <a:ext cx="547392" cy="2899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cs typeface="Arial"/>
              </a:rPr>
              <a:t>4 nC</a:t>
            </a:r>
            <a:endParaRPr lang="ja-JP" altLang="en-US" sz="12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460077" y="3641513"/>
            <a:ext cx="580376" cy="7213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2 </a:t>
            </a:r>
            <a:r>
              <a:rPr lang="ja-JP" altLang="en-US" sz="3200" dirty="0" smtClean="0"/>
              <a:t>年後の</a:t>
            </a:r>
            <a:r>
              <a:rPr lang="en-US" altLang="ja-JP" sz="3200" dirty="0" smtClean="0"/>
              <a:t> MR </a:t>
            </a:r>
            <a:r>
              <a:rPr lang="ja-JP" altLang="en-US" sz="3200" dirty="0" smtClean="0"/>
              <a:t>入射コミッショニングに向け、ひとつの</a:t>
            </a:r>
            <a:r>
              <a:rPr lang="en-US" altLang="ja-JP" sz="3200" dirty="0" smtClean="0"/>
              <a:t> Milestone </a:t>
            </a:r>
            <a:r>
              <a:rPr lang="ja-JP" altLang="en-US" sz="3200" dirty="0" smtClean="0"/>
              <a:t>は越えた</a:t>
            </a:r>
            <a:endParaRPr lang="en-US" altLang="ja-JP" sz="3200" dirty="0" smtClean="0"/>
          </a:p>
          <a:p>
            <a:r>
              <a:rPr lang="ja-JP" altLang="en-US" sz="3200" dirty="0" smtClean="0"/>
              <a:t>震災の影響の懸念をある程度払拭した</a:t>
            </a:r>
            <a:endParaRPr lang="en-US" altLang="ja-JP" sz="3200" dirty="0" smtClean="0"/>
          </a:p>
          <a:p>
            <a:r>
              <a:rPr lang="en-US" altLang="ja-JP" sz="3200" dirty="0" smtClean="0"/>
              <a:t>SuperKEKB </a:t>
            </a:r>
            <a:r>
              <a:rPr lang="ja-JP" altLang="en-US" sz="3200" dirty="0" smtClean="0"/>
              <a:t>のビーム仕様を満たすための試験の準備が整ってきた</a:t>
            </a:r>
            <a:endParaRPr lang="en-US" altLang="ja-JP" sz="3200" dirty="0" smtClean="0"/>
          </a:p>
          <a:p>
            <a:r>
              <a:rPr lang="ja-JP" altLang="en-US" sz="3200" dirty="0" smtClean="0"/>
              <a:t>まずは</a:t>
            </a:r>
            <a:r>
              <a:rPr lang="en-US" altLang="ja-JP" sz="3200" dirty="0" smtClean="0"/>
              <a:t> T=0 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> 1nC </a:t>
            </a:r>
            <a:r>
              <a:rPr lang="ja-JP" altLang="en-US" sz="3200" dirty="0" smtClean="0"/>
              <a:t>ビームのエミッタンスとエネルギー幅を満足し、さらに大電流ビームのビーム特性達成を目指す</a:t>
            </a:r>
            <a:endParaRPr lang="en-US" altLang="ja-JP" sz="3200" dirty="0" smtClean="0"/>
          </a:p>
          <a:p>
            <a:pPr lvl="1"/>
            <a:r>
              <a:rPr lang="ja-JP" altLang="en-US" sz="2800" dirty="0" smtClean="0"/>
              <a:t>そのために、機器の安定度向上、ビーム・マイクロ波・タイミング測定、大電流加速、ビーム安定化機構、特にエミッタンス・エネルギー幅制御の確立、</a:t>
            </a:r>
            <a:r>
              <a:rPr lang="ja-JP" altLang="en-US" sz="2800" smtClean="0"/>
              <a:t>などをひとつずつ段階を踏んで進めて行く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40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428625"/>
            <a:ext cx="10358438" cy="714375"/>
          </a:xfrm>
        </p:spPr>
        <p:txBody>
          <a:bodyPr/>
          <a:lstStyle/>
          <a:p>
            <a:r>
              <a:rPr lang="ja-JP" altLang="en-US" dirty="0" smtClean="0"/>
              <a:t>概略の予定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2013 </a:t>
            </a:r>
            <a:r>
              <a:rPr lang="ja-JP" altLang="en-US" sz="2800" dirty="0"/>
              <a:t>夏</a:t>
            </a:r>
            <a:r>
              <a:rPr lang="en-US" altLang="ja-JP" sz="2800" dirty="0"/>
              <a:t>: </a:t>
            </a:r>
            <a:r>
              <a:rPr lang="ja-JP" altLang="en-US" sz="2800" dirty="0" smtClean="0"/>
              <a:t>多数の機器の設置</a:t>
            </a:r>
            <a:endParaRPr lang="en-US" altLang="ja-JP" sz="2800" dirty="0"/>
          </a:p>
          <a:p>
            <a:r>
              <a:rPr lang="en-US" altLang="ja-JP" sz="2800" dirty="0">
                <a:solidFill>
                  <a:srgbClr val="006000"/>
                </a:solidFill>
              </a:rPr>
              <a:t>2013 </a:t>
            </a:r>
            <a:r>
              <a:rPr lang="ja-JP" altLang="en-US" sz="2800" dirty="0">
                <a:solidFill>
                  <a:srgbClr val="006000"/>
                </a:solidFill>
              </a:rPr>
              <a:t>秋</a:t>
            </a:r>
            <a:r>
              <a:rPr lang="en-US" altLang="ja-JP" sz="2800" dirty="0">
                <a:solidFill>
                  <a:srgbClr val="006000"/>
                </a:solidFill>
              </a:rPr>
              <a:t>: e–</a:t>
            </a:r>
            <a:r>
              <a:rPr lang="en-US" altLang="ja-JP" sz="2800" dirty="0" smtClean="0">
                <a:solidFill>
                  <a:srgbClr val="006000"/>
                </a:solidFill>
              </a:rPr>
              <a:t> commissioning </a:t>
            </a:r>
            <a:r>
              <a:rPr lang="en-US" altLang="ja-JP" sz="2800" dirty="0">
                <a:solidFill>
                  <a:srgbClr val="006000"/>
                </a:solidFill>
              </a:rPr>
              <a:t>(limited)</a:t>
            </a:r>
          </a:p>
          <a:p>
            <a:pPr lvl="1"/>
            <a:r>
              <a:rPr lang="ja-JP" altLang="en-US" sz="2400" dirty="0" smtClean="0"/>
              <a:t>後半部</a:t>
            </a:r>
            <a:r>
              <a:rPr lang="en-US" altLang="ja-JP" sz="2400" dirty="0" smtClean="0"/>
              <a:t>: PF </a:t>
            </a:r>
            <a:r>
              <a:rPr lang="ja-JP" altLang="en-US" sz="2400" dirty="0" smtClean="0"/>
              <a:t>入射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前半部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日中準夜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ビームコミッショニング</a:t>
            </a:r>
            <a:endParaRPr lang="en-US" altLang="ja-JP" sz="2400" dirty="0" smtClean="0"/>
          </a:p>
          <a:p>
            <a:r>
              <a:rPr lang="en-US" altLang="ja-JP" sz="2800" dirty="0" smtClean="0"/>
              <a:t>2014 </a:t>
            </a:r>
            <a:r>
              <a:rPr lang="ja-JP" altLang="en-US" sz="2800" dirty="0"/>
              <a:t>春</a:t>
            </a:r>
            <a:r>
              <a:rPr lang="en-US" altLang="ja-JP" sz="2800" dirty="0"/>
              <a:t>: </a:t>
            </a:r>
            <a:r>
              <a:rPr lang="en-US" altLang="ja-JP" sz="2800" dirty="0" smtClean="0"/>
              <a:t>Commissioning </a:t>
            </a:r>
            <a:r>
              <a:rPr lang="ja-JP" altLang="en-US" sz="2800" dirty="0" smtClean="0"/>
              <a:t>継続</a:t>
            </a:r>
            <a:r>
              <a:rPr lang="en-US" altLang="ja-JP" sz="2800" dirty="0" smtClean="0"/>
              <a:t>, </a:t>
            </a:r>
            <a:r>
              <a:rPr lang="ja-JP" altLang="en-US" sz="2800" dirty="0"/>
              <a:t>後半部</a:t>
            </a:r>
            <a:r>
              <a:rPr lang="ja-JP" altLang="en-US" sz="2800" dirty="0" smtClean="0"/>
              <a:t>調整</a:t>
            </a:r>
            <a:r>
              <a:rPr lang="en-US" altLang="ja-JP" sz="2800" dirty="0" smtClean="0"/>
              <a:t>, </a:t>
            </a:r>
            <a:r>
              <a:rPr lang="en-US" altLang="ja-JP" sz="2800" dirty="0"/>
              <a:t>Alignment </a:t>
            </a:r>
            <a:r>
              <a:rPr lang="ja-JP" altLang="en-US" sz="2800" dirty="0" smtClean="0"/>
              <a:t>等々</a:t>
            </a:r>
            <a:endParaRPr lang="en-US" altLang="ja-JP" sz="2800" dirty="0" smtClean="0"/>
          </a:p>
          <a:p>
            <a:pPr lvl="1"/>
            <a:r>
              <a:rPr lang="ja-JP" altLang="en-US" sz="2400" dirty="0"/>
              <a:t>後半部</a:t>
            </a:r>
            <a:r>
              <a:rPr lang="en-US" altLang="ja-JP" sz="2400" dirty="0"/>
              <a:t>: PF </a:t>
            </a:r>
            <a:r>
              <a:rPr lang="ja-JP" altLang="en-US" sz="2400" dirty="0"/>
              <a:t>入射</a:t>
            </a:r>
            <a:r>
              <a:rPr lang="en-US" altLang="ja-JP" sz="2400" dirty="0"/>
              <a:t>, </a:t>
            </a:r>
            <a:r>
              <a:rPr lang="ja-JP" altLang="en-US" sz="2400" dirty="0"/>
              <a:t>前半部</a:t>
            </a:r>
            <a:r>
              <a:rPr lang="en-US" altLang="ja-JP" sz="2400" dirty="0"/>
              <a:t> </a:t>
            </a:r>
            <a:r>
              <a:rPr lang="ja-JP" altLang="en-US" sz="2400" dirty="0"/>
              <a:t>日中</a:t>
            </a:r>
            <a:r>
              <a:rPr lang="en-US" altLang="ja-JP" sz="2400" dirty="0"/>
              <a:t>:</a:t>
            </a:r>
            <a:r>
              <a:rPr lang="en-US" altLang="ja-JP" sz="2400" dirty="0" smtClean="0"/>
              <a:t> DR </a:t>
            </a:r>
            <a:r>
              <a:rPr lang="ja-JP" altLang="en-US" sz="2400" dirty="0" smtClean="0"/>
              <a:t>建設</a:t>
            </a:r>
            <a:r>
              <a:rPr lang="en-US" altLang="ja-JP" sz="2400" dirty="0"/>
              <a:t>, </a:t>
            </a:r>
            <a:r>
              <a:rPr lang="ja-JP" altLang="en-US" sz="2400" dirty="0"/>
              <a:t>準夜</a:t>
            </a:r>
            <a:r>
              <a:rPr lang="en-US" altLang="ja-JP" sz="2400" dirty="0"/>
              <a:t>: </a:t>
            </a:r>
            <a:r>
              <a:rPr lang="ja-JP" altLang="en-US" sz="2400" dirty="0" smtClean="0"/>
              <a:t>ビームコミッショニング</a:t>
            </a:r>
            <a:endParaRPr lang="en-US" altLang="ja-JP" sz="2300" dirty="0"/>
          </a:p>
          <a:p>
            <a:r>
              <a:rPr lang="en-US" altLang="ja-JP" sz="2800" dirty="0" smtClean="0"/>
              <a:t>2014 </a:t>
            </a:r>
            <a:r>
              <a:rPr lang="ja-JP" altLang="en-US" sz="2800" dirty="0" smtClean="0"/>
              <a:t>夏</a:t>
            </a:r>
            <a:r>
              <a:rPr lang="en-US" altLang="ja-JP" sz="2800" dirty="0" smtClean="0"/>
              <a:t>: </a:t>
            </a:r>
            <a:r>
              <a:rPr lang="ja-JP" altLang="en-US" sz="2800" dirty="0" smtClean="0"/>
              <a:t>機器の設置</a:t>
            </a:r>
            <a:r>
              <a:rPr lang="en-US" altLang="ja-JP" sz="2800" dirty="0" smtClean="0"/>
              <a:t>, PFAR-BT (</a:t>
            </a:r>
            <a:r>
              <a:rPr lang="ja-JP" altLang="en-US" sz="2800" dirty="0" smtClean="0"/>
              <a:t>部分</a:t>
            </a:r>
            <a:r>
              <a:rPr lang="en-US" altLang="ja-JP" sz="2800" dirty="0" smtClean="0"/>
              <a:t>)</a:t>
            </a:r>
          </a:p>
          <a:p>
            <a:pPr lvl="1"/>
            <a:r>
              <a:rPr lang="ja-JP" altLang="en-US" sz="2300" dirty="0" smtClean="0"/>
              <a:t>冷却水・電力増強</a:t>
            </a:r>
            <a:r>
              <a:rPr lang="en-US" altLang="ja-JP" sz="2300" dirty="0" smtClean="0"/>
              <a:t>, Pulsed magnets </a:t>
            </a:r>
            <a:r>
              <a:rPr lang="ja-JP" altLang="en-US" sz="2300" dirty="0" smtClean="0"/>
              <a:t>設置</a:t>
            </a:r>
            <a:r>
              <a:rPr lang="en-US" altLang="ja-JP" sz="2300" dirty="0" smtClean="0"/>
              <a:t>, </a:t>
            </a:r>
            <a:r>
              <a:rPr lang="ja-JP" altLang="en-US" sz="2300" dirty="0" smtClean="0"/>
              <a:t>安全系</a:t>
            </a:r>
            <a:endParaRPr lang="en-US" altLang="ja-JP" sz="2300" dirty="0" smtClean="0"/>
          </a:p>
          <a:p>
            <a:r>
              <a:rPr lang="en-US" altLang="ja-JP" sz="2800" dirty="0" smtClean="0">
                <a:solidFill>
                  <a:srgbClr val="006000"/>
                </a:solidFill>
              </a:rPr>
              <a:t>2014 </a:t>
            </a:r>
            <a:r>
              <a:rPr lang="ja-JP" altLang="en-US" sz="2800" dirty="0">
                <a:solidFill>
                  <a:srgbClr val="006000"/>
                </a:solidFill>
              </a:rPr>
              <a:t>秋</a:t>
            </a:r>
            <a:r>
              <a:rPr lang="en-US" altLang="ja-JP" sz="2800" dirty="0">
                <a:solidFill>
                  <a:srgbClr val="006000"/>
                </a:solidFill>
              </a:rPr>
              <a:t>: Linac (nearly) full </a:t>
            </a:r>
            <a:r>
              <a:rPr lang="en-US" altLang="ja-JP" sz="2800" dirty="0" smtClean="0">
                <a:solidFill>
                  <a:srgbClr val="006000"/>
                </a:solidFill>
              </a:rPr>
              <a:t>commissioning</a:t>
            </a:r>
          </a:p>
          <a:p>
            <a:pPr lvl="1"/>
            <a:r>
              <a:rPr lang="en-US" altLang="ja-JP" sz="2400" dirty="0" smtClean="0">
                <a:solidFill>
                  <a:srgbClr val="006000"/>
                </a:solidFill>
              </a:rPr>
              <a:t>PF without</a:t>
            </a:r>
            <a:r>
              <a:rPr lang="en-US" altLang="ja-JP" sz="2400" dirty="0" smtClean="0">
                <a:solidFill>
                  <a:srgbClr val="006000"/>
                </a:solidFill>
              </a:rPr>
              <a:t> daytime top</a:t>
            </a:r>
            <a:r>
              <a:rPr lang="en-US" altLang="ja-JP" sz="2400" dirty="0" smtClean="0">
                <a:solidFill>
                  <a:srgbClr val="006000"/>
                </a:solidFill>
              </a:rPr>
              <a:t>-up? BPM (partially), RF-monitor</a:t>
            </a:r>
          </a:p>
          <a:p>
            <a:r>
              <a:rPr lang="en-US" altLang="ja-JP" sz="2800" dirty="0"/>
              <a:t>2015 </a:t>
            </a:r>
            <a:r>
              <a:rPr lang="ja-JP" altLang="en-US" sz="2800" dirty="0"/>
              <a:t>冬</a:t>
            </a:r>
            <a:r>
              <a:rPr lang="en-US" altLang="ja-JP" sz="2800" dirty="0"/>
              <a:t>: MR then</a:t>
            </a:r>
            <a:r>
              <a:rPr lang="en-US" altLang="ja-JP" sz="2800" dirty="0" smtClean="0"/>
              <a:t> (</a:t>
            </a:r>
            <a:r>
              <a:rPr lang="ja-JP" altLang="en-US" sz="2800" dirty="0" smtClean="0"/>
              <a:t>春</a:t>
            </a:r>
            <a:r>
              <a:rPr lang="en-US" altLang="ja-JP" sz="2800" dirty="0" smtClean="0"/>
              <a:t>) DR </a:t>
            </a:r>
            <a:r>
              <a:rPr lang="en-US" altLang="ja-JP" sz="2800" dirty="0"/>
              <a:t>injection </a:t>
            </a:r>
            <a:r>
              <a:rPr lang="en-US" altLang="ja-JP" sz="2800" dirty="0" smtClean="0"/>
              <a:t>commissioning</a:t>
            </a:r>
          </a:p>
          <a:p>
            <a:pPr lvl="1"/>
            <a:r>
              <a:rPr lang="en-US" altLang="ja-JP" sz="2300" dirty="0" smtClean="0"/>
              <a:t>Normal emittance, 1nC, Non-continuous injection, PF Top-up</a:t>
            </a:r>
            <a:endParaRPr lang="en-US" altLang="ja-JP" sz="2800" dirty="0" smtClean="0"/>
          </a:p>
          <a:p>
            <a:r>
              <a:rPr lang="en-US" altLang="ja-JP" sz="2800" dirty="0" smtClean="0"/>
              <a:t>2016: MR commissioning</a:t>
            </a:r>
          </a:p>
          <a:p>
            <a:pPr lvl="1"/>
            <a:r>
              <a:rPr lang="en-US" altLang="ja-JP" sz="2300" dirty="0" smtClean="0"/>
              <a:t>Lower emittance, 2nC, Continuous injection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942882" y="-5482"/>
            <a:ext cx="3668638" cy="3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26" tIns="49762" rIns="99526" bIns="49762">
            <a:prstTxWarp prst="textNoShape">
              <a:avLst/>
            </a:prstTxWarp>
            <a:spAutoFit/>
          </a:bodyPr>
          <a:lstStyle/>
          <a:p>
            <a:pPr algn="r" defTabSz="9142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  <a:ea typeface="Osaka" charset="-128"/>
                <a:cs typeface="Osaka" charset="-128"/>
              </a:rPr>
              <a:t>Schedule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PF-AR </a:t>
            </a:r>
            <a:r>
              <a:rPr lang="ja-JP" altLang="en-US" dirty="0" smtClean="0"/>
              <a:t>直接入射路工事</a:t>
            </a:r>
            <a:r>
              <a:rPr lang="en-US" altLang="ja-JP" dirty="0" smtClean="0"/>
              <a:t> </a:t>
            </a:r>
            <a:r>
              <a:rPr lang="ja-JP" altLang="en-US" dirty="0" smtClean="0"/>
              <a:t>追加シールド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6" name="図 5" descr="Screen Shot 2013-12-25 at 6.34.50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3513" y="1117579"/>
            <a:ext cx="4680000" cy="2132518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79359" y="1100138"/>
            <a:ext cx="2700000" cy="216000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877402" y="3636000"/>
            <a:ext cx="4680000" cy="3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65100" y="3636000"/>
            <a:ext cx="4680000" cy="3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79359" y="1100645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FC</a:t>
            </a:r>
            <a:r>
              <a:rPr lang="en-US" altLang="ja-JP" baseline="0" dirty="0" smtClean="0"/>
              <a:t> </a:t>
            </a:r>
            <a:r>
              <a:rPr lang="ja-JP" altLang="en-US" baseline="0" dirty="0" smtClean="0"/>
              <a:t>開発</a:t>
            </a:r>
            <a:r>
              <a:rPr lang="en-US" altLang="ja-JP" baseline="0" dirty="0" smtClean="0"/>
              <a:t> 3 </a:t>
            </a:r>
            <a:r>
              <a:rPr lang="ja-JP" altLang="en-US" baseline="0" dirty="0" smtClean="0"/>
              <a:t>号機ぼや　</a:t>
            </a:r>
            <a:r>
              <a:rPr lang="en-US" altLang="ja-JP" baseline="0" dirty="0" smtClean="0"/>
              <a:t>Cable 20cm </a:t>
            </a:r>
            <a:r>
              <a:rPr lang="ja-JP" altLang="en-US" dirty="0" smtClean="0"/>
              <a:t>焼損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5" name="図 4" descr="Macintosh HD:Users:furukawa:Pictures:iPhoto Library:Masters:2013:12:20:20131220-213211:DSC00619.JPG"/>
          <p:cNvPicPr>
            <a:picLocks noChangeAspect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1673" y="4174488"/>
            <a:ext cx="4320000" cy="291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Macintosh HD:Users:furukawa:Pictures:iPhoto Library:Masters:2013:12:23:20131223-112347:IMG_1680.JPG"/>
          <p:cNvPicPr>
            <a:picLocks noChangeAspect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830838" y="1098883"/>
            <a:ext cx="4320000" cy="291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Macintosh HD:Users:furukawa:Pictures:iPhoto Library:Masters:2013:12:23:20131223-112347:IMG_1681.JPG"/>
          <p:cNvPicPr>
            <a:picLocks noChangeAspect="1"/>
          </p:cNvPicPr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830838" y="4174632"/>
            <a:ext cx="4320000" cy="291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lum bright="40000" contras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1673" y="1098883"/>
            <a:ext cx="4320000" cy="28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SLAC-SuperKEKB Workshop (Injector Linac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z="2400" dirty="0" smtClean="0"/>
              <a:t>Injector commissioning and issues</a:t>
            </a:r>
            <a:r>
              <a:rPr lang="en-US" altLang="ja-JP" sz="2400" i="1" dirty="0" smtClean="0"/>
              <a:t> 30'</a:t>
            </a:r>
            <a:r>
              <a:rPr lang="en-US" altLang="ja-JP" sz="2400" dirty="0" smtClean="0"/>
              <a:t> </a:t>
            </a:r>
          </a:p>
          <a:p>
            <a:pPr lvl="1"/>
            <a:r>
              <a:rPr lang="en-US" altLang="ja-JP" sz="1800" dirty="0" smtClean="0"/>
              <a:t>Speaker: Masanori Satoh (KEK)</a:t>
            </a:r>
          </a:p>
          <a:p>
            <a:pPr lvl="0"/>
            <a:r>
              <a:rPr lang="en-US" altLang="ja-JP" sz="2400" dirty="0" smtClean="0"/>
              <a:t>Photo</a:t>
            </a:r>
            <a:r>
              <a:rPr lang="en-US" altLang="ja-JP" sz="2400" dirty="0"/>
              <a:t>-cathode RF gun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Takuya Natsui (KEK) </a:t>
            </a:r>
          </a:p>
          <a:p>
            <a:pPr lvl="0"/>
            <a:r>
              <a:rPr lang="en-US" altLang="ja-JP" sz="2400" dirty="0"/>
              <a:t>Positron source</a:t>
            </a:r>
            <a:r>
              <a:rPr lang="en-US" altLang="ja-JP" sz="2400" i="1" dirty="0"/>
              <a:t> 30'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Takuya Kamitani (KEK) </a:t>
            </a:r>
          </a:p>
          <a:p>
            <a:pPr lvl="0"/>
            <a:r>
              <a:rPr lang="en-US" altLang="ja-JP" sz="2400" dirty="0"/>
              <a:t>Timing synchronization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Hiroshi Kaji (KEK) </a:t>
            </a:r>
          </a:p>
          <a:p>
            <a:pPr lvl="0"/>
            <a:r>
              <a:rPr lang="en-US" altLang="ja-JP" sz="2400" dirty="0"/>
              <a:t>Linac alignment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Toshiyasu Higo (KEK) </a:t>
            </a:r>
            <a:endParaRPr lang="en-US" altLang="ja-JP" sz="1800" dirty="0" smtClean="0"/>
          </a:p>
          <a:p>
            <a:pPr lvl="0"/>
            <a:r>
              <a:rPr lang="en-US" altLang="ja-JP" sz="2400" dirty="0" smtClean="0"/>
              <a:t>Beam </a:t>
            </a:r>
            <a:r>
              <a:rPr lang="en-US" altLang="ja-JP" sz="2400" dirty="0"/>
              <a:t>optics design for simultaneous injection</a:t>
            </a:r>
            <a:r>
              <a:rPr lang="en-US" altLang="ja-JP" sz="2400" i="1" dirty="0"/>
              <a:t> 20'</a:t>
            </a:r>
            <a:r>
              <a:rPr lang="en-US" altLang="ja-JP" sz="2400" dirty="0"/>
              <a:t> </a:t>
            </a:r>
          </a:p>
          <a:p>
            <a:pPr lvl="1"/>
            <a:r>
              <a:rPr lang="en-US" altLang="ja-JP" sz="1800" dirty="0"/>
              <a:t>Speaker: Takako Miura (KEK) 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3619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Questions and Answers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 dirty="0"/>
              <a:t>PEDD dependent on beam repetition?</a:t>
            </a:r>
          </a:p>
          <a:p>
            <a:pPr lvl="1"/>
            <a:r>
              <a:rPr lang="en-US" altLang="ja-JP" sz="1400" dirty="0"/>
              <a:t>SLAC study was on single-pulse energy density</a:t>
            </a:r>
          </a:p>
          <a:p>
            <a:pPr lvl="2"/>
            <a:r>
              <a:rPr lang="en-US" altLang="ja-JP" sz="1200" dirty="0"/>
              <a:t>may need further investigation</a:t>
            </a:r>
          </a:p>
          <a:p>
            <a:r>
              <a:rPr lang="en-US" altLang="ja-JP" sz="1600" dirty="0"/>
              <a:t>Fiber loss monitor blackening around target?</a:t>
            </a:r>
          </a:p>
          <a:p>
            <a:pPr lvl="1"/>
            <a:r>
              <a:rPr lang="en-US" altLang="ja-JP" sz="1400" dirty="0"/>
              <a:t>Can be replaced routinely</a:t>
            </a:r>
          </a:p>
          <a:p>
            <a:r>
              <a:rPr lang="en-US" altLang="ja-JP" sz="1600" dirty="0"/>
              <a:t>Diamond loss detector?</a:t>
            </a:r>
          </a:p>
          <a:p>
            <a:pPr lvl="1"/>
            <a:r>
              <a:rPr lang="en-US" altLang="ja-JP" sz="1400" dirty="0"/>
              <a:t>Is worth comparing in the future</a:t>
            </a:r>
          </a:p>
          <a:p>
            <a:r>
              <a:rPr lang="en-US" altLang="ja-JP" sz="1600" dirty="0"/>
              <a:t>Orbit stability tolerance against beam size?</a:t>
            </a:r>
          </a:p>
          <a:p>
            <a:pPr lvl="1"/>
            <a:r>
              <a:rPr lang="en-US" altLang="ja-JP" sz="1400" dirty="0"/>
              <a:t>Pinhole 2mm and beam sigma 0.3mm are possible</a:t>
            </a:r>
            <a:br>
              <a:rPr lang="en-US" altLang="ja-JP" sz="1400" dirty="0"/>
            </a:br>
            <a:r>
              <a:rPr lang="en-US" altLang="ja-JP" sz="1400" dirty="0"/>
              <a:t> Beam orbit jitter will be studied, as well as for emittance preservation</a:t>
            </a:r>
          </a:p>
          <a:p>
            <a:r>
              <a:rPr lang="en-US" altLang="ja-JP" sz="1600" dirty="0"/>
              <a:t>Rotating target/spoiler?</a:t>
            </a:r>
          </a:p>
          <a:p>
            <a:pPr lvl="1"/>
            <a:r>
              <a:rPr lang="en-US" altLang="ja-JP" sz="1400" dirty="0"/>
              <a:t>Should be studied for the beam current larger</a:t>
            </a:r>
            <a:endParaRPr lang="en-US" altLang="ja-JP" sz="1400" dirty="0" smtClean="0"/>
          </a:p>
          <a:p>
            <a:r>
              <a:rPr lang="en-US" altLang="ja-JP" sz="1600" dirty="0" smtClean="0"/>
              <a:t>Frequency synchronization btw. linac/ring?</a:t>
            </a:r>
          </a:p>
          <a:p>
            <a:pPr lvl="1"/>
            <a:r>
              <a:rPr lang="en-US" altLang="ja-JP" sz="1400" dirty="0" smtClean="0"/>
              <a:t>All SKEKB frequencies are generated from common freq. with ring circumference compensation </a:t>
            </a:r>
          </a:p>
          <a:p>
            <a:r>
              <a:rPr lang="en-US" altLang="ja-JP" sz="1600" dirty="0" smtClean="0"/>
              <a:t>Beam charge variation pulse-pulse?</a:t>
            </a:r>
          </a:p>
          <a:p>
            <a:pPr lvl="1"/>
            <a:r>
              <a:rPr lang="en-US" altLang="ja-JP" sz="1400" dirty="0" smtClean="0"/>
              <a:t>Can be important</a:t>
            </a:r>
          </a:p>
          <a:p>
            <a:pPr lvl="1"/>
            <a:r>
              <a:rPr lang="en-US" altLang="ja-JP" sz="1400" dirty="0" smtClean="0"/>
              <a:t>Technically possible with different event assignment</a:t>
            </a:r>
          </a:p>
          <a:p>
            <a:pPr lvl="1"/>
            <a:r>
              <a:rPr lang="en-US" altLang="ja-JP" sz="1400" dirty="0" smtClean="0"/>
              <a:t>Means different injection modes with different orbit stabilization for wakefield</a:t>
            </a:r>
            <a:r>
              <a:rPr lang="en-US" altLang="ja-JP" sz="1200" dirty="0" smtClean="0"/>
              <a:t> </a:t>
            </a:r>
            <a:endParaRPr lang="en-US" altLang="ja-JP" sz="1600" dirty="0" smtClean="0">
              <a:solidFill>
                <a:srgbClr val="004000"/>
              </a:solidFill>
            </a:endParaRPr>
          </a:p>
          <a:p>
            <a:r>
              <a:rPr lang="en-US" altLang="ja-JP" sz="1600" dirty="0" smtClean="0"/>
              <a:t>Target quad – pulsed ?</a:t>
            </a:r>
          </a:p>
          <a:p>
            <a:r>
              <a:rPr lang="en-US" altLang="ja-JP" sz="1600" dirty="0" smtClean="0"/>
              <a:t>Beam jitter should be small</a:t>
            </a:r>
          </a:p>
          <a:p>
            <a:r>
              <a:rPr lang="en-US" altLang="ja-JP" sz="1600" dirty="0" smtClean="0"/>
              <a:t>DR extraction angle jitter</a:t>
            </a:r>
          </a:p>
          <a:p>
            <a:pPr lvl="1"/>
            <a:r>
              <a:rPr lang="en-US" altLang="ja-JP" sz="1400" dirty="0" smtClean="0"/>
              <a:t>Offset injection position/angle jitter should be small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4655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ava-jca-caj-furukawa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">
  <a:themeElements>
    <a:clrScheme name="">
      <a:dk1>
        <a:srgbClr val="CC6600"/>
      </a:dk1>
      <a:lt1>
        <a:srgbClr val="FFFFFF"/>
      </a:lt1>
      <a:dk2>
        <a:srgbClr val="292929"/>
      </a:dk2>
      <a:lt2>
        <a:srgbClr val="66FF33"/>
      </a:lt2>
      <a:accent1>
        <a:srgbClr val="00CC99"/>
      </a:accent1>
      <a:accent2>
        <a:srgbClr val="3333CC"/>
      </a:accent2>
      <a:accent3>
        <a:srgbClr val="ACAC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">
      <a:dk1>
        <a:srgbClr val="CC6600"/>
      </a:dk1>
      <a:lt1>
        <a:srgbClr val="FFFFFF"/>
      </a:lt1>
      <a:dk2>
        <a:srgbClr val="292929"/>
      </a:dk2>
      <a:lt2>
        <a:srgbClr val="66FF33"/>
      </a:lt2>
      <a:accent1>
        <a:srgbClr val="00CC99"/>
      </a:accent1>
      <a:accent2>
        <a:srgbClr val="3333CC"/>
      </a:accent2>
      <a:accent3>
        <a:srgbClr val="ACAC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2961</Words>
  <Application>Microsoft Macintosh PowerPoint</Application>
  <PresentationFormat>ユーザー設定</PresentationFormat>
  <Paragraphs>532</Paragraphs>
  <Slides>40</Slides>
  <Notes>5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java-jca-caj-furukawa</vt:lpstr>
      <vt:lpstr>標準デザイン</vt:lpstr>
      <vt:lpstr>1_標準デザイン</vt:lpstr>
      <vt:lpstr>ビットマップ イメージ</vt:lpstr>
      <vt:lpstr>Electron / Positron Injector Linac</vt:lpstr>
      <vt:lpstr>SuperKEKB での Linac の役割</vt:lpstr>
      <vt:lpstr>Linac Upgrade for SuperKEKB</vt:lpstr>
      <vt:lpstr>Linac Schedule Overview</vt:lpstr>
      <vt:lpstr>概略の予定</vt:lpstr>
      <vt:lpstr>PF-AR 直接入射路工事 追加シールド</vt:lpstr>
      <vt:lpstr>FC 開発 3 号機ぼや　Cable 20cm 焼損</vt:lpstr>
      <vt:lpstr>SLAC-SuperKEKB Workshop (Injector Linac)</vt:lpstr>
      <vt:lpstr>Questions and Answers</vt:lpstr>
      <vt:lpstr>BPM 読み出しの技術選択</vt:lpstr>
      <vt:lpstr>Laser RF 電子銃 Workshop</vt:lpstr>
      <vt:lpstr>LAS 加速管 Processing</vt:lpstr>
      <vt:lpstr>ビーム光学設計</vt:lpstr>
      <vt:lpstr>スライド 14</vt:lpstr>
      <vt:lpstr>Result of e-p fitting</vt:lpstr>
      <vt:lpstr>Emittance Preservation</vt:lpstr>
      <vt:lpstr>Emittance Dilution</vt:lpstr>
      <vt:lpstr>スライド 18</vt:lpstr>
      <vt:lpstr>Positron Source</vt:lpstr>
      <vt:lpstr>陽電子ビームライン建設　–　捕獲部分</vt:lpstr>
      <vt:lpstr>Flux Concentrator Assembly</vt:lpstr>
      <vt:lpstr>e+/e- beam switching at target</vt:lpstr>
      <vt:lpstr>RF 電子銃開発</vt:lpstr>
      <vt:lpstr>RF Gun GR_A1 Overall Structure</vt:lpstr>
      <vt:lpstr>Regenerative Amplifier</vt:lpstr>
      <vt:lpstr>Multipass Amplifier</vt:lpstr>
      <vt:lpstr>Quadruple Frequency</vt:lpstr>
      <vt:lpstr>スライド 28</vt:lpstr>
      <vt:lpstr>GR_A1 : 5.1 nC / bunch</vt:lpstr>
      <vt:lpstr>Beam Trend / Stability</vt:lpstr>
      <vt:lpstr>Horizontal / Vertical stability</vt:lpstr>
      <vt:lpstr>Virtual Accelerator-based Controls</vt:lpstr>
      <vt:lpstr>スライド 33</vt:lpstr>
      <vt:lpstr>スライド 34</vt:lpstr>
      <vt:lpstr>e- beam</vt:lpstr>
      <vt:lpstr>スライド 36</vt:lpstr>
      <vt:lpstr>まとめ</vt:lpstr>
      <vt:lpstr>スライド 38</vt:lpstr>
      <vt:lpstr>ビームライン詳細</vt:lpstr>
      <vt:lpstr>まとめ</vt:lpstr>
    </vt:vector>
  </TitlesOfParts>
  <Manager/>
  <Company>kek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</dc:description>
  <cp:lastModifiedBy>和朗 古川</cp:lastModifiedBy>
  <cp:revision>67</cp:revision>
  <dcterms:created xsi:type="dcterms:W3CDTF">2013-12-25T04:08:51Z</dcterms:created>
  <dcterms:modified xsi:type="dcterms:W3CDTF">2013-12-25T04:13:33Z</dcterms:modified>
  <cp:category/>
</cp:coreProperties>
</file>