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720" r:id="rId2"/>
    <p:sldId id="717" r:id="rId3"/>
    <p:sldId id="724" r:id="rId4"/>
    <p:sldId id="721" r:id="rId5"/>
    <p:sldId id="726" r:id="rId6"/>
    <p:sldId id="727" r:id="rId7"/>
    <p:sldId id="728" r:id="rId8"/>
    <p:sldId id="730" r:id="rId9"/>
    <p:sldId id="729" r:id="rId10"/>
    <p:sldId id="731" r:id="rId11"/>
    <p:sldId id="732" r:id="rId12"/>
    <p:sldId id="733" r:id="rId13"/>
    <p:sldId id="734" r:id="rId14"/>
    <p:sldId id="735" r:id="rId15"/>
    <p:sldId id="736" r:id="rId16"/>
    <p:sldId id="722" r:id="rId17"/>
    <p:sldId id="737" r:id="rId18"/>
    <p:sldId id="738" r:id="rId19"/>
    <p:sldId id="743" r:id="rId20"/>
    <p:sldId id="740" r:id="rId21"/>
    <p:sldId id="741" r:id="rId22"/>
    <p:sldId id="723" r:id="rId23"/>
    <p:sldId id="755" r:id="rId24"/>
    <p:sldId id="748" r:id="rId25"/>
    <p:sldId id="749" r:id="rId26"/>
    <p:sldId id="751" r:id="rId27"/>
    <p:sldId id="752" r:id="rId28"/>
    <p:sldId id="742" r:id="rId29"/>
    <p:sldId id="744" r:id="rId30"/>
    <p:sldId id="745" r:id="rId31"/>
    <p:sldId id="746" r:id="rId32"/>
    <p:sldId id="747" r:id="rId33"/>
    <p:sldId id="757" r:id="rId34"/>
    <p:sldId id="753" r:id="rId35"/>
    <p:sldId id="739" r:id="rId36"/>
    <p:sldId id="756" r:id="rId37"/>
    <p:sldId id="754" r:id="rId38"/>
  </p:sldIdLst>
  <p:sldSz cx="10688638" cy="7562850"/>
  <p:notesSz cx="9144000" cy="6858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1pPr>
    <a:lvl2pPr marL="496888" indent="-39688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2pPr>
    <a:lvl3pPr marL="995363" indent="-80963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3pPr>
    <a:lvl4pPr marL="1492250" indent="-120650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4pPr>
    <a:lvl5pPr marL="1990725" indent="-161925" algn="l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5pPr>
    <a:lvl6pPr marL="2286000" algn="l" defTabSz="457200" rtl="0" eaLnBrk="1" latinLnBrk="0" hangingPunct="1"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6pPr>
    <a:lvl7pPr marL="2743200" algn="l" defTabSz="457200" rtl="0" eaLnBrk="1" latinLnBrk="0" hangingPunct="1"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7pPr>
    <a:lvl8pPr marL="3200400" algn="l" defTabSz="457200" rtl="0" eaLnBrk="1" latinLnBrk="0" hangingPunct="1"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8pPr>
    <a:lvl9pPr marL="3657600" algn="l" defTabSz="457200" rtl="0" eaLnBrk="1" latinLnBrk="0" hangingPunct="1">
      <a:defRPr kumimoji="1" sz="2600" kern="1200">
        <a:solidFill>
          <a:schemeClr val="tx1"/>
        </a:solidFill>
        <a:latin typeface="Times" charset="0"/>
        <a:ea typeface="Osaka" charset="-128"/>
        <a:cs typeface="Osaka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00FFFF"/>
    <a:srgbClr val="FFFCEB"/>
    <a:srgbClr val="FFF8DF"/>
    <a:srgbClr val="FFF8E1"/>
    <a:srgbClr val="FFBF00"/>
    <a:srgbClr val="FFFF00"/>
    <a:srgbClr val="006000"/>
    <a:srgbClr val="600000"/>
    <a:srgbClr val="400040"/>
    <a:srgbClr val="E0FFF4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094" autoAdjust="0"/>
    <p:restoredTop sz="79867" autoAdjust="0"/>
  </p:normalViewPr>
  <p:slideViewPr>
    <p:cSldViewPr snapToObjects="1" showGuides="1">
      <p:cViewPr>
        <p:scale>
          <a:sx n="110" d="100"/>
          <a:sy n="110" d="100"/>
        </p:scale>
        <p:origin x="-1712" y="-152"/>
      </p:cViewPr>
      <p:guideLst>
        <p:guide orient="horz" pos="3246"/>
        <p:guide pos="1254"/>
      </p:guideLst>
    </p:cSldViewPr>
  </p:slideViewPr>
  <p:outlineViewPr>
    <p:cViewPr>
      <p:scale>
        <a:sx n="40" d="100"/>
        <a:sy n="4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ce-K\Documents\Tokyo%20Institute%20of%20Technology\Thesis%20for%20Master%20degree\Ir5Ce%20Photocathode\Data\2012.3.10%20polarization%20effect%20(Ir5Ce)\polarization%20effect%20(Ir5Ce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plotArea>
      <c:layout>
        <c:manualLayout>
          <c:layoutTarget val="inner"/>
          <c:xMode val="edge"/>
          <c:yMode val="edge"/>
          <c:x val="0.129002405949256"/>
          <c:y val="0.0514005540974045"/>
          <c:w val="0.819317147856517"/>
          <c:h val="0.795582531350247"/>
        </c:manualLayout>
      </c:layout>
      <c:scatterChart>
        <c:scatterStyle val="lineMarker"/>
        <c:ser>
          <c:idx val="0"/>
          <c:order val="0"/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Sheet1!$A$5:$A$24</c:f>
              <c:numCache>
                <c:formatCode>General</c:formatCode>
                <c:ptCount val="20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95.0</c:v>
                </c:pt>
                <c:pt idx="11">
                  <c:v>100.0</c:v>
                </c:pt>
                <c:pt idx="12">
                  <c:v>110.0</c:v>
                </c:pt>
                <c:pt idx="13">
                  <c:v>120.0</c:v>
                </c:pt>
                <c:pt idx="14">
                  <c:v>130.0</c:v>
                </c:pt>
                <c:pt idx="15">
                  <c:v>140.0</c:v>
                </c:pt>
                <c:pt idx="16">
                  <c:v>150.0</c:v>
                </c:pt>
                <c:pt idx="17">
                  <c:v>160.0</c:v>
                </c:pt>
                <c:pt idx="18">
                  <c:v>170.0</c:v>
                </c:pt>
                <c:pt idx="19">
                  <c:v>180.0</c:v>
                </c:pt>
              </c:numCache>
            </c:numRef>
          </c:xVal>
          <c:yVal>
            <c:numRef>
              <c:f>Sheet1!$H$5:$H$24</c:f>
              <c:numCache>
                <c:formatCode>General</c:formatCode>
                <c:ptCount val="20"/>
                <c:pt idx="0">
                  <c:v>0.501412230973762</c:v>
                </c:pt>
                <c:pt idx="1">
                  <c:v>0.544106373518544</c:v>
                </c:pt>
                <c:pt idx="2">
                  <c:v>0.696833428667811</c:v>
                </c:pt>
                <c:pt idx="3">
                  <c:v>0.760932698979086</c:v>
                </c:pt>
                <c:pt idx="4">
                  <c:v>0.84239810380217</c:v>
                </c:pt>
                <c:pt idx="5">
                  <c:v>0.905553338653898</c:v>
                </c:pt>
                <c:pt idx="6">
                  <c:v>0.92879685652688</c:v>
                </c:pt>
                <c:pt idx="7">
                  <c:v>0.956471601512034</c:v>
                </c:pt>
                <c:pt idx="8">
                  <c:v>0.96803910385774</c:v>
                </c:pt>
                <c:pt idx="9">
                  <c:v>1.0</c:v>
                </c:pt>
                <c:pt idx="10">
                  <c:v>0.972571700082566</c:v>
                </c:pt>
                <c:pt idx="11">
                  <c:v>0.94891148342357</c:v>
                </c:pt>
                <c:pt idx="12">
                  <c:v>0.929054715464972</c:v>
                </c:pt>
                <c:pt idx="13">
                  <c:v>0.843880425958645</c:v>
                </c:pt>
                <c:pt idx="14">
                  <c:v>0.75977401844977</c:v>
                </c:pt>
                <c:pt idx="15">
                  <c:v>0.702560850798736</c:v>
                </c:pt>
                <c:pt idx="16">
                  <c:v>0.621862039155815</c:v>
                </c:pt>
                <c:pt idx="17">
                  <c:v>0.519721471245953</c:v>
                </c:pt>
                <c:pt idx="18">
                  <c:v>0.49741509078935</c:v>
                </c:pt>
                <c:pt idx="19">
                  <c:v>0.464402364492536</c:v>
                </c:pt>
              </c:numCache>
            </c:numRef>
          </c:yVal>
        </c:ser>
        <c:axId val="236863016"/>
        <c:axId val="173520296"/>
      </c:scatterChart>
      <c:valAx>
        <c:axId val="236863016"/>
        <c:scaling>
          <c:orientation val="minMax"/>
          <c:max val="18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polarization angle (degree)</a:t>
                </a:r>
                <a:endParaRPr lang="ja-JP"/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crossAx val="173520296"/>
        <c:crosses val="autoZero"/>
        <c:crossBetween val="midCat"/>
        <c:majorUnit val="20.0"/>
      </c:valAx>
      <c:valAx>
        <c:axId val="173520296"/>
        <c:scaling>
          <c:orientation val="minMax"/>
          <c:max val="1.0"/>
          <c:min val="0.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Q/Qmax</a:t>
                </a:r>
                <a:endParaRPr lang="ja-JP"/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crossAx val="236863016"/>
        <c:crosses val="autoZero"/>
        <c:crossBetween val="midCat"/>
        <c:majorUnit val="0.2"/>
      </c:valAx>
      <c:spPr>
        <a:ln w="6350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</c:chart>
  <c:txPr>
    <a:bodyPr/>
    <a:lstStyle/>
    <a:p>
      <a:pPr>
        <a:defRPr sz="1400"/>
      </a:pPr>
      <a:endParaRPr lang="ja-JP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fld id="{F941330A-BD68-EE4F-B252-DD4E26CEBD8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8995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4313" y="514350"/>
            <a:ext cx="3635375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fld id="{92887408-D3CD-0349-87E9-C35D7B81E6B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2829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" pitchFamily="-112" charset="0"/>
        <a:ea typeface="Osaka" pitchFamily="-112" charset="-128"/>
        <a:cs typeface="Osaka" pitchFamily="-112" charset="-128"/>
      </a:defRPr>
    </a:lvl1pPr>
    <a:lvl2pPr marL="496888" algn="l" rtl="0" fontAlgn="base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" pitchFamily="-112" charset="0"/>
        <a:ea typeface="Osaka" pitchFamily="-112" charset="-128"/>
        <a:cs typeface="Osaka" pitchFamily="-112" charset="-128"/>
      </a:defRPr>
    </a:lvl2pPr>
    <a:lvl3pPr marL="995363" algn="l" rtl="0" fontAlgn="base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" pitchFamily="-112" charset="0"/>
        <a:ea typeface="Osaka" pitchFamily="-112" charset="-128"/>
        <a:cs typeface="Osaka" pitchFamily="-112" charset="-128"/>
      </a:defRPr>
    </a:lvl3pPr>
    <a:lvl4pPr marL="1492250" algn="l" rtl="0" fontAlgn="base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" pitchFamily="-112" charset="0"/>
        <a:ea typeface="Osaka" pitchFamily="-112" charset="-128"/>
        <a:cs typeface="Osaka" pitchFamily="-112" charset="-128"/>
      </a:defRPr>
    </a:lvl4pPr>
    <a:lvl5pPr marL="1990725" algn="l" rtl="0" fontAlgn="base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" pitchFamily="-112" charset="0"/>
        <a:ea typeface="Osaka" pitchFamily="-112" charset="-128"/>
        <a:cs typeface="Osaka" pitchFamily="-112" charset="-128"/>
      </a:defRPr>
    </a:lvl5pPr>
    <a:lvl6pPr marL="2488768" algn="l" defTabSz="497754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kumimoji="1"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</a:t>
            </a:r>
            <a:r>
              <a:rPr lang="en-US" altLang="ja-JP" sz="2700" dirty="0" err="1" smtClean="0"/>
              <a:t>emittance</a:t>
            </a:r>
            <a:r>
              <a:rPr lang="en-US" altLang="ja-JP" sz="2700" dirty="0" smtClean="0"/>
              <a:t> Injection Beam </a:t>
            </a:r>
          </a:p>
          <a:p>
            <a:pPr lvl="1"/>
            <a:r>
              <a:rPr lang="en-US" altLang="ja-JP" sz="2300" dirty="0" smtClean="0"/>
              <a:t>To meet </a:t>
            </a:r>
            <a:r>
              <a:rPr lang="en-US" altLang="ja-JP" sz="2300" dirty="0" err="1" smtClean="0"/>
              <a:t>nano</a:t>
            </a:r>
            <a:r>
              <a:rPr lang="en-US" altLang="ja-JP" sz="2300" dirty="0" smtClean="0"/>
              <a:t>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err="1" smtClean="0"/>
              <a:t>Emittance</a:t>
            </a:r>
            <a:r>
              <a:rPr lang="en-US" altLang="ja-JP" sz="2300" dirty="0" smtClean="0"/>
              <a:t>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</a:t>
            </a:r>
            <a:r>
              <a:rPr lang="en-US" altLang="ja-JP" sz="2300" dirty="0" err="1" smtClean="0"/>
              <a:t>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</a:t>
            </a:r>
            <a:r>
              <a:rPr lang="en-US" altLang="ja-JP" sz="2300" dirty="0" err="1" smtClean="0"/>
              <a:t>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1565D-495C-C740-9F7B-9B77167F1217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36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4859832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2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6" y="1692889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6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1" y="301114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5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5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5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95250" y="293688"/>
            <a:ext cx="10485438" cy="696595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4619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799" y="1176338"/>
            <a:ext cx="10401301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103188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68263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 userDrawn="1"/>
        </p:nvSpPr>
        <p:spPr bwMode="auto">
          <a:xfrm>
            <a:off x="7173913" y="7240588"/>
            <a:ext cx="293846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60"/>
                </a:solidFill>
                <a:latin typeface="Arial Rounded MT Bold" pitchFamily="-112" charset="0"/>
                <a:ea typeface="Osaka" pitchFamily="-112" charset="-128"/>
                <a:cs typeface="Osaka" pitchFamily="-112" charset="-128"/>
              </a:rPr>
              <a:t>Kazuro Furukawa, KEK,</a:t>
            </a: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Osaka" pitchFamily="-112" charset="-128"/>
                <a:cs typeface="Osaka" pitchFamily="-112" charset="-128"/>
              </a:rPr>
              <a:t> Jun.2012.</a:t>
            </a:r>
            <a:endParaRPr lang="en-US" altLang="ja-JP" sz="1300" i="1" dirty="0">
              <a:solidFill>
                <a:srgbClr val="000060"/>
              </a:solidFill>
              <a:latin typeface="Arial Rounded MT Bold" pitchFamily="-112" charset="0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5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Osaka" pitchFamily="-112" charset="-128"/>
                <a:cs typeface="Osaka" pitchFamily="-112" charset="-128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rcRect/>
          <a:stretch>
            <a:fillRect/>
          </a:stretch>
        </p:blipFill>
        <p:spPr bwMode="auto">
          <a:xfrm>
            <a:off x="177799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 userDrawn="1"/>
        </p:nvPicPr>
        <p:blipFill>
          <a:blip r:embed="rId14">
            <a:alphaModFix amt="75000"/>
          </a:blip>
          <a:srcRect/>
          <a:stretch>
            <a:fillRect/>
          </a:stretch>
        </p:blipFill>
        <p:spPr bwMode="auto">
          <a:xfrm>
            <a:off x="9688513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 userDrawn="1"/>
        </p:nvSpPr>
        <p:spPr bwMode="auto">
          <a:xfrm>
            <a:off x="163513" y="725011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Linac Upgrade Status towards SuperKEKB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fontAlgn="base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fontAlgn="base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fontAlgn="base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Electron / Positron Injector </a:t>
            </a:r>
            <a:r>
              <a:rPr lang="en-US" altLang="ja-JP" dirty="0" err="1" smtClean="0"/>
              <a:t>Linac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sz="2400" dirty="0" smtClean="0"/>
              <a:t>K. Furukawa</a:t>
            </a:r>
          </a:p>
          <a:p>
            <a:r>
              <a:rPr lang="en-US" altLang="ja-JP" sz="2400" dirty="0" smtClean="0"/>
              <a:t>for Linac division</a:t>
            </a:r>
            <a:endParaRPr lang="ja-JP" altLang="en-US" sz="24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L-band Accelerating Structure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91750" y="1190625"/>
            <a:ext cx="8562146" cy="929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first L-band structure completed in March 2010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operation test at test stand from April 2012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6" name="コンテンツ プレースホルダ 4" descr="Lband加速管全体図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2253466" y="4799139"/>
            <a:ext cx="6824653" cy="2106486"/>
          </a:xfrm>
          <a:prstGeom prst="rect">
            <a:avLst/>
          </a:prstGeom>
        </p:spPr>
      </p:pic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5002565" y="2051740"/>
            <a:ext cx="503214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RF frequency 1298 (=2856 x5/11) MHz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traveling-wave </a:t>
            </a: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structure (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short </a:t>
            </a:r>
            <a:r>
              <a:rPr lang="en-US" altLang="ja-JP" sz="1600" dirty="0" err="1" smtClean="0">
                <a:solidFill>
                  <a:srgbClr val="008000"/>
                </a:solidFill>
                <a:latin typeface="+mn-lt"/>
              </a:rPr>
              <a:t>rf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 pulse)</a:t>
            </a:r>
            <a:endParaRPr lang="en-US" altLang="ja-JP" sz="1600" dirty="0">
              <a:solidFill>
                <a:srgbClr val="008000"/>
              </a:solidFill>
              <a:latin typeface="+mn-lt"/>
            </a:endParaRP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constant gradient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(2/3)pi phase advance per cell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structure length 2.2 meter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disk aperture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2a = 39.4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~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35.0 mm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field strength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12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MV/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m@15 MW input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single feed coupler </a:t>
            </a:r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(with field symmetrized)</a:t>
            </a:r>
            <a:endParaRPr lang="en-US" altLang="ja-JP" sz="1600" dirty="0">
              <a:solidFill>
                <a:srgbClr val="008000"/>
              </a:solidFill>
              <a:latin typeface="+mn-lt"/>
            </a:endParaRPr>
          </a:p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attenuation constant tau = 0.26</a:t>
            </a:r>
            <a:endParaRPr lang="ja-JP" altLang="en-US" sz="1800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8" name="Picture 2" descr="C:\Users\higo\2011\Report and Papers\110801　第8回加速器学会　つくば\SuperKEKB LUG\Talk\Hitachi L-band accelera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8" r="1601" b="35715"/>
          <a:stretch>
            <a:fillRect/>
          </a:stretch>
        </p:blipFill>
        <p:spPr bwMode="auto">
          <a:xfrm>
            <a:off x="817361" y="2144877"/>
            <a:ext cx="3612558" cy="232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86481" y="6372225"/>
            <a:ext cx="210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+mn-lt"/>
                <a:cs typeface="Arial"/>
              </a:rPr>
              <a:t>(structure data </a:t>
            </a:r>
            <a:r>
              <a:rPr lang="en-US" altLang="ja-JP" sz="2000" dirty="0">
                <a:latin typeface="+mn-lt"/>
                <a:cs typeface="Arial"/>
              </a:rPr>
              <a:t>by </a:t>
            </a:r>
            <a:r>
              <a:rPr lang="en-US" altLang="ja-JP" sz="2000" dirty="0" smtClean="0">
                <a:latin typeface="+mn-lt"/>
                <a:cs typeface="Arial"/>
              </a:rPr>
              <a:t>T. Higo)</a:t>
            </a:r>
            <a:endParaRPr lang="ja-JP" altLang="en-US" sz="2000" dirty="0">
              <a:latin typeface="+mn-lt"/>
              <a:cs typeface="Arial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Built-in Collinear RF Power Load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91748" y="1254782"/>
            <a:ext cx="5662171" cy="291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L-band rf coupler limits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DC solenoid inner radius &gt;= 180 mm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for regular cell region, the radius can be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130 mm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with built-in collinear power load, the output coupler can be 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omitted and end-tail becomes thin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6" name="図 5" descr="スクリーンショット（2012-02-19 22.19.25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52174" y="1279114"/>
            <a:ext cx="3697545" cy="5245511"/>
          </a:xfrm>
          <a:prstGeom prst="rect">
            <a:avLst/>
          </a:prstGeom>
        </p:spPr>
      </p:pic>
      <p:pic>
        <p:nvPicPr>
          <p:cNvPr id="7" name="図 6" descr="スクリーンショット（2012-02-19 22.37.51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15615" y="4287633"/>
            <a:ext cx="4176304" cy="2694192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7607411" y="3487648"/>
            <a:ext cx="2554160" cy="258004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Large Aperture S-band Structure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LAS structures are used,</a:t>
            </a:r>
          </a:p>
          <a:p>
            <a:pPr lvl="1"/>
            <a:r>
              <a:rPr lang="en-US" altLang="ja-JP" sz="2000" dirty="0" smtClean="0"/>
              <a:t>in second unit of capture section</a:t>
            </a:r>
          </a:p>
          <a:p>
            <a:pPr lvl="1"/>
            <a:r>
              <a:rPr lang="en-US" altLang="ja-JP" sz="2000" dirty="0" smtClean="0"/>
              <a:t>in two accelerator modules just behind capture section</a:t>
            </a:r>
          </a:p>
          <a:p>
            <a:r>
              <a:rPr lang="en-US" altLang="ja-JP" sz="2400" dirty="0" smtClean="0"/>
              <a:t>Large aperture and compact outer diameter</a:t>
            </a:r>
          </a:p>
          <a:p>
            <a:pPr lvl="1"/>
            <a:r>
              <a:rPr lang="en-US" altLang="ja-JP" sz="2000" dirty="0" smtClean="0"/>
              <a:t>existing rf source available</a:t>
            </a:r>
          </a:p>
          <a:p>
            <a:pPr lvl="1"/>
            <a:r>
              <a:rPr lang="en-US" altLang="ja-JP" sz="2000" dirty="0" smtClean="0"/>
              <a:t>existing DC solenoid available</a:t>
            </a:r>
          </a:p>
          <a:p>
            <a:pPr lvl="1"/>
            <a:r>
              <a:rPr lang="en-US" altLang="ja-JP" sz="2000" dirty="0" smtClean="0"/>
              <a:t>compact quad outside LAS structure compared with L-band</a:t>
            </a:r>
          </a:p>
          <a:p>
            <a:r>
              <a:rPr lang="en-US" altLang="ja-JP" sz="2400" dirty="0" smtClean="0"/>
              <a:t>Cost-performance balance </a:t>
            </a:r>
            <a:endParaRPr lang="ja-JP" altLang="en-US" sz="2400" dirty="0" smtClean="0"/>
          </a:p>
          <a:p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pic>
        <p:nvPicPr>
          <p:cNvPr id="5" name="図 4" descr="LA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8730" y="4622451"/>
            <a:ext cx="4302135" cy="2208833"/>
          </a:xfrm>
          <a:prstGeom prst="rect">
            <a:avLst/>
          </a:prstGeom>
        </p:spPr>
      </p:pic>
      <p:sp>
        <p:nvSpPr>
          <p:cNvPr id="6" name="テキスト ボックス 1"/>
          <p:cNvSpPr txBox="1">
            <a:spLocks noChangeArrowheads="1"/>
          </p:cNvSpPr>
          <p:nvPr/>
        </p:nvSpPr>
        <p:spPr bwMode="auto">
          <a:xfrm>
            <a:off x="5136848" y="4391885"/>
            <a:ext cx="5373990" cy="258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traveling</a:t>
            </a: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-wave </a:t>
            </a: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structure</a:t>
            </a:r>
            <a:endParaRPr lang="en-US" altLang="ja-JP" sz="1600" dirty="0">
              <a:solidFill>
                <a:srgbClr val="008000"/>
              </a:solidFill>
              <a:latin typeface="+mn-lt"/>
            </a:endParaRP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constant gradient</a:t>
            </a: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(2/3)pi phase advance per cell</a:t>
            </a: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structure length 2.2 meter</a:t>
            </a: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disk aperture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2a =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31.9 ~ 30.0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mm</a:t>
            </a: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field strength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16.4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MV/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m with SLED</a:t>
            </a:r>
            <a:br>
              <a:rPr lang="en-US" altLang="ja-JP" sz="1800" dirty="0" smtClean="0">
                <a:solidFill>
                  <a:srgbClr val="FF0000"/>
                </a:solidFill>
                <a:latin typeface="+mn-lt"/>
              </a:rPr>
            </a:b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 		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6.9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MV/m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w/o SLED</a:t>
            </a: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two port input coupler 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(J-shape side-couple)</a:t>
            </a:r>
            <a:br>
              <a:rPr lang="en-US" altLang="ja-JP" sz="1400" dirty="0" smtClean="0">
                <a:solidFill>
                  <a:srgbClr val="008000"/>
                </a:solidFill>
                <a:latin typeface="+mn-lt"/>
              </a:rPr>
            </a:b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two port </a:t>
            </a: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output coupler </a:t>
            </a:r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(ordinary shape)</a:t>
            </a:r>
            <a:endParaRPr lang="en-US" altLang="ja-JP" sz="1400" dirty="0">
              <a:solidFill>
                <a:srgbClr val="008000"/>
              </a:solidFill>
              <a:latin typeface="+mn-lt"/>
            </a:endParaRPr>
          </a:p>
          <a:p>
            <a:pPr>
              <a:lnSpc>
                <a:spcPct val="90000"/>
              </a:lnSpc>
              <a:buFont typeface="Wingdings" charset="0"/>
              <a:buChar char="l"/>
            </a:pP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attenuation constant tau = </a:t>
            </a:r>
            <a:r>
              <a:rPr lang="en-US" altLang="ja-JP" sz="1800" dirty="0" smtClean="0">
                <a:solidFill>
                  <a:srgbClr val="008000"/>
                </a:solidFill>
                <a:latin typeface="+mn-lt"/>
              </a:rPr>
              <a:t>0.112</a:t>
            </a:r>
            <a:endParaRPr lang="ja-JP" altLang="en-US" sz="18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Solenoid Field Design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56056" y="1401103"/>
            <a:ext cx="8598041" cy="954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FC + DC solenoid field distribution determines transverse acceptance of capture section and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e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+ initial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emittance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6" name="図 5" descr="z-Bz-DCS-Di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62577" y="2425777"/>
            <a:ext cx="4672742" cy="3281336"/>
          </a:xfrm>
          <a:prstGeom prst="rect">
            <a:avLst/>
          </a:prstGeom>
        </p:spPr>
      </p:pic>
      <p:pic>
        <p:nvPicPr>
          <p:cNvPr id="7" name="図 6" descr="z-Bz-FC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1599" y="2558815"/>
            <a:ext cx="4273137" cy="3004126"/>
          </a:xfrm>
          <a:prstGeom prst="rect">
            <a:avLst/>
          </a:prstGeom>
        </p:spPr>
      </p:pic>
      <p:pic>
        <p:nvPicPr>
          <p:cNvPr id="8" name="図 7" descr="スクリーンショット（2012-02-20 12.07.58）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7121" y="5821132"/>
            <a:ext cx="8808198" cy="100829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834250" y="3177550"/>
            <a:ext cx="266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FC + DC Solenoid field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peak ~ 6 Tesla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83716" y="3039447"/>
            <a:ext cx="2069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DC solenoid field 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(long range)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106797" y="2168033"/>
            <a:ext cx="317486" cy="3394908"/>
          </a:xfrm>
          <a:prstGeom prst="ellipse">
            <a:avLst/>
          </a:prstGeom>
          <a:noFill/>
          <a:ln w="19050" cmpd="sng">
            <a:solidFill>
              <a:srgbClr val="8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矢印 11"/>
          <p:cNvSpPr/>
          <p:nvPr/>
        </p:nvSpPr>
        <p:spPr>
          <a:xfrm>
            <a:off x="3030928" y="4211491"/>
            <a:ext cx="1986322" cy="42334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Simulation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772319" y="1114425"/>
            <a:ext cx="9649760" cy="2150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capture section :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Zang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Lei (GPT), T.Kamitani(EGS4, CST)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linac 1~2 sector + LTR :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T.Miura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,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N.Iida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(SAD)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DR beam dynamics :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H.Ikeda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RTL + linac 3~5 sector + BT-line :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N.Iida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(SAD)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7" name="図 7" descr="gifanim-AC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4719" y="2943225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8" descr="gifanim-DC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1919" y="2943225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2804319" y="3171825"/>
            <a:ext cx="2801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0000FF"/>
                </a:solidFill>
              </a:rPr>
              <a:t>Acceleration</a:t>
            </a:r>
            <a:r>
              <a:rPr lang="en-US" altLang="ja-JP" sz="1800"/>
              <a:t> phase mode</a:t>
            </a:r>
          </a:p>
          <a:p>
            <a:r>
              <a:rPr lang="en-US" altLang="ja-JP" sz="1800"/>
              <a:t>in capture section</a:t>
            </a:r>
            <a:endParaRPr lang="ja-JP" altLang="en-US" sz="1800"/>
          </a:p>
        </p:txBody>
      </p:sp>
      <p:sp>
        <p:nvSpPr>
          <p:cNvPr id="10" name="テキスト ボックス 8"/>
          <p:cNvSpPr txBox="1">
            <a:spLocks noChangeArrowheads="1"/>
          </p:cNvSpPr>
          <p:nvPr/>
        </p:nvSpPr>
        <p:spPr bwMode="auto">
          <a:xfrm>
            <a:off x="7071519" y="3171825"/>
            <a:ext cx="2814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Deceleration</a:t>
            </a:r>
            <a:r>
              <a:rPr lang="en-US" altLang="ja-JP" sz="1800"/>
              <a:t> phase mode</a:t>
            </a:r>
          </a:p>
          <a:p>
            <a:r>
              <a:rPr lang="en-US" altLang="ja-JP" sz="1800"/>
              <a:t>in capture section</a:t>
            </a:r>
            <a:endParaRPr lang="ja-JP" altLang="en-US" sz="1800"/>
          </a:p>
        </p:txBody>
      </p:sp>
      <p:sp>
        <p:nvSpPr>
          <p:cNvPr id="11" name="テキスト ボックス 8"/>
          <p:cNvSpPr txBox="1">
            <a:spLocks noChangeArrowheads="1"/>
          </p:cNvSpPr>
          <p:nvPr/>
        </p:nvSpPr>
        <p:spPr bwMode="auto">
          <a:xfrm>
            <a:off x="126999" y="3019425"/>
            <a:ext cx="201692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sz="1800" b="1" dirty="0" smtClean="0">
                <a:solidFill>
                  <a:srgbClr val="008000"/>
                </a:solidFill>
              </a:rPr>
              <a:t>Simulation Example</a:t>
            </a:r>
          </a:p>
          <a:p>
            <a:pPr algn="r"/>
            <a:endParaRPr lang="en-US" altLang="ja-JP" sz="1800" b="1" u="sng" dirty="0" smtClean="0">
              <a:solidFill>
                <a:srgbClr val="008000"/>
              </a:solidFill>
            </a:endParaRPr>
          </a:p>
          <a:p>
            <a:pPr algn="r"/>
            <a:r>
              <a:rPr lang="en-US" altLang="ja-JP" sz="1800" b="1" u="sng" dirty="0" smtClean="0">
                <a:solidFill>
                  <a:srgbClr val="008000"/>
                </a:solidFill>
              </a:rPr>
              <a:t>from </a:t>
            </a:r>
            <a:r>
              <a:rPr lang="en-US" altLang="ja-JP" sz="1800" b="1" u="sng" dirty="0">
                <a:solidFill>
                  <a:srgbClr val="008000"/>
                </a:solidFill>
              </a:rPr>
              <a:t>target to capture section exit (120 </a:t>
            </a:r>
            <a:r>
              <a:rPr lang="en-US" altLang="ja-JP" sz="1800" b="1" u="sng" dirty="0" err="1">
                <a:solidFill>
                  <a:srgbClr val="008000"/>
                </a:solidFill>
              </a:rPr>
              <a:t>MeV</a:t>
            </a:r>
            <a:r>
              <a:rPr lang="en-US" altLang="ja-JP" sz="1800" b="1" u="sng" dirty="0">
                <a:solidFill>
                  <a:srgbClr val="008000"/>
                </a:solidFill>
              </a:rPr>
              <a:t>)</a:t>
            </a:r>
            <a:endParaRPr lang="ja-JP" altLang="en-US" sz="1800" b="1" u="sng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 rot="16200000">
            <a:off x="1397794" y="4883150"/>
            <a:ext cx="16589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/>
              <a:t>Energy (MeV)</a:t>
            </a:r>
            <a:endParaRPr lang="ja-JP" altLang="en-US" sz="1800" b="1"/>
          </a:p>
        </p:txBody>
      </p:sp>
      <p:sp>
        <p:nvSpPr>
          <p:cNvPr id="13" name="テキスト ボックス 11"/>
          <p:cNvSpPr txBox="1">
            <a:spLocks noChangeArrowheads="1"/>
          </p:cNvSpPr>
          <p:nvPr/>
        </p:nvSpPr>
        <p:spPr bwMode="auto">
          <a:xfrm rot="16200000">
            <a:off x="5550694" y="4768850"/>
            <a:ext cx="18875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/>
              <a:t>Energy (MeV)</a:t>
            </a:r>
            <a:endParaRPr lang="ja-JP" altLang="en-US" sz="1800" b="1"/>
          </a:p>
        </p:txBody>
      </p:sp>
      <p:sp>
        <p:nvSpPr>
          <p:cNvPr id="14" name="テキスト ボックス 2"/>
          <p:cNvSpPr txBox="1">
            <a:spLocks noChangeArrowheads="1"/>
          </p:cNvSpPr>
          <p:nvPr/>
        </p:nvSpPr>
        <p:spPr bwMode="auto">
          <a:xfrm>
            <a:off x="2880519" y="6905625"/>
            <a:ext cx="3082925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/>
              <a:t>longitudinal position (mm)</a:t>
            </a:r>
            <a:endParaRPr lang="ja-JP" altLang="en-US" sz="1800" b="1"/>
          </a:p>
        </p:txBody>
      </p:sp>
      <p:sp>
        <p:nvSpPr>
          <p:cNvPr id="15" name="テキスト ボックス 13"/>
          <p:cNvSpPr txBox="1">
            <a:spLocks noChangeArrowheads="1"/>
          </p:cNvSpPr>
          <p:nvPr/>
        </p:nvSpPr>
        <p:spPr bwMode="auto">
          <a:xfrm>
            <a:off x="7188994" y="6905625"/>
            <a:ext cx="3082925" cy="323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/>
              <a:t>longitudinal position (mm)</a:t>
            </a:r>
            <a:endParaRPr lang="ja-JP" altLang="en-US" sz="1800" b="1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6" descr="SKB-DR-LayoutL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945" r="-884" b="3071"/>
          <a:stretch/>
        </p:blipFill>
        <p:spPr>
          <a:xfrm>
            <a:off x="3363119" y="1338262"/>
            <a:ext cx="3997325" cy="56435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ECS at LTR &amp; BCS at RTL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pic>
        <p:nvPicPr>
          <p:cNvPr id="6" name="図 1" descr="ECS-sumal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4732" y="3884612"/>
            <a:ext cx="3074987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5" descr="BCS-sumal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" y="3884612"/>
            <a:ext cx="3074988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 bwMode="auto">
          <a:xfrm flipH="1">
            <a:off x="8303419" y="4837112"/>
            <a:ext cx="5334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直線矢印コネクタ 8"/>
          <p:cNvCxnSpPr/>
          <p:nvPr/>
        </p:nvCxnSpPr>
        <p:spPr bwMode="auto">
          <a:xfrm flipH="1">
            <a:off x="9141619" y="5845175"/>
            <a:ext cx="5334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直線矢印コネクタ 9"/>
          <p:cNvCxnSpPr/>
          <p:nvPr/>
        </p:nvCxnSpPr>
        <p:spPr bwMode="auto">
          <a:xfrm>
            <a:off x="7993857" y="4968875"/>
            <a:ext cx="0" cy="3206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直線矢印コネクタ 10"/>
          <p:cNvCxnSpPr/>
          <p:nvPr/>
        </p:nvCxnSpPr>
        <p:spPr bwMode="auto">
          <a:xfrm>
            <a:off x="9992519" y="5408612"/>
            <a:ext cx="0" cy="3222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円/楕円 12"/>
          <p:cNvSpPr>
            <a:spLocks noChangeArrowheads="1"/>
          </p:cNvSpPr>
          <p:nvPr/>
        </p:nvSpPr>
        <p:spPr bwMode="auto">
          <a:xfrm>
            <a:off x="7998619" y="5099050"/>
            <a:ext cx="1993900" cy="492125"/>
          </a:xfrm>
          <a:prstGeom prst="ellipse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 flipV="1">
            <a:off x="1473994" y="4562475"/>
            <a:ext cx="12700" cy="5794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直線矢印コネクタ 13"/>
          <p:cNvCxnSpPr/>
          <p:nvPr/>
        </p:nvCxnSpPr>
        <p:spPr bwMode="auto">
          <a:xfrm flipH="1" flipV="1">
            <a:off x="2482056" y="5518150"/>
            <a:ext cx="12700" cy="581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直線矢印コネクタ 14"/>
          <p:cNvCxnSpPr/>
          <p:nvPr/>
        </p:nvCxnSpPr>
        <p:spPr bwMode="auto">
          <a:xfrm>
            <a:off x="1585119" y="4337050"/>
            <a:ext cx="3333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直線矢印コネクタ 15"/>
          <p:cNvCxnSpPr/>
          <p:nvPr/>
        </p:nvCxnSpPr>
        <p:spPr bwMode="auto">
          <a:xfrm>
            <a:off x="2042319" y="6343650"/>
            <a:ext cx="3333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9000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円/楕円 21"/>
          <p:cNvSpPr>
            <a:spLocks noChangeArrowheads="1"/>
          </p:cNvSpPr>
          <p:nvPr/>
        </p:nvSpPr>
        <p:spPr bwMode="auto">
          <a:xfrm rot="16200000">
            <a:off x="987425" y="5095081"/>
            <a:ext cx="1993900" cy="490538"/>
          </a:xfrm>
          <a:prstGeom prst="ellipse">
            <a:avLst/>
          </a:prstGeom>
          <a:solidFill>
            <a:srgbClr val="FF0000">
              <a:alpha val="25098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円/楕円 19"/>
          <p:cNvSpPr>
            <a:spLocks noChangeArrowheads="1"/>
          </p:cNvSpPr>
          <p:nvPr/>
        </p:nvSpPr>
        <p:spPr bwMode="auto">
          <a:xfrm>
            <a:off x="1478756" y="4841875"/>
            <a:ext cx="1016000" cy="998537"/>
          </a:xfrm>
          <a:prstGeom prst="ellipse">
            <a:avLst/>
          </a:prstGeom>
          <a:solidFill>
            <a:srgbClr val="0000FF">
              <a:alpha val="14117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円/楕円 23"/>
          <p:cNvSpPr>
            <a:spLocks noChangeArrowheads="1"/>
          </p:cNvSpPr>
          <p:nvPr/>
        </p:nvSpPr>
        <p:spPr bwMode="auto">
          <a:xfrm>
            <a:off x="8493919" y="4845050"/>
            <a:ext cx="1016000" cy="1000125"/>
          </a:xfrm>
          <a:prstGeom prst="ellipse">
            <a:avLst/>
          </a:prstGeom>
          <a:solidFill>
            <a:srgbClr val="0000FF">
              <a:alpha val="14117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14152" y="1365250"/>
            <a:ext cx="1840167" cy="7663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  <a:cs typeface="Verdana" charset="0"/>
              </a:rPr>
              <a:t>E</a:t>
            </a:r>
            <a:r>
              <a:rPr lang="en-US" altLang="ja-JP" sz="1800" b="1" dirty="0">
                <a:latin typeface="+mn-lt"/>
                <a:cs typeface="Verdana" charset="0"/>
              </a:rPr>
              <a:t>nergy-spread 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  <a:cs typeface="Verdana" charset="0"/>
              </a:rPr>
              <a:t>C</a:t>
            </a:r>
            <a:r>
              <a:rPr lang="en-US" altLang="ja-JP" sz="1800" b="1" dirty="0">
                <a:latin typeface="+mn-lt"/>
                <a:cs typeface="Verdana" charset="0"/>
              </a:rPr>
              <a:t>ompression 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+mn-lt"/>
                <a:cs typeface="Verdana" charset="0"/>
              </a:rPr>
              <a:t>S</a:t>
            </a:r>
            <a:r>
              <a:rPr lang="en-US" altLang="ja-JP" sz="1800" b="1" dirty="0">
                <a:latin typeface="+mn-lt"/>
                <a:cs typeface="Verdana" charset="0"/>
              </a:rPr>
              <a:t>ystem</a:t>
            </a:r>
            <a:endParaRPr kumimoji="1" lang="ja-JP" altLang="en-US" sz="1800" b="1" dirty="0"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1319" y="1377950"/>
            <a:ext cx="1672253" cy="7663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ja-JP" sz="1800" b="1" dirty="0">
                <a:solidFill>
                  <a:srgbClr val="008000"/>
                </a:solidFill>
                <a:latin typeface="+mn-lt"/>
                <a:cs typeface="Verdana" charset="0"/>
              </a:rPr>
              <a:t>B</a:t>
            </a:r>
            <a:r>
              <a:rPr lang="en-US" altLang="ja-JP" sz="1800" b="1" dirty="0">
                <a:latin typeface="+mn-lt"/>
                <a:cs typeface="Verdana" charset="0"/>
              </a:rPr>
              <a:t>unch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800" b="1" dirty="0">
                <a:solidFill>
                  <a:srgbClr val="008000"/>
                </a:solidFill>
                <a:latin typeface="+mn-lt"/>
                <a:cs typeface="Verdana" charset="0"/>
              </a:rPr>
              <a:t>C</a:t>
            </a:r>
            <a:r>
              <a:rPr lang="en-US" altLang="ja-JP" sz="1800" b="1" dirty="0">
                <a:latin typeface="+mn-lt"/>
                <a:cs typeface="Verdana" charset="0"/>
              </a:rPr>
              <a:t>ompression 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800" b="1" dirty="0">
                <a:solidFill>
                  <a:srgbClr val="008000"/>
                </a:solidFill>
                <a:latin typeface="+mn-lt"/>
                <a:cs typeface="Verdana" charset="0"/>
              </a:rPr>
              <a:t>S</a:t>
            </a:r>
            <a:r>
              <a:rPr lang="en-US" altLang="ja-JP" sz="1800" b="1" dirty="0">
                <a:latin typeface="+mn-lt"/>
                <a:cs typeface="Verdana" charset="0"/>
              </a:rPr>
              <a:t>ystem</a:t>
            </a:r>
            <a:endParaRPr kumimoji="1" lang="ja-JP" altLang="en-US" sz="1800" b="1" dirty="0">
              <a:latin typeface="+mn-lt"/>
            </a:endParaRPr>
          </a:p>
        </p:txBody>
      </p:sp>
      <p:sp>
        <p:nvSpPr>
          <p:cNvPr id="22" name="テキスト ボックス 24"/>
          <p:cNvSpPr txBox="1">
            <a:spLocks noChangeArrowheads="1"/>
          </p:cNvSpPr>
          <p:nvPr/>
        </p:nvSpPr>
        <p:spPr bwMode="auto">
          <a:xfrm>
            <a:off x="7293769" y="2117725"/>
            <a:ext cx="3003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ECS reduce energy-spread of </a:t>
            </a:r>
            <a:r>
              <a:rPr lang="en-US" altLang="ja-JP" sz="180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+ entering DR</a:t>
            </a:r>
          </a:p>
        </p:txBody>
      </p:sp>
      <p:sp>
        <p:nvSpPr>
          <p:cNvPr id="23" name="テキスト ボックス 27"/>
          <p:cNvSpPr txBox="1">
            <a:spLocks noChangeArrowheads="1"/>
          </p:cNvSpPr>
          <p:nvPr/>
        </p:nvSpPr>
        <p:spPr bwMode="auto">
          <a:xfrm>
            <a:off x="391319" y="2155825"/>
            <a:ext cx="325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BCS reduce bunch-length of </a:t>
            </a:r>
            <a:r>
              <a:rPr lang="en-US" altLang="ja-JP" sz="1800" dirty="0" err="1">
                <a:solidFill>
                  <a:srgbClr val="008000"/>
                </a:solidFill>
                <a:latin typeface="+mn-lt"/>
              </a:rPr>
              <a:t>e</a:t>
            </a:r>
            <a:r>
              <a:rPr lang="en-US" altLang="ja-JP" sz="1800" dirty="0">
                <a:solidFill>
                  <a:srgbClr val="008000"/>
                </a:solidFill>
                <a:latin typeface="+mn-lt"/>
              </a:rPr>
              <a:t>+ extracted from DR</a:t>
            </a:r>
            <a:endParaRPr lang="ja-JP" altLang="en-US" sz="18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4" name="テキスト ボックス 26"/>
          <p:cNvSpPr txBox="1">
            <a:spLocks noChangeArrowheads="1"/>
          </p:cNvSpPr>
          <p:nvPr/>
        </p:nvSpPr>
        <p:spPr bwMode="auto">
          <a:xfrm>
            <a:off x="7612857" y="3379787"/>
            <a:ext cx="2181306" cy="6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dirty="0">
                <a:latin typeface="+mn-lt"/>
              </a:rPr>
              <a:t>R</a:t>
            </a:r>
            <a:r>
              <a:rPr lang="en-US" altLang="ja-JP" sz="1600" baseline="-25000" dirty="0">
                <a:latin typeface="+mn-lt"/>
              </a:rPr>
              <a:t>56</a:t>
            </a:r>
            <a:r>
              <a:rPr lang="en-US" altLang="ja-JP" sz="1600" dirty="0">
                <a:latin typeface="+mn-lt"/>
              </a:rPr>
              <a:t> = -0.61 </a:t>
            </a:r>
            <a:r>
              <a:rPr lang="en-US" altLang="ja-JP" sz="1600" dirty="0" err="1">
                <a:latin typeface="+mn-lt"/>
              </a:rPr>
              <a:t>m</a:t>
            </a:r>
            <a:endParaRPr lang="en-US" altLang="ja-JP" sz="16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altLang="ja-JP" sz="1600" dirty="0" err="1">
                <a:latin typeface="+mn-lt"/>
              </a:rPr>
              <a:t>Vc</a:t>
            </a:r>
            <a:r>
              <a:rPr lang="en-US" altLang="ja-JP" sz="1600" dirty="0">
                <a:latin typeface="+mn-lt"/>
              </a:rPr>
              <a:t> = 41 MV (S-band)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latin typeface="+mn-lt"/>
              </a:rPr>
              <a:t>compression  1/3</a:t>
            </a:r>
            <a:endParaRPr lang="ja-JP" altLang="en-US" sz="1600" dirty="0">
              <a:latin typeface="+mn-lt"/>
            </a:endParaRPr>
          </a:p>
        </p:txBody>
      </p:sp>
      <p:sp>
        <p:nvSpPr>
          <p:cNvPr id="25" name="テキスト ボックス 29"/>
          <p:cNvSpPr txBox="1">
            <a:spLocks noChangeArrowheads="1"/>
          </p:cNvSpPr>
          <p:nvPr/>
        </p:nvSpPr>
        <p:spPr bwMode="auto">
          <a:xfrm>
            <a:off x="967581" y="3381375"/>
            <a:ext cx="2168382" cy="6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dirty="0" err="1">
                <a:latin typeface="+mn-lt"/>
              </a:rPr>
              <a:t>Vc</a:t>
            </a:r>
            <a:r>
              <a:rPr lang="en-US" altLang="ja-JP" sz="1600" dirty="0">
                <a:latin typeface="+mn-lt"/>
              </a:rPr>
              <a:t> = 37 MV (</a:t>
            </a:r>
            <a:r>
              <a:rPr lang="en-US" altLang="ja-JP" sz="1600" b="1" dirty="0">
                <a:solidFill>
                  <a:srgbClr val="FF0000"/>
                </a:solidFill>
                <a:latin typeface="+mn-lt"/>
              </a:rPr>
              <a:t>L-band</a:t>
            </a:r>
            <a:r>
              <a:rPr lang="en-US" altLang="ja-JP" sz="1600" dirty="0">
                <a:latin typeface="+mn-lt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latin typeface="+mn-lt"/>
              </a:rPr>
              <a:t>R</a:t>
            </a:r>
            <a:r>
              <a:rPr lang="en-US" altLang="ja-JP" sz="1600" baseline="-25000" dirty="0">
                <a:latin typeface="+mn-lt"/>
              </a:rPr>
              <a:t>56</a:t>
            </a:r>
            <a:r>
              <a:rPr lang="en-US" altLang="ja-JP" sz="1600" dirty="0">
                <a:latin typeface="+mn-lt"/>
              </a:rPr>
              <a:t> = -1.05 m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latin typeface="+mn-lt"/>
              </a:rPr>
              <a:t>compression  1/9</a:t>
            </a:r>
            <a:endParaRPr lang="ja-JP" altLang="en-US" sz="1600" dirty="0">
              <a:latin typeface="+mn-lt"/>
            </a:endParaRPr>
          </a:p>
        </p:txBody>
      </p:sp>
      <p:sp>
        <p:nvSpPr>
          <p:cNvPr id="26" name="正方形/長方形 28"/>
          <p:cNvSpPr>
            <a:spLocks noChangeArrowheads="1"/>
          </p:cNvSpPr>
          <p:nvPr/>
        </p:nvSpPr>
        <p:spPr bwMode="auto">
          <a:xfrm rot="600000">
            <a:off x="6184107" y="5159375"/>
            <a:ext cx="57150" cy="2667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" name="正方形/長方形 31"/>
          <p:cNvSpPr>
            <a:spLocks noChangeArrowheads="1"/>
          </p:cNvSpPr>
          <p:nvPr/>
        </p:nvSpPr>
        <p:spPr bwMode="auto">
          <a:xfrm rot="21300000">
            <a:off x="4206082" y="4329112"/>
            <a:ext cx="57150" cy="2667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正方形/長方形 32"/>
          <p:cNvSpPr>
            <a:spLocks noChangeArrowheads="1"/>
          </p:cNvSpPr>
          <p:nvPr/>
        </p:nvSpPr>
        <p:spPr bwMode="auto">
          <a:xfrm rot="21300000">
            <a:off x="4236244" y="4651375"/>
            <a:ext cx="57150" cy="2667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" name="テキスト ボックス 30"/>
          <p:cNvSpPr txBox="1">
            <a:spLocks noChangeArrowheads="1"/>
          </p:cNvSpPr>
          <p:nvPr/>
        </p:nvSpPr>
        <p:spPr bwMode="auto">
          <a:xfrm>
            <a:off x="7325519" y="2763837"/>
            <a:ext cx="3060052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FF00FF"/>
                </a:solidFill>
                <a:latin typeface="+mn-lt"/>
              </a:rPr>
              <a:t>non-isochronous arc +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FF00FF"/>
                </a:solidFill>
                <a:latin typeface="+mn-lt"/>
              </a:rPr>
              <a:t>energy correction by RF field</a:t>
            </a:r>
          </a:p>
        </p:txBody>
      </p:sp>
      <p:sp>
        <p:nvSpPr>
          <p:cNvPr id="30" name="テキスト ボックス 34"/>
          <p:cNvSpPr txBox="1">
            <a:spLocks noChangeArrowheads="1"/>
          </p:cNvSpPr>
          <p:nvPr/>
        </p:nvSpPr>
        <p:spPr bwMode="auto">
          <a:xfrm>
            <a:off x="543719" y="2819400"/>
            <a:ext cx="2856872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FF00"/>
                </a:solidFill>
                <a:latin typeface="+mn-lt"/>
              </a:rPr>
              <a:t>energy gradient by RF field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FF00"/>
                </a:solidFill>
                <a:latin typeface="+mn-lt"/>
              </a:rPr>
              <a:t> + non-isochronous arc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917657" y="6059487"/>
            <a:ext cx="169862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defRPr/>
            </a:pPr>
            <a:r>
              <a:rPr kumimoji="1" lang="en-US" altLang="ja-JP" sz="1400" dirty="0">
                <a:solidFill>
                  <a:srgbClr val="FF0000"/>
                </a:solidFill>
              </a:rPr>
              <a:t>schematic view</a:t>
            </a:r>
          </a:p>
          <a:p>
            <a:pPr>
              <a:defRPr/>
            </a:pPr>
            <a:r>
              <a:rPr kumimoji="1" lang="en-US" altLang="ja-JP" sz="1400" dirty="0">
                <a:solidFill>
                  <a:srgbClr val="FF0000"/>
                </a:solidFill>
              </a:rPr>
              <a:t>scale is not precise !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2" name="正方形/長方形 28"/>
          <p:cNvSpPr>
            <a:spLocks noChangeArrowheads="1"/>
          </p:cNvSpPr>
          <p:nvPr/>
        </p:nvSpPr>
        <p:spPr bwMode="auto">
          <a:xfrm rot="600000">
            <a:off x="6090444" y="5684837"/>
            <a:ext cx="57150" cy="2667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543752" y="6219825"/>
            <a:ext cx="8393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80FF"/>
                </a:solidFill>
                <a:latin typeface="+mn-lt"/>
              </a:rPr>
              <a:t>LTR</a:t>
            </a:r>
            <a:endParaRPr kumimoji="1" lang="ja-JP" altLang="en-US" sz="2800" dirty="0">
              <a:solidFill>
                <a:srgbClr val="0080FF"/>
              </a:solidFill>
              <a:latin typeface="+mn-lt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515519" y="6219825"/>
            <a:ext cx="8663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8000FF"/>
                </a:solidFill>
                <a:latin typeface="+mn-lt"/>
              </a:rPr>
              <a:t>RTL</a:t>
            </a:r>
            <a:endParaRPr kumimoji="1" lang="ja-JP" altLang="en-US" sz="2800" dirty="0">
              <a:solidFill>
                <a:srgbClr val="8000FF"/>
              </a:solidFill>
              <a:latin typeface="+mn-lt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963319" y="5681900"/>
            <a:ext cx="76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8000FF"/>
                </a:solidFill>
                <a:latin typeface="+mn-lt"/>
              </a:rPr>
              <a:t>   </a:t>
            </a:r>
            <a:endParaRPr kumimoji="1" lang="ja-JP" altLang="en-US" sz="2800" dirty="0">
              <a:solidFill>
                <a:srgbClr val="8000FF"/>
              </a:solidFill>
              <a:latin typeface="+mn-lt"/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Injector Positron Source Status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Fabricating SLAC-type </a:t>
            </a:r>
            <a:r>
              <a:rPr lang="en-US" altLang="ja-JP" sz="2800" dirty="0" smtClean="0">
                <a:solidFill>
                  <a:srgbClr val="0000FF"/>
                </a:solidFill>
              </a:rPr>
              <a:t>FC</a:t>
            </a:r>
            <a:r>
              <a:rPr lang="en-US" altLang="ja-JP" sz="2800" dirty="0" smtClean="0"/>
              <a:t> for T=0</a:t>
            </a:r>
          </a:p>
          <a:p>
            <a:r>
              <a:rPr lang="en-US" altLang="ja-JP" sz="2800" dirty="0" smtClean="0"/>
              <a:t>Need consideration on </a:t>
            </a:r>
            <a:r>
              <a:rPr lang="en-US" altLang="ja-JP" sz="2800" dirty="0" smtClean="0">
                <a:solidFill>
                  <a:srgbClr val="0000FF"/>
                </a:solidFill>
              </a:rPr>
              <a:t>target</a:t>
            </a:r>
            <a:r>
              <a:rPr lang="en-US" altLang="ja-JP" sz="2800" dirty="0" smtClean="0"/>
              <a:t> protection</a:t>
            </a:r>
          </a:p>
          <a:p>
            <a:r>
              <a:rPr lang="en-US" altLang="ja-JP" sz="2800" dirty="0" smtClean="0"/>
              <a:t>1st </a:t>
            </a:r>
            <a:r>
              <a:rPr lang="en-US" altLang="ja-JP" sz="2800" dirty="0" smtClean="0">
                <a:solidFill>
                  <a:srgbClr val="0000FF"/>
                </a:solidFill>
              </a:rPr>
              <a:t>L-band structure</a:t>
            </a:r>
            <a:r>
              <a:rPr lang="en-US" altLang="ja-JP" sz="2800" dirty="0" smtClean="0"/>
              <a:t> to be high-power tested soon</a:t>
            </a:r>
          </a:p>
          <a:p>
            <a:r>
              <a:rPr lang="en-US" altLang="ja-JP" sz="2800" dirty="0" smtClean="0"/>
              <a:t>Design of L-band </a:t>
            </a:r>
            <a:r>
              <a:rPr lang="en-US" altLang="ja-JP" sz="2800" dirty="0" smtClean="0">
                <a:solidFill>
                  <a:srgbClr val="0000FF"/>
                </a:solidFill>
              </a:rPr>
              <a:t>collinear load</a:t>
            </a:r>
            <a:r>
              <a:rPr lang="en-US" altLang="ja-JP" sz="2800" dirty="0" smtClean="0"/>
              <a:t> fixed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Waveguides &amp; loads</a:t>
            </a:r>
            <a:r>
              <a:rPr lang="en-US" altLang="ja-JP" sz="2800" dirty="0" smtClean="0"/>
              <a:t> in fabrication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L-band klystron</a:t>
            </a:r>
            <a:r>
              <a:rPr lang="en-US" altLang="ja-JP" sz="2800" dirty="0" smtClean="0"/>
              <a:t> 1st tube ready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Large Aperture S-band structures</a:t>
            </a:r>
            <a:r>
              <a:rPr lang="en-US" altLang="ja-JP" sz="2800" dirty="0" smtClean="0"/>
              <a:t> in fabrication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DC solenoid</a:t>
            </a:r>
            <a:r>
              <a:rPr lang="en-US" altLang="ja-JP" sz="2800" dirty="0" smtClean="0"/>
              <a:t> field dips are moderated by huge solenoids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Beam optical design</a:t>
            </a:r>
            <a:r>
              <a:rPr lang="en-US" altLang="ja-JP" sz="2800" dirty="0" smtClean="0"/>
              <a:t> almost OK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Particle tracking</a:t>
            </a:r>
            <a:r>
              <a:rPr lang="en-US" altLang="ja-JP" sz="2800" dirty="0" smtClean="0"/>
              <a:t> simulation is ongoing for </a:t>
            </a:r>
            <a:r>
              <a:rPr lang="en-US" altLang="ja-JP" sz="2800" dirty="0" err="1" smtClean="0"/>
              <a:t>e</a:t>
            </a:r>
            <a:r>
              <a:rPr lang="en-US" altLang="ja-JP" sz="2800" dirty="0" smtClean="0"/>
              <a:t>+ yield and hardware parameter optimization</a:t>
            </a:r>
          </a:p>
          <a:p>
            <a:r>
              <a:rPr lang="en-US" altLang="ja-JP" sz="2800" dirty="0" smtClean="0">
                <a:solidFill>
                  <a:srgbClr val="0000FF"/>
                </a:solidFill>
              </a:rPr>
              <a:t>Damping Ring, ECS, BCS</a:t>
            </a:r>
            <a:r>
              <a:rPr lang="en-US" altLang="ja-JP" sz="2800" dirty="0" smtClean="0"/>
              <a:t> are in construction</a:t>
            </a:r>
          </a:p>
          <a:p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RF Gun at 32 unit for 5nC / 20mm-mrad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sz="2400" dirty="0" err="1" smtClean="0"/>
              <a:t>Emittance</a:t>
            </a:r>
            <a:r>
              <a:rPr lang="en-US" altLang="ja-JP" sz="2400" dirty="0" smtClean="0"/>
              <a:t> of 300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400" dirty="0" smtClean="0"/>
              <a:t>m in KEKB should be reduced to 20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400" dirty="0" smtClean="0"/>
              <a:t>m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962025" y="1878172"/>
            <a:ext cx="8720881" cy="5179853"/>
            <a:chOff x="962025" y="1903413"/>
            <a:chExt cx="8720881" cy="517985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2025" y="1903413"/>
              <a:ext cx="8720881" cy="5179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7401719" y="6524625"/>
              <a:ext cx="1828800" cy="381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 flipV="1">
              <a:off x="1686719" y="2714625"/>
              <a:ext cx="7543800" cy="3810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952987" y="6567071"/>
              <a:ext cx="75353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 smtClean="0">
                  <a:solidFill>
                    <a:srgbClr val="FF0000"/>
                  </a:solidFill>
                  <a:latin typeface="+mn-lt"/>
                </a:rPr>
                <a:t>Laser</a:t>
              </a:r>
              <a:endParaRPr lang="ja-JP" altLang="en-US" sz="16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Laser Development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Oscillator</a:t>
            </a:r>
          </a:p>
          <a:p>
            <a:pPr lvl="1"/>
            <a:r>
              <a:rPr lang="en-US" altLang="ja-JP" dirty="0" err="1" smtClean="0"/>
              <a:t>Nd:YAG</a:t>
            </a:r>
            <a:r>
              <a:rPr lang="en-US" altLang="ja-JP" dirty="0" smtClean="0"/>
              <a:t> medium, LD excitation </a:t>
            </a:r>
          </a:p>
          <a:p>
            <a:pPr lvl="1"/>
            <a:r>
              <a:rPr lang="en-US" altLang="ja-JP" dirty="0" smtClean="0"/>
              <a:t>Change frequency from 114MHz to 52MHz</a:t>
            </a:r>
          </a:p>
          <a:p>
            <a:pPr lvl="2"/>
            <a:r>
              <a:rPr lang="en-US" altLang="ja-JP" dirty="0" smtClean="0"/>
              <a:t>Synchronized through 10.39MHz Clock</a:t>
            </a:r>
          </a:p>
          <a:p>
            <a:pPr lvl="1"/>
            <a:r>
              <a:rPr lang="en-US" altLang="ja-JP" dirty="0" smtClean="0"/>
              <a:t>Successful stable excitation</a:t>
            </a:r>
          </a:p>
          <a:p>
            <a:r>
              <a:rPr lang="en-US" altLang="ja-JP" dirty="0" smtClean="0"/>
              <a:t>Amplifier improvements</a:t>
            </a:r>
          </a:p>
          <a:p>
            <a:pPr lvl="1"/>
            <a:r>
              <a:rPr lang="en-US" altLang="ja-JP" dirty="0" smtClean="0"/>
              <a:t>~1.5mJ / 30ps / pulse at 266nm</a:t>
            </a:r>
          </a:p>
          <a:p>
            <a:pPr lvl="1"/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52" name="Picture 1064"/>
          <p:cNvPicPr>
            <a:picLocks noChangeAspect="1" noChangeArrowheads="1"/>
          </p:cNvPicPr>
          <p:nvPr/>
        </p:nvPicPr>
        <p:blipFill>
          <a:blip r:embed="rId2"/>
          <a:srcRect t="14163" b="11331"/>
          <a:stretch>
            <a:fillRect/>
          </a:stretch>
        </p:blipFill>
        <p:spPr bwMode="auto">
          <a:xfrm>
            <a:off x="1692382" y="4484906"/>
            <a:ext cx="6680385" cy="274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53" name="Line 1065"/>
          <p:cNvSpPr>
            <a:spLocks noChangeShapeType="1"/>
          </p:cNvSpPr>
          <p:nvPr/>
        </p:nvSpPr>
        <p:spPr bwMode="auto">
          <a:xfrm flipH="1">
            <a:off x="4960197" y="4467225"/>
            <a:ext cx="178144" cy="67225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54" name="Line 1066"/>
          <p:cNvSpPr>
            <a:spLocks noChangeShapeType="1"/>
          </p:cNvSpPr>
          <p:nvPr/>
        </p:nvSpPr>
        <p:spPr bwMode="auto">
          <a:xfrm>
            <a:off x="2583088" y="4719320"/>
            <a:ext cx="5344319" cy="100838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55" name="Line 1067"/>
          <p:cNvSpPr>
            <a:spLocks noChangeShapeType="1"/>
          </p:cNvSpPr>
          <p:nvPr/>
        </p:nvSpPr>
        <p:spPr bwMode="auto">
          <a:xfrm flipH="1">
            <a:off x="2494016" y="4635288"/>
            <a:ext cx="5433391" cy="1260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56" name="Line 1068"/>
          <p:cNvSpPr>
            <a:spLocks noChangeShapeType="1"/>
          </p:cNvSpPr>
          <p:nvPr/>
        </p:nvSpPr>
        <p:spPr bwMode="auto">
          <a:xfrm>
            <a:off x="7927407" y="5727700"/>
            <a:ext cx="178144" cy="10924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57" name="Line 1069"/>
          <p:cNvSpPr>
            <a:spLocks noChangeShapeType="1"/>
          </p:cNvSpPr>
          <p:nvPr/>
        </p:nvSpPr>
        <p:spPr bwMode="auto">
          <a:xfrm>
            <a:off x="2226800" y="6315921"/>
            <a:ext cx="5878751" cy="50419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58" name="Line 1070"/>
          <p:cNvSpPr>
            <a:spLocks noChangeShapeType="1"/>
          </p:cNvSpPr>
          <p:nvPr/>
        </p:nvSpPr>
        <p:spPr bwMode="auto">
          <a:xfrm flipV="1">
            <a:off x="2315872" y="6147858"/>
            <a:ext cx="5878751" cy="67225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59" name="Line 1071"/>
          <p:cNvSpPr>
            <a:spLocks noChangeShapeType="1"/>
          </p:cNvSpPr>
          <p:nvPr/>
        </p:nvSpPr>
        <p:spPr bwMode="auto">
          <a:xfrm flipV="1">
            <a:off x="5433391" y="6147858"/>
            <a:ext cx="267216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60" name="Line 1072"/>
          <p:cNvSpPr>
            <a:spLocks noChangeShapeType="1"/>
          </p:cNvSpPr>
          <p:nvPr/>
        </p:nvSpPr>
        <p:spPr bwMode="auto">
          <a:xfrm flipV="1">
            <a:off x="2226800" y="6280908"/>
            <a:ext cx="29393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61" name="Line 1073"/>
          <p:cNvSpPr>
            <a:spLocks noChangeShapeType="1"/>
          </p:cNvSpPr>
          <p:nvPr/>
        </p:nvSpPr>
        <p:spPr bwMode="auto">
          <a:xfrm flipH="1">
            <a:off x="2315872" y="5895763"/>
            <a:ext cx="178144" cy="92434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62" name="Line 1074"/>
          <p:cNvSpPr>
            <a:spLocks noChangeShapeType="1"/>
          </p:cNvSpPr>
          <p:nvPr/>
        </p:nvSpPr>
        <p:spPr bwMode="auto">
          <a:xfrm>
            <a:off x="5700607" y="5139478"/>
            <a:ext cx="1455770" cy="2091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104287" tIns="52144" rIns="104287" bIns="52144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55" name="図形グループ 54"/>
          <p:cNvGrpSpPr/>
          <p:nvPr/>
        </p:nvGrpSpPr>
        <p:grpSpPr>
          <a:xfrm>
            <a:off x="1247008" y="1081617"/>
            <a:ext cx="8072478" cy="3309408"/>
            <a:chOff x="1247008" y="602227"/>
            <a:chExt cx="8072478" cy="3309408"/>
          </a:xfrm>
        </p:grpSpPr>
        <p:grpSp>
          <p:nvGrpSpPr>
            <p:cNvPr id="2" name="Group 1027"/>
            <p:cNvGrpSpPr>
              <a:grpSpLocks/>
            </p:cNvGrpSpPr>
            <p:nvPr/>
          </p:nvGrpSpPr>
          <p:grpSpPr bwMode="auto">
            <a:xfrm rot="622550">
              <a:off x="6056895" y="2822063"/>
              <a:ext cx="267216" cy="252095"/>
              <a:chOff x="2400" y="2208"/>
              <a:chExt cx="144" cy="144"/>
            </a:xfrm>
          </p:grpSpPr>
          <p:sp>
            <p:nvSpPr>
              <p:cNvPr id="38916" name="Rectangle 1028"/>
              <p:cNvSpPr>
                <a:spLocks noChangeArrowheads="1"/>
              </p:cNvSpPr>
              <p:nvPr/>
            </p:nvSpPr>
            <p:spPr bwMode="auto">
              <a:xfrm>
                <a:off x="2400" y="2208"/>
                <a:ext cx="144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917" name="Line 1029"/>
              <p:cNvSpPr>
                <a:spLocks noChangeShapeType="1"/>
              </p:cNvSpPr>
              <p:nvPr/>
            </p:nvSpPr>
            <p:spPr bwMode="auto">
              <a:xfrm flipH="1">
                <a:off x="2400" y="2208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3" name="Group 1030"/>
            <p:cNvGrpSpPr>
              <a:grpSpLocks/>
            </p:cNvGrpSpPr>
            <p:nvPr/>
          </p:nvGrpSpPr>
          <p:grpSpPr bwMode="auto">
            <a:xfrm rot="-657202">
              <a:off x="4097311" y="2990127"/>
              <a:ext cx="267216" cy="252095"/>
              <a:chOff x="2400" y="2208"/>
              <a:chExt cx="144" cy="144"/>
            </a:xfrm>
          </p:grpSpPr>
          <p:sp>
            <p:nvSpPr>
              <p:cNvPr id="38919" name="Rectangle 1031"/>
              <p:cNvSpPr>
                <a:spLocks noChangeArrowheads="1"/>
              </p:cNvSpPr>
              <p:nvPr/>
            </p:nvSpPr>
            <p:spPr bwMode="auto">
              <a:xfrm>
                <a:off x="2400" y="2208"/>
                <a:ext cx="144" cy="1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920" name="Line 1032"/>
              <p:cNvSpPr>
                <a:spLocks noChangeShapeType="1"/>
              </p:cNvSpPr>
              <p:nvPr/>
            </p:nvSpPr>
            <p:spPr bwMode="auto">
              <a:xfrm flipH="1">
                <a:off x="2400" y="2208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38921" name="Text Box 1033"/>
            <p:cNvSpPr txBox="1">
              <a:spLocks noChangeArrowheads="1"/>
            </p:cNvSpPr>
            <p:nvPr/>
          </p:nvSpPr>
          <p:spPr bwMode="auto">
            <a:xfrm>
              <a:off x="4631743" y="1729652"/>
              <a:ext cx="1044172" cy="38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 err="1"/>
                <a:t>Nd:YAG</a:t>
              </a:r>
              <a:endParaRPr lang="en-US" altLang="ja-JP" sz="1800" dirty="0"/>
            </a:p>
          </p:txBody>
        </p:sp>
        <p:sp>
          <p:nvSpPr>
            <p:cNvPr id="38922" name="Line 1034"/>
            <p:cNvSpPr>
              <a:spLocks noChangeShapeType="1"/>
            </p:cNvSpPr>
            <p:nvPr/>
          </p:nvSpPr>
          <p:spPr bwMode="auto">
            <a:xfrm>
              <a:off x="2315871" y="1661377"/>
              <a:ext cx="26424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3" name="AutoShape 1035"/>
            <p:cNvSpPr>
              <a:spLocks noChangeArrowheads="1"/>
            </p:cNvSpPr>
            <p:nvPr/>
          </p:nvSpPr>
          <p:spPr bwMode="auto">
            <a:xfrm rot="472348">
              <a:off x="4787619" y="1659625"/>
              <a:ext cx="801648" cy="84032"/>
            </a:xfrm>
            <a:prstGeom prst="parallelogram">
              <a:avLst>
                <a:gd name="adj" fmla="val 2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4" name="Line 1036"/>
            <p:cNvSpPr>
              <a:spLocks noChangeShapeType="1"/>
            </p:cNvSpPr>
            <p:nvPr/>
          </p:nvSpPr>
          <p:spPr bwMode="auto">
            <a:xfrm>
              <a:off x="4885970" y="1661376"/>
              <a:ext cx="623504" cy="84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5" name="Line 1037"/>
            <p:cNvSpPr>
              <a:spLocks noChangeShapeType="1"/>
            </p:cNvSpPr>
            <p:nvPr/>
          </p:nvSpPr>
          <p:spPr bwMode="auto">
            <a:xfrm flipV="1">
              <a:off x="5377721" y="1727902"/>
              <a:ext cx="2850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6" name="Line 1038"/>
            <p:cNvSpPr>
              <a:spLocks noChangeShapeType="1"/>
            </p:cNvSpPr>
            <p:nvPr/>
          </p:nvSpPr>
          <p:spPr bwMode="auto">
            <a:xfrm>
              <a:off x="2494016" y="2233842"/>
              <a:ext cx="5433391" cy="10503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7" name="Line 1039"/>
            <p:cNvSpPr>
              <a:spLocks noChangeShapeType="1"/>
            </p:cNvSpPr>
            <p:nvPr/>
          </p:nvSpPr>
          <p:spPr bwMode="auto">
            <a:xfrm flipH="1">
              <a:off x="2583088" y="2307370"/>
              <a:ext cx="5433391" cy="1144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8" name="Line 1040"/>
            <p:cNvSpPr>
              <a:spLocks noChangeShapeType="1"/>
            </p:cNvSpPr>
            <p:nvPr/>
          </p:nvSpPr>
          <p:spPr bwMode="auto">
            <a:xfrm rot="669538">
              <a:off x="7897716" y="2886838"/>
              <a:ext cx="1856" cy="7562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29" name="Rectangle 1041"/>
            <p:cNvSpPr>
              <a:spLocks noChangeArrowheads="1"/>
            </p:cNvSpPr>
            <p:nvPr/>
          </p:nvSpPr>
          <p:spPr bwMode="auto">
            <a:xfrm rot="-792984">
              <a:off x="3028447" y="3138933"/>
              <a:ext cx="53443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0" name="Rectangle 1042"/>
            <p:cNvSpPr>
              <a:spLocks noChangeArrowheads="1"/>
            </p:cNvSpPr>
            <p:nvPr/>
          </p:nvSpPr>
          <p:spPr bwMode="auto">
            <a:xfrm rot="768791">
              <a:off x="6591327" y="2904345"/>
              <a:ext cx="53443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1" name="AutoShape 1043"/>
            <p:cNvSpPr>
              <a:spLocks noChangeArrowheads="1"/>
            </p:cNvSpPr>
            <p:nvPr/>
          </p:nvSpPr>
          <p:spPr bwMode="auto">
            <a:xfrm flipV="1">
              <a:off x="4958340" y="1141430"/>
              <a:ext cx="445360" cy="504190"/>
            </a:xfrm>
            <a:prstGeom prst="up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2" name="Text Box 1044"/>
            <p:cNvSpPr txBox="1">
              <a:spLocks noChangeArrowheads="1"/>
            </p:cNvSpPr>
            <p:nvPr/>
          </p:nvSpPr>
          <p:spPr bwMode="auto">
            <a:xfrm>
              <a:off x="1247008" y="1309494"/>
              <a:ext cx="1123008" cy="65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R=0.5m</a:t>
              </a:r>
            </a:p>
            <a:p>
              <a:r>
                <a:rPr lang="en-US" altLang="ja-JP" sz="1800" dirty="0" err="1"/>
                <a:t>f</a:t>
              </a:r>
              <a:r>
                <a:rPr lang="en-US" altLang="ja-JP" sz="1800" dirty="0"/>
                <a:t>=250mm</a:t>
              </a:r>
            </a:p>
          </p:txBody>
        </p:sp>
        <p:sp>
          <p:nvSpPr>
            <p:cNvPr id="38933" name="Line 1045"/>
            <p:cNvSpPr>
              <a:spLocks noChangeShapeType="1"/>
            </p:cNvSpPr>
            <p:nvPr/>
          </p:nvSpPr>
          <p:spPr bwMode="auto">
            <a:xfrm flipH="1" flipV="1">
              <a:off x="3501643" y="898089"/>
              <a:ext cx="712576" cy="2184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4" name="Rectangle 1046"/>
            <p:cNvSpPr>
              <a:spLocks noChangeArrowheads="1"/>
            </p:cNvSpPr>
            <p:nvPr/>
          </p:nvSpPr>
          <p:spPr bwMode="auto">
            <a:xfrm rot="-894610">
              <a:off x="7125759" y="2391401"/>
              <a:ext cx="89072" cy="25209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5" name="Text Box 1047"/>
            <p:cNvSpPr txBox="1">
              <a:spLocks noChangeArrowheads="1"/>
            </p:cNvSpPr>
            <p:nvPr/>
          </p:nvSpPr>
          <p:spPr bwMode="auto">
            <a:xfrm>
              <a:off x="3206591" y="602227"/>
              <a:ext cx="851825" cy="38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 smtClean="0"/>
                <a:t>Output</a:t>
              </a:r>
              <a:endParaRPr lang="ja-JP" altLang="en-US" sz="1800" dirty="0"/>
            </a:p>
          </p:txBody>
        </p:sp>
        <p:sp>
          <p:nvSpPr>
            <p:cNvPr id="38936" name="AutoShape 1048"/>
            <p:cNvSpPr>
              <a:spLocks/>
            </p:cNvSpPr>
            <p:nvPr/>
          </p:nvSpPr>
          <p:spPr bwMode="auto">
            <a:xfrm rot="-180633">
              <a:off x="2319583" y="1398778"/>
              <a:ext cx="90928" cy="514694"/>
            </a:xfrm>
            <a:prstGeom prst="leftBracket">
              <a:avLst>
                <a:gd name="adj" fmla="val 29999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7" name="AutoShape 1049"/>
            <p:cNvSpPr>
              <a:spLocks/>
            </p:cNvSpPr>
            <p:nvPr/>
          </p:nvSpPr>
          <p:spPr bwMode="auto">
            <a:xfrm rot="252389" flipH="1">
              <a:off x="8109263" y="1489813"/>
              <a:ext cx="92783" cy="505940"/>
            </a:xfrm>
            <a:prstGeom prst="leftBracket">
              <a:avLst>
                <a:gd name="adj" fmla="val 289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8" name="Rectangle 1050"/>
            <p:cNvSpPr>
              <a:spLocks noChangeArrowheads="1"/>
            </p:cNvSpPr>
            <p:nvPr/>
          </p:nvSpPr>
          <p:spPr bwMode="auto">
            <a:xfrm rot="-765713">
              <a:off x="3651951" y="3054902"/>
              <a:ext cx="8907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39" name="Text Box 1051"/>
            <p:cNvSpPr txBox="1">
              <a:spLocks noChangeArrowheads="1"/>
            </p:cNvSpPr>
            <p:nvPr/>
          </p:nvSpPr>
          <p:spPr bwMode="auto">
            <a:xfrm>
              <a:off x="3473808" y="3391028"/>
              <a:ext cx="472802" cy="35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/>
                <a:t>λ/4</a:t>
              </a:r>
            </a:p>
          </p:txBody>
        </p:sp>
        <p:sp>
          <p:nvSpPr>
            <p:cNvPr id="38940" name="Rectangle 1052"/>
            <p:cNvSpPr>
              <a:spLocks noChangeArrowheads="1"/>
            </p:cNvSpPr>
            <p:nvPr/>
          </p:nvSpPr>
          <p:spPr bwMode="auto">
            <a:xfrm rot="762947">
              <a:off x="3384735" y="2307370"/>
              <a:ext cx="89072" cy="25209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1" name="Rectangle 1053"/>
            <p:cNvSpPr>
              <a:spLocks noChangeArrowheads="1"/>
            </p:cNvSpPr>
            <p:nvPr/>
          </p:nvSpPr>
          <p:spPr bwMode="auto">
            <a:xfrm rot="-2427309">
              <a:off x="2404944" y="2055274"/>
              <a:ext cx="8907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2" name="Rectangle 1054"/>
            <p:cNvSpPr>
              <a:spLocks noChangeArrowheads="1"/>
            </p:cNvSpPr>
            <p:nvPr/>
          </p:nvSpPr>
          <p:spPr bwMode="auto">
            <a:xfrm rot="2696999">
              <a:off x="2404944" y="973367"/>
              <a:ext cx="8907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3" name="Rectangle 1055"/>
            <p:cNvSpPr>
              <a:spLocks noChangeArrowheads="1"/>
            </p:cNvSpPr>
            <p:nvPr/>
          </p:nvSpPr>
          <p:spPr bwMode="auto">
            <a:xfrm rot="-2360310">
              <a:off x="8016478" y="1046894"/>
              <a:ext cx="8907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4" name="Rectangle 1056"/>
            <p:cNvSpPr>
              <a:spLocks noChangeArrowheads="1"/>
            </p:cNvSpPr>
            <p:nvPr/>
          </p:nvSpPr>
          <p:spPr bwMode="auto">
            <a:xfrm rot="1239354">
              <a:off x="8016478" y="2139306"/>
              <a:ext cx="89072" cy="3361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5" name="Line 1057"/>
            <p:cNvSpPr>
              <a:spLocks noChangeShapeType="1"/>
            </p:cNvSpPr>
            <p:nvPr/>
          </p:nvSpPr>
          <p:spPr bwMode="auto">
            <a:xfrm flipV="1">
              <a:off x="2315872" y="1214958"/>
              <a:ext cx="5700607" cy="420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6" name="Line 1058"/>
            <p:cNvSpPr>
              <a:spLocks noChangeShapeType="1"/>
            </p:cNvSpPr>
            <p:nvPr/>
          </p:nvSpPr>
          <p:spPr bwMode="auto">
            <a:xfrm flipV="1">
              <a:off x="8016479" y="1214958"/>
              <a:ext cx="0" cy="109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7" name="Line 1059"/>
            <p:cNvSpPr>
              <a:spLocks noChangeShapeType="1"/>
            </p:cNvSpPr>
            <p:nvPr/>
          </p:nvSpPr>
          <p:spPr bwMode="auto">
            <a:xfrm flipV="1">
              <a:off x="2494016" y="1141430"/>
              <a:ext cx="0" cy="109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8" name="Line 1060"/>
            <p:cNvSpPr>
              <a:spLocks noChangeShapeType="1"/>
            </p:cNvSpPr>
            <p:nvPr/>
          </p:nvSpPr>
          <p:spPr bwMode="auto">
            <a:xfrm>
              <a:off x="2494016" y="1141431"/>
              <a:ext cx="5700607" cy="5777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49" name="Text Box 1061"/>
            <p:cNvSpPr txBox="1">
              <a:spLocks noChangeArrowheads="1"/>
            </p:cNvSpPr>
            <p:nvPr/>
          </p:nvSpPr>
          <p:spPr bwMode="auto">
            <a:xfrm>
              <a:off x="8196478" y="1393526"/>
              <a:ext cx="1123008" cy="65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R=0.5m</a:t>
              </a:r>
            </a:p>
            <a:p>
              <a:r>
                <a:rPr lang="en-US" altLang="ja-JP" sz="1800" dirty="0" err="1"/>
                <a:t>f</a:t>
              </a:r>
              <a:r>
                <a:rPr lang="en-US" altLang="ja-JP" sz="1800" dirty="0"/>
                <a:t>=250mm</a:t>
              </a:r>
            </a:p>
          </p:txBody>
        </p:sp>
        <p:sp>
          <p:nvSpPr>
            <p:cNvPr id="38950" name="Line 1062"/>
            <p:cNvSpPr>
              <a:spLocks noChangeShapeType="1"/>
            </p:cNvSpPr>
            <p:nvPr/>
          </p:nvSpPr>
          <p:spPr bwMode="auto">
            <a:xfrm flipV="1">
              <a:off x="6056895" y="2923602"/>
              <a:ext cx="150310" cy="7387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51" name="Text Box 1063"/>
            <p:cNvSpPr txBox="1">
              <a:spLocks noChangeArrowheads="1"/>
            </p:cNvSpPr>
            <p:nvPr/>
          </p:nvSpPr>
          <p:spPr bwMode="auto">
            <a:xfrm>
              <a:off x="5700607" y="3529330"/>
              <a:ext cx="697924" cy="38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 smtClean="0"/>
                <a:t>Input</a:t>
              </a:r>
              <a:endParaRPr lang="ja-JP" altLang="en-US" sz="1800" dirty="0"/>
            </a:p>
          </p:txBody>
        </p:sp>
        <p:sp>
          <p:nvSpPr>
            <p:cNvPr id="38963" name="Line 1075"/>
            <p:cNvSpPr>
              <a:spLocks noChangeShapeType="1"/>
            </p:cNvSpPr>
            <p:nvPr/>
          </p:nvSpPr>
          <p:spPr bwMode="auto">
            <a:xfrm rot="-991864">
              <a:off x="2583088" y="3054902"/>
              <a:ext cx="1856" cy="7562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4287" tIns="52144" rIns="104287" bIns="52144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64" name="Text Box 1076"/>
            <p:cNvSpPr txBox="1">
              <a:spLocks noChangeArrowheads="1"/>
            </p:cNvSpPr>
            <p:nvPr/>
          </p:nvSpPr>
          <p:spPr bwMode="auto">
            <a:xfrm>
              <a:off x="1907625" y="2773045"/>
              <a:ext cx="917873" cy="38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R=99%</a:t>
              </a:r>
            </a:p>
          </p:txBody>
        </p:sp>
        <p:sp>
          <p:nvSpPr>
            <p:cNvPr id="38965" name="Rectangle 1077"/>
            <p:cNvSpPr>
              <a:spLocks noChangeArrowheads="1"/>
            </p:cNvSpPr>
            <p:nvPr/>
          </p:nvSpPr>
          <p:spPr bwMode="auto">
            <a:xfrm rot="-1017715">
              <a:off x="2048656" y="3529330"/>
              <a:ext cx="267216" cy="840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4287" tIns="52144" rIns="104287" bIns="52144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66" name="Text Box 1078"/>
            <p:cNvSpPr txBox="1">
              <a:spLocks noChangeArrowheads="1"/>
            </p:cNvSpPr>
            <p:nvPr/>
          </p:nvSpPr>
          <p:spPr bwMode="auto">
            <a:xfrm>
              <a:off x="1870512" y="3193203"/>
              <a:ext cx="505689" cy="38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287" tIns="52144" rIns="104287" bIns="52144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PD</a:t>
              </a:r>
            </a:p>
          </p:txBody>
        </p:sp>
      </p:grpSp>
      <p:sp>
        <p:nvSpPr>
          <p:cNvPr id="56" name="タイトル 1"/>
          <p:cNvSpPr txBox="1">
            <a:spLocks/>
          </p:cNvSpPr>
          <p:nvPr/>
        </p:nvSpPr>
        <p:spPr bwMode="auto">
          <a:xfrm>
            <a:off x="165100" y="4619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altLang="ja-JP" sz="3900" b="1" kern="0" dirty="0" smtClean="0">
                <a:solidFill>
                  <a:srgbClr val="4040C0"/>
                </a:solidFill>
                <a:latin typeface="+mn-lt"/>
              </a:rPr>
              <a:t>Laser Amplifier Development</a:t>
            </a:r>
            <a:endParaRPr lang="ja-JP" altLang="en-US" sz="3900" b="1" kern="0" dirty="0">
              <a:solidFill>
                <a:srgbClr val="4040C0"/>
              </a:solidFill>
              <a:latin typeface="+mn-lt"/>
            </a:endParaRPr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09563"/>
            <a:ext cx="10358438" cy="57626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altLang="ja-JP" dirty="0" smtClean="0"/>
              <a:t>Linac in SuperKEKB Project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799" y="1038225"/>
            <a:ext cx="10401301" cy="622141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altLang="ja-JP" sz="2800" dirty="0" smtClean="0"/>
              <a:t>40-times higher Luminosity</a:t>
            </a:r>
          </a:p>
          <a:p>
            <a:pPr lvl="1"/>
            <a:r>
              <a:rPr lang="en-US" altLang="ja-JP" sz="2400" dirty="0" smtClean="0"/>
              <a:t>Twice larger storage beam		</a:t>
            </a:r>
            <a:r>
              <a:rPr lang="ja-JP" altLang="en-US" sz="2400" dirty="0" smtClean="0">
                <a:sym typeface="Wingdings"/>
              </a:rPr>
              <a:t></a:t>
            </a:r>
            <a:r>
              <a:rPr lang="en-US" altLang="ja-JP" sz="2400" dirty="0" smtClean="0">
                <a:sym typeface="Wingdings"/>
              </a:rPr>
              <a:t> Higher Linac beam current</a:t>
            </a:r>
          </a:p>
          <a:p>
            <a:pPr lvl="1"/>
            <a:r>
              <a:rPr lang="en-US" altLang="ja-JP" sz="2400" dirty="0" smtClean="0">
                <a:sym typeface="Wingdings"/>
              </a:rPr>
              <a:t>20-times higher collision rate with </a:t>
            </a:r>
            <a:r>
              <a:rPr lang="en-US" altLang="ja-JP" sz="2400" dirty="0" err="1" smtClean="0">
                <a:sym typeface="Wingdings"/>
              </a:rPr>
              <a:t>nano</a:t>
            </a:r>
            <a:r>
              <a:rPr lang="en-US" altLang="ja-JP" sz="2400" dirty="0" smtClean="0">
                <a:sym typeface="Wingdings"/>
              </a:rPr>
              <a:t>-beam scheme </a:t>
            </a:r>
            <a:r>
              <a:rPr lang="ja-JP" altLang="en-US" sz="2400" dirty="0" smtClean="0">
                <a:sym typeface="Wingdings"/>
              </a:rPr>
              <a:t>　</a:t>
            </a:r>
            <a:endParaRPr lang="en-US" altLang="ja-JP" sz="2400" dirty="0" smtClean="0">
              <a:sym typeface="Wingdings"/>
            </a:endParaRPr>
          </a:p>
          <a:p>
            <a:pPr lvl="2"/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Low-</a:t>
            </a:r>
            <a:r>
              <a:rPr lang="en-US" altLang="ja-JP" sz="2000" dirty="0" err="1" smtClean="0">
                <a:sym typeface="Wingdings"/>
              </a:rPr>
              <a:t>emittance</a:t>
            </a:r>
            <a:r>
              <a:rPr lang="en-US" altLang="ja-JP" sz="2000" dirty="0" smtClean="0">
                <a:sym typeface="Wingdings"/>
              </a:rPr>
              <a:t> Linac injection beam</a:t>
            </a:r>
          </a:p>
          <a:p>
            <a:pPr lvl="2"/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Shorter storage lifetime		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Higher Linac beam current</a:t>
            </a:r>
          </a:p>
          <a:p>
            <a:pPr lvl="5"/>
            <a:endParaRPr lang="en-US" altLang="ja-JP" sz="1200" dirty="0" smtClean="0">
              <a:sym typeface="Wingdings"/>
            </a:endParaRPr>
          </a:p>
          <a:p>
            <a:r>
              <a:rPr lang="en-US" altLang="ja-JP" sz="2900" dirty="0" smtClean="0">
                <a:sym typeface="Wingdings"/>
              </a:rPr>
              <a:t>Linac challenges</a:t>
            </a:r>
          </a:p>
          <a:p>
            <a:pPr lvl="1"/>
            <a:r>
              <a:rPr lang="en-US" altLang="ja-JP" sz="2400" dirty="0" smtClean="0">
                <a:sym typeface="Wingdings"/>
              </a:rPr>
              <a:t>Low </a:t>
            </a:r>
            <a:r>
              <a:rPr lang="en-US" altLang="ja-JP" sz="2400" dirty="0" err="1" smtClean="0">
                <a:sym typeface="Wingdings"/>
              </a:rPr>
              <a:t>emittance</a:t>
            </a:r>
            <a:r>
              <a:rPr lang="en-US" altLang="ja-JP" sz="2400" dirty="0" smtClean="0">
                <a:sym typeface="Wingdings"/>
              </a:rPr>
              <a:t> </a:t>
            </a:r>
            <a:r>
              <a:rPr lang="en-US" altLang="ja-JP" sz="2400" dirty="0" err="1" smtClean="0">
                <a:sym typeface="Wingdings"/>
              </a:rPr>
              <a:t>e</a:t>
            </a:r>
            <a:r>
              <a:rPr lang="en-US" altLang="ja-JP" sz="2400" dirty="0" smtClean="0">
                <a:sym typeface="Wingdings"/>
              </a:rPr>
              <a:t>-</a:t>
            </a:r>
          </a:p>
          <a:p>
            <a:pPr lvl="2"/>
            <a:r>
              <a:rPr lang="en-US" altLang="ja-JP" sz="2000" dirty="0" smtClean="0">
                <a:sym typeface="Wingdings"/>
              </a:rPr>
              <a:t>High-charge RF-gun</a:t>
            </a:r>
          </a:p>
          <a:p>
            <a:pPr lvl="1"/>
            <a:r>
              <a:rPr lang="en-US" altLang="ja-JP" sz="2400" dirty="0" smtClean="0"/>
              <a:t>Low </a:t>
            </a:r>
            <a:r>
              <a:rPr lang="en-US" altLang="ja-JP" sz="2400" dirty="0" err="1" smtClean="0"/>
              <a:t>emittance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e</a:t>
            </a:r>
            <a:r>
              <a:rPr lang="en-US" altLang="ja-JP" sz="2400" dirty="0" smtClean="0"/>
              <a:t>+</a:t>
            </a:r>
          </a:p>
          <a:p>
            <a:pPr lvl="2"/>
            <a:r>
              <a:rPr lang="en-US" altLang="ja-JP" sz="2000" dirty="0" smtClean="0"/>
              <a:t>Damping ring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Higher </a:t>
            </a:r>
            <a:r>
              <a:rPr lang="en-US" altLang="ja-JP" sz="2400" dirty="0" err="1" smtClean="0"/>
              <a:t>e</a:t>
            </a:r>
            <a:r>
              <a:rPr lang="en-US" altLang="ja-JP" sz="2400" dirty="0" smtClean="0"/>
              <a:t>+ beam current</a:t>
            </a:r>
          </a:p>
          <a:p>
            <a:pPr lvl="2"/>
            <a:r>
              <a:rPr lang="en-US" altLang="ja-JP" sz="2000" dirty="0" smtClean="0"/>
              <a:t>New capture section</a:t>
            </a:r>
          </a:p>
          <a:p>
            <a:pPr lvl="1"/>
            <a:r>
              <a:rPr lang="en-US" altLang="ja-JP" sz="2400" dirty="0" smtClean="0"/>
              <a:t>Beam transport</a:t>
            </a:r>
          </a:p>
          <a:p>
            <a:pPr lvl="1"/>
            <a:r>
              <a:rPr lang="en-US" altLang="ja-JP" sz="2400" dirty="0" smtClean="0"/>
              <a:t>Four ring manipulation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pic>
        <p:nvPicPr>
          <p:cNvPr id="6" name="図 5" descr="sk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24" y="3501390"/>
            <a:ext cx="6055995" cy="370903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72919" y="6600825"/>
            <a:ext cx="1371600" cy="6096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51" tIns="49775" rIns="99551" bIns="49775"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800" b="1" dirty="0" smtClean="0">
                <a:solidFill>
                  <a:srgbClr val="FF660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2x beam current</a:t>
            </a:r>
            <a:endParaRPr lang="en-US" altLang="ja-JP" sz="1800" b="1" dirty="0">
              <a:solidFill>
                <a:srgbClr val="FF660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201319" y="3291045"/>
            <a:ext cx="1447800" cy="56657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51" tIns="49775" rIns="99551" bIns="49775"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800" b="1" dirty="0" smtClean="0">
                <a:solidFill>
                  <a:srgbClr val="FF660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40x Luminosity</a:t>
            </a:r>
            <a:endParaRPr lang="en-US" altLang="ja-JP" sz="1800" b="1" dirty="0">
              <a:solidFill>
                <a:srgbClr val="FF660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255919" y="6372225"/>
            <a:ext cx="1371600" cy="304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51" tIns="49775" rIns="99551" bIns="49775"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800" b="1" dirty="0" smtClean="0">
                <a:solidFill>
                  <a:srgbClr val="FF660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RF-gun</a:t>
            </a:r>
            <a:endParaRPr lang="en-US" altLang="ja-JP" sz="1800" b="1" dirty="0">
              <a:solidFill>
                <a:srgbClr val="FF660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68519" y="5457825"/>
            <a:ext cx="1676400" cy="304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51" tIns="49775" rIns="99551" bIns="49775"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800" b="1" dirty="0" err="1" smtClean="0">
                <a:solidFill>
                  <a:srgbClr val="FF660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e</a:t>
            </a:r>
            <a:r>
              <a:rPr lang="en-US" altLang="ja-JP" sz="1800" b="1" dirty="0" smtClean="0">
                <a:solidFill>
                  <a:srgbClr val="FF660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+ increase</a:t>
            </a:r>
            <a:endParaRPr lang="en-US" altLang="ja-JP" sz="1800" b="1" dirty="0">
              <a:solidFill>
                <a:srgbClr val="FF660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Overview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Laser Amplifier Development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sz="1800" dirty="0" smtClean="0"/>
              <a:t>Multi-pass</a:t>
            </a:r>
          </a:p>
          <a:p>
            <a:pPr>
              <a:buNone/>
            </a:pPr>
            <a:r>
              <a:rPr lang="en-US" altLang="ja-JP" sz="1800" dirty="0" smtClean="0"/>
              <a:t>Amplification</a:t>
            </a:r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r>
              <a:rPr lang="en-US" altLang="ja-JP" sz="1800" dirty="0" smtClean="0"/>
              <a:t>Cleaner </a:t>
            </a:r>
          </a:p>
          <a:p>
            <a:pPr>
              <a:buNone/>
            </a:pPr>
            <a:r>
              <a:rPr lang="en-US" altLang="ja-JP" sz="1800" dirty="0" smtClean="0"/>
              <a:t>Amp.</a:t>
            </a:r>
          </a:p>
          <a:p>
            <a:pPr>
              <a:buNone/>
            </a:pPr>
            <a:r>
              <a:rPr lang="en-US" altLang="ja-JP" sz="1800" dirty="0" smtClean="0"/>
              <a:t>with</a:t>
            </a:r>
          </a:p>
          <a:p>
            <a:pPr>
              <a:buNone/>
            </a:pPr>
            <a:r>
              <a:rPr lang="en-US" altLang="ja-JP" sz="1800" dirty="0" smtClean="0"/>
              <a:t>EO and AO </a:t>
            </a:r>
          </a:p>
          <a:p>
            <a:pPr>
              <a:buNone/>
            </a:pPr>
            <a:r>
              <a:rPr lang="en-US" altLang="ja-JP" sz="1800" dirty="0" smtClean="0"/>
              <a:t>components </a:t>
            </a:r>
            <a:endParaRPr lang="ja-JP" altLang="en-US" sz="1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919" y="1438275"/>
            <a:ext cx="88392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991519" y="1209675"/>
            <a:ext cx="609600" cy="3200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1991519" y="4410075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01119" y="2733675"/>
            <a:ext cx="762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829719" y="2657475"/>
            <a:ext cx="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610519" y="3800475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610519" y="3800475"/>
            <a:ext cx="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610519" y="6010275"/>
            <a:ext cx="167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3286919" y="2276475"/>
            <a:ext cx="152400" cy="3733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3515519" y="2200275"/>
            <a:ext cx="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363119" y="4105275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744119" y="4105275"/>
            <a:ext cx="53340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277519" y="1819275"/>
            <a:ext cx="0" cy="388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4353719" y="1743075"/>
            <a:ext cx="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4277519" y="3724275"/>
            <a:ext cx="304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582319" y="3724275"/>
            <a:ext cx="304800" cy="2286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4887119" y="5857875"/>
            <a:ext cx="32766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8163719" y="3876675"/>
            <a:ext cx="8382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572919" y="3800475"/>
            <a:ext cx="3429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572919" y="3800475"/>
            <a:ext cx="3429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8239919" y="3800475"/>
            <a:ext cx="68580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 flipV="1">
            <a:off x="7477919" y="4562475"/>
            <a:ext cx="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5039519" y="4562475"/>
            <a:ext cx="2438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5039519" y="3343275"/>
            <a:ext cx="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5039519" y="3267075"/>
            <a:ext cx="3429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>
            <a:off x="6258719" y="1362075"/>
            <a:ext cx="11430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8011319" y="166687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4277519" y="1819275"/>
            <a:ext cx="5105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4353719" y="1743075"/>
            <a:ext cx="5029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620919" y="212407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7858919" y="258127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3439319" y="2276475"/>
            <a:ext cx="5867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3515519" y="2200275"/>
            <a:ext cx="5715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H="1">
            <a:off x="2677319" y="2733675"/>
            <a:ext cx="6400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H="1" flipV="1">
            <a:off x="2829719" y="2657475"/>
            <a:ext cx="6248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8925719" y="120967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7401719" y="1362075"/>
            <a:ext cx="3200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Photo Cathode Development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Started with LaB</a:t>
            </a:r>
            <a:r>
              <a:rPr lang="en-US" altLang="ja-JP" baseline="-25000" dirty="0" smtClean="0"/>
              <a:t>6</a:t>
            </a:r>
          </a:p>
          <a:p>
            <a:pPr lvl="1"/>
            <a:r>
              <a:rPr lang="en-US" altLang="ja-JP" dirty="0" smtClean="0"/>
              <a:t>Successful up to ~0.3nC before April</a:t>
            </a:r>
          </a:p>
          <a:p>
            <a:r>
              <a:rPr lang="en-US" altLang="ja-JP" dirty="0" smtClean="0"/>
              <a:t>Replaced with Ir</a:t>
            </a:r>
            <a:r>
              <a:rPr lang="en-US" altLang="ja-JP" baseline="-25000" dirty="0" smtClean="0"/>
              <a:t>5</a:t>
            </a:r>
            <a:r>
              <a:rPr lang="en-US" altLang="ja-JP" dirty="0" smtClean="0"/>
              <a:t>Ce</a:t>
            </a:r>
          </a:p>
          <a:p>
            <a:pPr lvl="1"/>
            <a:r>
              <a:rPr lang="en-US" altLang="ja-JP" dirty="0" smtClean="0"/>
              <a:t>For better quantum efficiency</a:t>
            </a:r>
          </a:p>
          <a:p>
            <a:pPr lvl="1"/>
            <a:r>
              <a:rPr lang="en-US" altLang="ja-JP" dirty="0" smtClean="0"/>
              <a:t>Achieved up to ~1nC / bunch in April</a:t>
            </a:r>
          </a:p>
          <a:p>
            <a:r>
              <a:rPr lang="en-US" altLang="ja-JP" dirty="0" smtClean="0"/>
              <a:t>Surface cleaning cut &amp; try</a:t>
            </a:r>
          </a:p>
          <a:p>
            <a:pPr lvl="1"/>
            <a:r>
              <a:rPr lang="en-US" altLang="ja-JP" dirty="0" smtClean="0"/>
              <a:t>With high power laser with/without RF</a:t>
            </a:r>
          </a:p>
          <a:p>
            <a:pPr lvl="1"/>
            <a:r>
              <a:rPr lang="en-US" altLang="ja-JP" dirty="0" smtClean="0"/>
              <a:t>LaB6 and Ir5Ce are rather stable</a:t>
            </a:r>
          </a:p>
          <a:p>
            <a:r>
              <a:rPr lang="en-US" altLang="ja-JP" dirty="0" smtClean="0"/>
              <a:t>Other possibilities in the future</a:t>
            </a:r>
          </a:p>
          <a:p>
            <a:pPr lvl="1"/>
            <a:r>
              <a:rPr lang="en-US" altLang="ja-JP" dirty="0" err="1" smtClean="0"/>
              <a:t>CsTe</a:t>
            </a:r>
            <a:r>
              <a:rPr lang="en-US" altLang="ja-JP" dirty="0" smtClean="0"/>
              <a:t>, etc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Slant Laser Injection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Perpendicular laser injection</a:t>
            </a:r>
          </a:p>
          <a:p>
            <a:pPr lvl="1"/>
            <a:r>
              <a:rPr lang="en-US" altLang="ja-JP" sz="2000" dirty="0" smtClean="0"/>
              <a:t>Before May.2012</a:t>
            </a:r>
          </a:p>
          <a:p>
            <a:r>
              <a:rPr lang="en-US" altLang="ja-JP" sz="2400" dirty="0" smtClean="0"/>
              <a:t>Slant laser injection through CaF2 windows</a:t>
            </a:r>
          </a:p>
          <a:p>
            <a:pPr lvl="1"/>
            <a:r>
              <a:rPr lang="en-US" altLang="ja-JP" sz="2000" dirty="0" smtClean="0"/>
              <a:t>Non-zero perpendicular electric field (?)</a:t>
            </a:r>
          </a:p>
          <a:p>
            <a:pPr lvl="1"/>
            <a:r>
              <a:rPr lang="en-US" altLang="ja-JP" sz="2000" dirty="0" smtClean="0"/>
              <a:t>Increased up to ~3nC / bunch</a:t>
            </a:r>
          </a:p>
          <a:p>
            <a:pPr lvl="1"/>
            <a:r>
              <a:rPr lang="en-US" altLang="ja-JP" sz="2000" dirty="0" err="1" smtClean="0"/>
              <a:t>Emittance</a:t>
            </a:r>
            <a:r>
              <a:rPr lang="en-US" altLang="ja-JP" sz="2000" dirty="0" smtClean="0"/>
              <a:t> should be confirmed 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/>
        </p:nvGraphicFramePr>
        <p:xfrm>
          <a:off x="177799" y="4086225"/>
          <a:ext cx="4882213" cy="3095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7338" y="3561517"/>
            <a:ext cx="42009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>
                <a:latin typeface="+mn-lt"/>
              </a:rPr>
              <a:t>Polarization dependence (Ir5Ce)</a:t>
            </a:r>
            <a:endParaRPr lang="ja-JP" altLang="en-US" sz="1200" dirty="0" smtClean="0">
              <a:latin typeface="+mn-lt"/>
            </a:endParaRPr>
          </a:p>
          <a:p>
            <a:pPr algn="ctr"/>
            <a:r>
              <a:rPr lang="ja-JP" altLang="en-US" sz="1200" dirty="0">
                <a:latin typeface="+mn-lt"/>
              </a:rPr>
              <a:t>(東工大/佐藤)</a:t>
            </a:r>
            <a:endParaRPr lang="ja-JP" altLang="en-US" sz="2000" dirty="0"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6719" y="4086225"/>
            <a:ext cx="46736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直線矢印コネクタ 8"/>
          <p:cNvCxnSpPr/>
          <p:nvPr/>
        </p:nvCxnSpPr>
        <p:spPr>
          <a:xfrm rot="10800000">
            <a:off x="7401719" y="5534025"/>
            <a:ext cx="2768600" cy="6858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5" dist="19939" dir="5400000" sx="105000" sy="105000" algn="tl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5400000" flipH="1" flipV="1">
            <a:off x="6752378" y="5722885"/>
            <a:ext cx="433235" cy="255848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5" dist="19939" dir="5400000" sx="105000" sy="105000" algn="tl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 flipH="1" flipV="1">
            <a:off x="6743907" y="5173987"/>
            <a:ext cx="373976" cy="332050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5" dist="19939" dir="5400000" sx="105000" sy="105000" algn="tl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10800000">
            <a:off x="6752167" y="5744634"/>
            <a:ext cx="3392754" cy="1084795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5" dist="19939" dir="5400000" sx="105000" sy="105000" algn="tl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rot="5400000">
            <a:off x="6906422" y="5267326"/>
            <a:ext cx="304801" cy="76200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5" dist="19939" dir="5400000" sx="105000" sy="105000" algn="tl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rot="16200000" flipV="1">
            <a:off x="6970640" y="5507910"/>
            <a:ext cx="176367" cy="76199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5" dist="19939" dir="5400000" sx="105000" sy="105000" algn="tl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Stable Operation of RF Gun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200" dirty="0" smtClean="0"/>
              <a:t>DAW (Disk and washer) type photo cathode RF gun</a:t>
            </a:r>
          </a:p>
          <a:p>
            <a:pPr lvl="1"/>
            <a:r>
              <a:rPr lang="en-US" altLang="ja-JP" sz="2800" dirty="0" smtClean="0"/>
              <a:t>Strong RF beam focusing</a:t>
            </a:r>
          </a:p>
          <a:p>
            <a:pPr lvl="1"/>
            <a:r>
              <a:rPr lang="en-US" altLang="ja-JP" sz="2800" dirty="0" smtClean="0"/>
              <a:t>With stable cathode</a:t>
            </a:r>
          </a:p>
          <a:p>
            <a:pPr lvl="1"/>
            <a:r>
              <a:rPr lang="en-US" altLang="ja-JP" sz="2800" dirty="0" smtClean="0"/>
              <a:t>Should experience </a:t>
            </a:r>
            <a:br>
              <a:rPr lang="en-US" altLang="ja-JP" sz="2800" dirty="0" smtClean="0"/>
            </a:br>
            <a:r>
              <a:rPr lang="en-US" altLang="ja-JP" sz="2800" dirty="0" smtClean="0"/>
              <a:t>continuous PF injection </a:t>
            </a:r>
            <a:br>
              <a:rPr lang="en-US" altLang="ja-JP" sz="2800" dirty="0" smtClean="0"/>
            </a:br>
            <a:r>
              <a:rPr lang="en-US" altLang="ja-JP" sz="2800" dirty="0" smtClean="0"/>
              <a:t>in autumn 2012</a:t>
            </a:r>
          </a:p>
          <a:p>
            <a:pPr lvl="1"/>
            <a:r>
              <a:rPr lang="en-US" altLang="ja-JP" sz="2800" dirty="0" smtClean="0"/>
              <a:t>With backup laser</a:t>
            </a:r>
          </a:p>
          <a:p>
            <a:pPr lvl="1"/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  <p:pic>
        <p:nvPicPr>
          <p:cNvPr id="5" name="Picture 2" descr="C:\home\slide\DAWimag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14528" t="38091" r="21283"/>
          <a:stretch/>
        </p:blipFill>
        <p:spPr bwMode="auto">
          <a:xfrm>
            <a:off x="6037893" y="1944022"/>
            <a:ext cx="4030826" cy="2409411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446" t="63468" r="1849" b="5017"/>
          <a:stretch>
            <a:fillRect/>
          </a:stretch>
        </p:blipFill>
        <p:spPr bwMode="auto">
          <a:xfrm>
            <a:off x="5937580" y="4437482"/>
            <a:ext cx="4131139" cy="104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home\GPT\newDesign1stCell110531\1e4\size.png"/>
          <p:cNvPicPr>
            <a:picLocks noChangeAspect="1" noChangeArrowheads="1"/>
          </p:cNvPicPr>
          <p:nvPr/>
        </p:nvPicPr>
        <p:blipFill>
          <a:blip r:embed="rId4" cstate="print"/>
          <a:srcRect t="20160" b="19361"/>
          <a:stretch>
            <a:fillRect/>
          </a:stretch>
        </p:blipFill>
        <p:spPr bwMode="auto">
          <a:xfrm>
            <a:off x="5757150" y="5478790"/>
            <a:ext cx="4301220" cy="1274435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5757150" y="6688693"/>
            <a:ext cx="482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+mn-lt"/>
              </a:rPr>
              <a:t>Electric field and beam tracing simulation</a:t>
            </a:r>
            <a:endParaRPr kumimoji="1" lang="ja-JP" altLang="en-US" sz="1800" dirty="0">
              <a:latin typeface="+mn-lt"/>
            </a:endParaRPr>
          </a:p>
        </p:txBody>
      </p:sp>
      <p:pic>
        <p:nvPicPr>
          <p:cNvPr id="12" name="Picture 3" descr="C:\home\photo\110913\2011-09-13 00.50.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r="17801"/>
          <a:stretch/>
        </p:blipFill>
        <p:spPr bwMode="auto">
          <a:xfrm>
            <a:off x="1358331" y="5301799"/>
            <a:ext cx="3376388" cy="1832426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R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 </a:t>
            </a: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Gun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Fast Recovery at Failure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of Positron Generator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Positron capture section replacement</a:t>
            </a:r>
          </a:p>
          <a:p>
            <a:pPr lvl="1"/>
            <a:r>
              <a:rPr lang="en-US" altLang="ja-JP" sz="2400" dirty="0" smtClean="0"/>
              <a:t>How components should be designed/installed in order to be replaced under high radiation condition?</a:t>
            </a:r>
            <a:br>
              <a:rPr lang="en-US" altLang="ja-JP" sz="2400" dirty="0" smtClean="0"/>
            </a:br>
            <a:r>
              <a:rPr lang="en-US" altLang="ja-JP" sz="2400" dirty="0" smtClean="0"/>
              <a:t>(replaced twice in KEKB)</a:t>
            </a:r>
          </a:p>
          <a:p>
            <a:pPr lvl="1"/>
            <a:r>
              <a:rPr lang="en-US" altLang="ja-JP" sz="2400" dirty="0" smtClean="0"/>
              <a:t>Positron target, </a:t>
            </a:r>
            <a:br>
              <a:rPr lang="en-US" altLang="ja-JP" sz="2400" dirty="0" smtClean="0"/>
            </a:br>
            <a:r>
              <a:rPr lang="en-US" altLang="ja-JP" sz="2400" dirty="0" smtClean="0"/>
              <a:t>Flux concentrator,</a:t>
            </a:r>
            <a:br>
              <a:rPr lang="en-US" altLang="ja-JP" sz="2400" dirty="0" smtClean="0"/>
            </a:br>
            <a:r>
              <a:rPr lang="en-US" altLang="ja-JP" sz="2400" dirty="0" smtClean="0"/>
              <a:t>Bridge coil,</a:t>
            </a:r>
            <a:br>
              <a:rPr lang="en-US" altLang="ja-JP" sz="2400" dirty="0" smtClean="0"/>
            </a:br>
            <a:r>
              <a:rPr lang="en-US" altLang="ja-JP" sz="2400" dirty="0" smtClean="0"/>
              <a:t>Acceleration structure,</a:t>
            </a:r>
            <a:br>
              <a:rPr lang="en-US" altLang="ja-JP" sz="2400" dirty="0" smtClean="0"/>
            </a:br>
            <a:r>
              <a:rPr lang="en-US" altLang="ja-JP" sz="2400" dirty="0" smtClean="0"/>
              <a:t>Solenoid, Girders, </a:t>
            </a:r>
            <a:br>
              <a:rPr lang="en-US" altLang="ja-JP" sz="2400" dirty="0" smtClean="0"/>
            </a:br>
            <a:r>
              <a:rPr lang="en-US" altLang="ja-JP" sz="2400" dirty="0" smtClean="0"/>
              <a:t>Vacuum components, etc.</a:t>
            </a:r>
          </a:p>
          <a:p>
            <a:pPr lvl="1"/>
            <a:r>
              <a:rPr lang="en-US" altLang="ja-JP" sz="2400" dirty="0" smtClean="0"/>
              <a:t>Large unit should be replaced</a:t>
            </a:r>
            <a:br>
              <a:rPr lang="en-US" altLang="ja-JP" sz="2400" dirty="0" smtClean="0"/>
            </a:br>
            <a:r>
              <a:rPr lang="en-US" altLang="ja-JP" sz="2400" dirty="0" smtClean="0"/>
              <a:t>with special links</a:t>
            </a:r>
          </a:p>
          <a:p>
            <a:pPr lvl="1"/>
            <a:r>
              <a:rPr lang="en-US" altLang="ja-JP" sz="2400" dirty="0" smtClean="0"/>
              <a:t>Under discussion </a:t>
            </a:r>
          </a:p>
          <a:p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rcRect r="19135" b="4554"/>
          <a:stretch>
            <a:fillRect/>
          </a:stretch>
        </p:blipFill>
        <p:spPr>
          <a:xfrm>
            <a:off x="5268119" y="2495057"/>
            <a:ext cx="5325000" cy="4715368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Fast Recovery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Reliability with Failed Acceleration Unit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200" dirty="0" smtClean="0"/>
              <a:t>Linac Beam Energy Management </a:t>
            </a:r>
          </a:p>
          <a:p>
            <a:pPr lvl="1"/>
            <a:r>
              <a:rPr lang="en-US" altLang="ja-JP" sz="2800" dirty="0" smtClean="0"/>
              <a:t>At least one backup acceleration unit should available with two units for an energy knob in regions of ;</a:t>
            </a:r>
          </a:p>
          <a:p>
            <a:pPr lvl="2"/>
            <a:r>
              <a:rPr lang="en-US" altLang="ja-JP" sz="2400" dirty="0" smtClean="0"/>
              <a:t>Before 180deg arc</a:t>
            </a:r>
            <a:br>
              <a:rPr lang="en-US" altLang="ja-JP" sz="2400" dirty="0" smtClean="0"/>
            </a:br>
            <a:r>
              <a:rPr lang="en-US" altLang="ja-JP" sz="2400" dirty="0" smtClean="0"/>
              <a:t>before damping ring</a:t>
            </a:r>
            <a:br>
              <a:rPr lang="en-US" altLang="ja-JP" sz="2400" dirty="0" smtClean="0"/>
            </a:br>
            <a:r>
              <a:rPr lang="en-US" altLang="ja-JP" sz="2400" dirty="0" smtClean="0"/>
              <a:t>after damping ring</a:t>
            </a:r>
          </a:p>
          <a:p>
            <a:pPr lvl="1"/>
            <a:r>
              <a:rPr lang="en-US" altLang="ja-JP" sz="2800" dirty="0" smtClean="0"/>
              <a:t>In each of electron and positron modes (and PF/PF-AR)</a:t>
            </a:r>
          </a:p>
          <a:p>
            <a:pPr lvl="1"/>
            <a:endParaRPr lang="en-US" altLang="ja-JP" sz="2800" dirty="0" smtClean="0"/>
          </a:p>
          <a:p>
            <a:pPr lvl="1"/>
            <a:r>
              <a:rPr lang="en-US" altLang="ja-JP" sz="2800" dirty="0" smtClean="0"/>
              <a:t>The plan was fixed</a:t>
            </a:r>
          </a:p>
          <a:p>
            <a:pPr lvl="1"/>
            <a:r>
              <a:rPr lang="en-US" altLang="ja-JP" sz="2800" dirty="0" smtClean="0"/>
              <a:t>While troubles at several important units (like capture section) can prevent operation, others should be </a:t>
            </a:r>
            <a:r>
              <a:rPr lang="en-US" altLang="ja-JP" sz="2800" dirty="0" err="1" smtClean="0"/>
              <a:t>backuped</a:t>
            </a:r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Reliability with Energy Management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 Position Monitor Development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200" dirty="0" smtClean="0"/>
              <a:t>Requirement</a:t>
            </a:r>
          </a:p>
          <a:p>
            <a:pPr lvl="1"/>
            <a:r>
              <a:rPr lang="en-US" altLang="ja-JP" sz="2800" dirty="0" smtClean="0"/>
              <a:t>50Hz with event synch., 2bunchs 96ns apart, 10micron resolution, 0.1~10nC variation at 50Hz</a:t>
            </a:r>
          </a:p>
          <a:p>
            <a:r>
              <a:rPr lang="en-US" altLang="ja-JP" sz="3200" dirty="0" smtClean="0"/>
              <a:t>Present system</a:t>
            </a:r>
          </a:p>
          <a:p>
            <a:pPr lvl="1"/>
            <a:r>
              <a:rPr lang="en-US" altLang="ja-JP" sz="2800" dirty="0" smtClean="0"/>
              <a:t>8bit oscilloscope, Windows-EPICS, 50Hz, </a:t>
            </a:r>
          </a:p>
          <a:p>
            <a:pPr lvl="1"/>
            <a:r>
              <a:rPr lang="en-US" altLang="ja-JP" sz="2800" dirty="0" smtClean="0"/>
              <a:t>50~100micron resolution</a:t>
            </a:r>
          </a:p>
          <a:p>
            <a:r>
              <a:rPr lang="en-US" altLang="ja-JP" sz="3200" dirty="0" smtClean="0"/>
              <a:t>BPM is essential for</a:t>
            </a:r>
          </a:p>
          <a:p>
            <a:pPr lvl="1"/>
            <a:r>
              <a:rPr lang="en-US" altLang="ja-JP" sz="2800" dirty="0" smtClean="0"/>
              <a:t>Low-</a:t>
            </a:r>
            <a:r>
              <a:rPr lang="en-US" altLang="ja-JP" sz="2800" dirty="0" err="1" smtClean="0"/>
              <a:t>emittance</a:t>
            </a:r>
            <a:r>
              <a:rPr lang="en-US" altLang="ja-JP" sz="2800" dirty="0" smtClean="0"/>
              <a:t> transport </a:t>
            </a:r>
            <a:br>
              <a:rPr lang="en-US" altLang="ja-JP" sz="2800" dirty="0" smtClean="0"/>
            </a:br>
            <a:r>
              <a:rPr lang="en-US" altLang="ja-JP" sz="2800" dirty="0" smtClean="0"/>
              <a:t>with </a:t>
            </a:r>
            <a:r>
              <a:rPr lang="en-US" altLang="ja-JP" sz="2800" dirty="0" err="1" smtClean="0"/>
              <a:t>wakefield</a:t>
            </a:r>
            <a:r>
              <a:rPr lang="en-US" altLang="ja-JP" sz="2800" dirty="0" smtClean="0"/>
              <a:t> compensation</a:t>
            </a:r>
          </a:p>
          <a:p>
            <a:pPr lvl="1"/>
            <a:r>
              <a:rPr lang="en-US" altLang="ja-JP" sz="2800" dirty="0" smtClean="0"/>
              <a:t>Beam stability monitor</a:t>
            </a:r>
          </a:p>
          <a:p>
            <a:pPr lvl="1"/>
            <a:endParaRPr lang="en-US" altLang="ja-JP" sz="2800" dirty="0" smtClean="0"/>
          </a:p>
          <a:p>
            <a:pPr lvl="1"/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pic>
        <p:nvPicPr>
          <p:cNvPr id="5" name="Picture 24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3938" y="3921125"/>
            <a:ext cx="44069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BPM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BPM Development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Modifications to commercial module </a:t>
            </a:r>
            <a:r>
              <a:rPr lang="en-US" altLang="ja-JP" sz="2800" dirty="0" err="1" smtClean="0"/>
              <a:t>Libera</a:t>
            </a:r>
            <a:endParaRPr lang="en-US" altLang="ja-JP" sz="2800" dirty="0" smtClean="0"/>
          </a:p>
          <a:p>
            <a:pPr lvl="1"/>
            <a:r>
              <a:rPr lang="en-US" altLang="ja-JP" sz="2400" dirty="0" smtClean="0"/>
              <a:t>Event-based control capability and embedded EPICS</a:t>
            </a:r>
          </a:p>
          <a:p>
            <a:pPr lvl="1"/>
            <a:r>
              <a:rPr lang="en-US" altLang="ja-JP" sz="2400" dirty="0" smtClean="0"/>
              <a:t>Fast attenuator for variable beam modes</a:t>
            </a:r>
          </a:p>
          <a:p>
            <a:pPr lvl="1"/>
            <a:r>
              <a:rPr lang="en-US" altLang="ja-JP" sz="2400" dirty="0" smtClean="0"/>
              <a:t>Modifications to filters and ADCs for 2-bunches 96ns apart</a:t>
            </a:r>
          </a:p>
          <a:p>
            <a:r>
              <a:rPr lang="en-US" altLang="ja-JP" sz="2800" dirty="0" smtClean="0"/>
              <a:t>New development at local company</a:t>
            </a:r>
          </a:p>
          <a:p>
            <a:pPr lvl="1"/>
            <a:r>
              <a:rPr lang="en-US" altLang="ja-JP" sz="2400" dirty="0" smtClean="0"/>
              <a:t>In VME form factor, with external CPU and event-based controls</a:t>
            </a:r>
          </a:p>
          <a:p>
            <a:pPr lvl="1"/>
            <a:r>
              <a:rPr lang="en-US" altLang="ja-JP" sz="2400" dirty="0" smtClean="0"/>
              <a:t>Additional on-line pulse test capability </a:t>
            </a:r>
          </a:p>
          <a:p>
            <a:r>
              <a:rPr lang="en-US" altLang="ja-JP" sz="2800" dirty="0" smtClean="0"/>
              <a:t>Both evaluations in this year</a:t>
            </a:r>
          </a:p>
          <a:p>
            <a:pPr lvl="1"/>
            <a:r>
              <a:rPr lang="en-US" altLang="ja-JP" sz="2400" dirty="0" smtClean="0"/>
              <a:t>Lab tests during summer</a:t>
            </a:r>
          </a:p>
          <a:p>
            <a:pPr lvl="1"/>
            <a:r>
              <a:rPr lang="en-US" altLang="ja-JP" sz="2400" dirty="0" smtClean="0"/>
              <a:t>Beam tests in autumn</a:t>
            </a:r>
          </a:p>
          <a:p>
            <a:pPr lvl="1"/>
            <a:r>
              <a:rPr lang="en-US" altLang="ja-JP" sz="2400" dirty="0" smtClean="0"/>
              <a:t>Resolution, price, reliability, </a:t>
            </a:r>
            <a:br>
              <a:rPr lang="en-US" altLang="ja-JP" sz="2400" dirty="0" smtClean="0"/>
            </a:br>
            <a:r>
              <a:rPr lang="en-US" altLang="ja-JP" sz="2400" dirty="0" smtClean="0"/>
              <a:t>flexibility, manageability, etc</a:t>
            </a:r>
          </a:p>
          <a:p>
            <a:pPr lvl="1"/>
            <a:r>
              <a:rPr lang="en-US" altLang="ja-JP" sz="2400" dirty="0" smtClean="0"/>
              <a:t>Installation in 2014 </a:t>
            </a:r>
          </a:p>
          <a:p>
            <a:pPr lvl="1"/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6319" y="4543425"/>
            <a:ext cx="4434840" cy="267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6991185" y="4086225"/>
            <a:ext cx="3610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+mn-lt"/>
              </a:rPr>
              <a:t>b</a:t>
            </a:r>
            <a:r>
              <a:rPr kumimoji="1" lang="en-US" altLang="ja-JP" sz="2400" dirty="0" smtClean="0">
                <a:latin typeface="+mn-lt"/>
              </a:rPr>
              <a:t>and-pass </a:t>
            </a:r>
            <a:r>
              <a:rPr lang="en-US" altLang="ja-JP" sz="2400" dirty="0" smtClean="0">
                <a:latin typeface="+mn-lt"/>
              </a:rPr>
              <a:t>+ saw filters</a:t>
            </a:r>
            <a:endParaRPr kumimoji="1" lang="ja-JP" altLang="en-US" sz="2400" dirty="0">
              <a:latin typeface="+mn-lt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BPM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4 Ring Injection Timings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200" dirty="0" smtClean="0"/>
              <a:t>SuperKEKB will have integer RF clock relation with Linac</a:t>
            </a:r>
          </a:p>
          <a:p>
            <a:pPr lvl="1"/>
            <a:r>
              <a:rPr lang="en-US" altLang="ja-JP" sz="2800" dirty="0" smtClean="0"/>
              <a:t>Needs ring circumference compensation with frequency modulation</a:t>
            </a:r>
          </a:p>
          <a:p>
            <a:r>
              <a:rPr lang="en-US" altLang="ja-JP" sz="3200" dirty="0" smtClean="0"/>
              <a:t>PF / PF-AR will not have common clock with Linac</a:t>
            </a:r>
          </a:p>
          <a:p>
            <a:pPr lvl="1"/>
            <a:r>
              <a:rPr lang="en-US" altLang="ja-JP" sz="2800" dirty="0" smtClean="0"/>
              <a:t>As they need independent circumference compensation</a:t>
            </a:r>
          </a:p>
          <a:p>
            <a:pPr lvl="1"/>
            <a:r>
              <a:rPr lang="en-US" altLang="ja-JP" sz="2800" dirty="0" smtClean="0"/>
              <a:t>Linac injects beams at accidental </a:t>
            </a:r>
            <a:r>
              <a:rPr lang="en-US" altLang="ja-JP" sz="2800" dirty="0" smtClean="0"/>
              <a:t>synchronization</a:t>
            </a:r>
          </a:p>
          <a:p>
            <a:pPr lvl="1"/>
            <a:r>
              <a:rPr lang="en-US" altLang="ja-JP" sz="2800" dirty="0" smtClean="0"/>
              <a:t>No synchronization opportunity if integer relation </a:t>
            </a:r>
            <a:endParaRPr lang="en-US" altLang="ja-JP" sz="2800" dirty="0" smtClean="0"/>
          </a:p>
          <a:p>
            <a:r>
              <a:rPr lang="en-US" altLang="ja-JP" sz="3200" dirty="0" smtClean="0"/>
              <a:t>Damping ring and L-band introduction</a:t>
            </a:r>
          </a:p>
          <a:p>
            <a:pPr lvl="1"/>
            <a:r>
              <a:rPr lang="en-US" altLang="ja-JP" sz="2800" dirty="0" smtClean="0"/>
              <a:t>Requires further condition restrictions </a:t>
            </a:r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Four Ring Injection and PF 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Sync.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PF Synchronization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PF Frequency modulation in a year</a:t>
            </a:r>
          </a:p>
          <a:p>
            <a:pPr lvl="1"/>
            <a:r>
              <a:rPr lang="en-US" altLang="ja-JP" dirty="0" smtClean="0"/>
              <a:t>Approx. 2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10^-5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2584" y="2409825"/>
            <a:ext cx="6139115" cy="470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Four Ring Injection and PF 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Sync.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SuperKEKB Injector Linac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</a:t>
            </a:r>
            <a:r>
              <a:rPr lang="en-US" altLang="ja-JP" sz="2700" dirty="0" err="1" smtClean="0"/>
              <a:t>emittance</a:t>
            </a:r>
            <a:r>
              <a:rPr lang="en-US" altLang="ja-JP" sz="2700" dirty="0" smtClean="0"/>
              <a:t> Injection Beam </a:t>
            </a:r>
          </a:p>
          <a:p>
            <a:pPr lvl="1"/>
            <a:r>
              <a:rPr lang="en-US" altLang="ja-JP" sz="2300" dirty="0" smtClean="0"/>
              <a:t>To meet </a:t>
            </a:r>
            <a:r>
              <a:rPr lang="en-US" altLang="ja-JP" sz="2300" dirty="0" err="1" smtClean="0"/>
              <a:t>nano</a:t>
            </a:r>
            <a:r>
              <a:rPr lang="en-US" altLang="ja-JP" sz="2300" dirty="0" smtClean="0"/>
              <a:t>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err="1" smtClean="0"/>
              <a:t>Emittance</a:t>
            </a:r>
            <a:r>
              <a:rPr lang="en-US" altLang="ja-JP" sz="2300" dirty="0" smtClean="0"/>
              <a:t>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</a:t>
            </a:r>
            <a:r>
              <a:rPr lang="en-US" altLang="ja-JP" sz="2300" dirty="0" err="1" smtClean="0"/>
              <a:t>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</a:t>
            </a:r>
            <a:r>
              <a:rPr lang="en-US" altLang="ja-JP" sz="2300" dirty="0" err="1" smtClean="0"/>
              <a:t>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Overview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Injection Synchronization with 114MHz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000" dirty="0" smtClean="0"/>
              <a:t>For PF</a:t>
            </a:r>
          </a:p>
          <a:p>
            <a:pPr marL="0" indent="0">
              <a:buNone/>
            </a:pPr>
            <a:r>
              <a:rPr lang="en-US" altLang="ja-JP" sz="2000" dirty="0" smtClean="0"/>
              <a:t>with KEKB</a:t>
            </a:r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Duration Jitter</a:t>
            </a:r>
          </a:p>
          <a:p>
            <a:pPr marL="0" indent="0">
              <a:buNone/>
            </a:pPr>
            <a:r>
              <a:rPr lang="en-US" altLang="ja-JP" sz="2000" dirty="0" smtClean="0"/>
              <a:t> 20ms</a:t>
            </a:r>
          </a:p>
          <a:p>
            <a:pPr marL="0" indent="0">
              <a:buNone/>
            </a:pPr>
            <a:r>
              <a:rPr lang="en-US" altLang="ja-JP" sz="2000" dirty="0" smtClean="0"/>
              <a:t>  </a:t>
            </a:r>
            <a:r>
              <a:rPr lang="en-US" altLang="ja-JP" sz="2000" dirty="0"/>
              <a:t>+/-500μs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Clock Jitter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 500 ps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Plot in 10</a:t>
            </a:r>
            <a:r>
              <a:rPr lang="en-US" altLang="ja-JP" sz="2000" baseline="30000" dirty="0"/>
              <a:t>-4</a:t>
            </a:r>
            <a:r>
              <a:rPr lang="en-US" altLang="ja-JP" sz="2000" dirty="0" smtClean="0"/>
              <a:t> </a:t>
            </a:r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No problems</a:t>
            </a:r>
            <a:endParaRPr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  <p:pic>
        <p:nvPicPr>
          <p:cNvPr id="8" name="図 7" descr="スクリーンショット 2012-06-05 07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60919" y="1282274"/>
            <a:ext cx="8249920" cy="5811520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Four Ring Injection and PF 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Sync.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695045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Injection Synchronization with 10.39MHz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000" dirty="0" smtClean="0"/>
              <a:t>For PF with</a:t>
            </a:r>
          </a:p>
          <a:p>
            <a:pPr marL="0" indent="0">
              <a:buNone/>
            </a:pPr>
            <a:r>
              <a:rPr lang="en-US" altLang="ja-JP" sz="2000" dirty="0" smtClean="0"/>
              <a:t>SuperKEKB</a:t>
            </a:r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Duration Jitter</a:t>
            </a:r>
          </a:p>
          <a:p>
            <a:pPr marL="0" indent="0">
              <a:buNone/>
            </a:pPr>
            <a:r>
              <a:rPr lang="en-US" altLang="ja-JP" sz="2000" dirty="0" smtClean="0"/>
              <a:t> 20ms</a:t>
            </a:r>
          </a:p>
          <a:p>
            <a:pPr marL="0" indent="0">
              <a:buNone/>
            </a:pPr>
            <a:r>
              <a:rPr lang="en-US" altLang="ja-JP" sz="2000" dirty="0" smtClean="0"/>
              <a:t>  +/-500μs</a:t>
            </a:r>
          </a:p>
          <a:p>
            <a:pPr marL="0" indent="0">
              <a:buNone/>
            </a:pPr>
            <a:r>
              <a:rPr lang="en-US" altLang="ja-JP" sz="2000" dirty="0" smtClean="0"/>
              <a:t>Clock Jitter</a:t>
            </a:r>
          </a:p>
          <a:p>
            <a:pPr marL="0" indent="0">
              <a:buNone/>
            </a:pPr>
            <a:r>
              <a:rPr lang="en-US" altLang="ja-JP" sz="2000" dirty="0" smtClean="0"/>
              <a:t> 500 ps</a:t>
            </a:r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Plot in 10</a:t>
            </a:r>
            <a:r>
              <a:rPr lang="en-US" altLang="ja-JP" sz="2000" baseline="30000" dirty="0" smtClean="0"/>
              <a:t>-4</a:t>
            </a:r>
            <a:r>
              <a:rPr lang="en-US" altLang="ja-JP" sz="2000" dirty="0" smtClean="0"/>
              <a:t> </a:t>
            </a:r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Bad region</a:t>
            </a:r>
          </a:p>
          <a:p>
            <a:pPr marL="0" indent="0">
              <a:buNone/>
            </a:pPr>
            <a:r>
              <a:rPr lang="en-US" altLang="ja-JP" sz="2000" dirty="0" smtClean="0"/>
              <a:t>have to be </a:t>
            </a:r>
          </a:p>
          <a:p>
            <a:pPr marL="0" indent="0">
              <a:buNone/>
            </a:pPr>
            <a:r>
              <a:rPr lang="en-US" altLang="ja-JP" sz="2000" dirty="0" smtClean="0"/>
              <a:t>avoided</a:t>
            </a:r>
            <a:endParaRPr lang="ja-JP" altLang="en-US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  <p:pic>
        <p:nvPicPr>
          <p:cNvPr id="7" name="図 6" descr="スクリーンショット 2012-06-05 07.31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38682" y="1251794"/>
            <a:ext cx="8351520" cy="5841999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Four Ring Injection and PF 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Sync.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069983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Investigation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This issue is different than the bucket selection</a:t>
            </a:r>
            <a:r>
              <a:rPr lang="en-US" altLang="ja-JP" dirty="0" smtClean="0"/>
              <a:t> challenges at </a:t>
            </a:r>
            <a:r>
              <a:rPr lang="en-US" altLang="ja-JP" dirty="0" smtClean="0"/>
              <a:t>SuperKEKB</a:t>
            </a:r>
          </a:p>
          <a:p>
            <a:pPr lvl="1"/>
            <a:r>
              <a:rPr lang="en-US" altLang="ja-JP" dirty="0" smtClean="0"/>
              <a:t>Bucket selections both at DR and MR</a:t>
            </a:r>
          </a:p>
          <a:p>
            <a:r>
              <a:rPr lang="en-US" altLang="ja-JP" dirty="0" smtClean="0"/>
              <a:t>Was not well investigated under 10.39MHz</a:t>
            </a:r>
          </a:p>
          <a:p>
            <a:pPr lvl="1"/>
            <a:r>
              <a:rPr lang="en-US" altLang="ja-JP" dirty="0" smtClean="0"/>
              <a:t>May require pulse-to-pulse LLRF manipulation between</a:t>
            </a:r>
            <a:r>
              <a:rPr lang="en-US" altLang="ja-JP" dirty="0" smtClean="0"/>
              <a:t> RF systems of PF </a:t>
            </a:r>
            <a:r>
              <a:rPr lang="en-US" altLang="ja-JP" dirty="0" smtClean="0"/>
              <a:t>/ PF-AR / SuperKEKB</a:t>
            </a:r>
          </a:p>
          <a:p>
            <a:pPr lvl="1"/>
            <a:r>
              <a:rPr lang="en-US" altLang="ja-JP" dirty="0" smtClean="0"/>
              <a:t>Should be investigated further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Four Ring Injection and PF </a:t>
            </a: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Sync.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ea typeface="+mn-ea"/>
              </a:rPr>
              <a:t>Event</a:t>
            </a:r>
            <a:r>
              <a:rPr lang="en-US" altLang="ja-JP" sz="2800" dirty="0" smtClean="0">
                <a:ea typeface="+mn-ea"/>
              </a:rPr>
              <a:t> System </a:t>
            </a:r>
            <a:r>
              <a:rPr lang="en-US" altLang="ja-JP" sz="2800" dirty="0" smtClean="0">
                <a:ea typeface="+mn-ea"/>
              </a:rPr>
              <a:t>Development Collaboration with </a:t>
            </a:r>
            <a:r>
              <a:rPr lang="en-US" altLang="ja-JP" sz="2800" dirty="0" smtClean="0">
                <a:ea typeface="+mn-ea"/>
              </a:rPr>
              <a:t>SINAP</a:t>
            </a:r>
            <a:endParaRPr lang="ja-JP" altLang="en-US" sz="2800" dirty="0" smtClean="0">
              <a:ea typeface="+mn-ea"/>
            </a:endParaRPr>
          </a:p>
        </p:txBody>
      </p:sp>
      <p:sp>
        <p:nvSpPr>
          <p:cNvPr id="6656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For PLC (F3RP61 Linux CPU</a:t>
            </a:r>
            <a:r>
              <a:rPr lang="en-US" altLang="ja-JP" sz="2800" dirty="0" smtClean="0"/>
              <a:t>) as well as VME</a:t>
            </a:r>
          </a:p>
          <a:p>
            <a:r>
              <a:rPr lang="en-US" altLang="ja-JP" sz="2800" dirty="0" smtClean="0"/>
              <a:t>Under</a:t>
            </a:r>
            <a:r>
              <a:rPr lang="en-US" altLang="ja-JP" sz="2800" dirty="0" smtClean="0"/>
              <a:t> </a:t>
            </a:r>
            <a:r>
              <a:rPr lang="en-US" altLang="ja-JP" sz="2800" dirty="0" smtClean="0"/>
              <a:t>testing</a:t>
            </a:r>
            <a:endParaRPr lang="en-US" altLang="ja-JP" sz="2800" dirty="0" smtClean="0"/>
          </a:p>
          <a:p>
            <a:r>
              <a:rPr lang="en-US" altLang="ja-JP" sz="2800" dirty="0" smtClean="0"/>
              <a:t>Many more synchronous controls</a:t>
            </a:r>
            <a:br>
              <a:rPr lang="en-US" altLang="ja-JP" sz="2800" dirty="0" smtClean="0"/>
            </a:br>
            <a:r>
              <a:rPr lang="en-US" altLang="ja-JP" sz="2800" dirty="0" smtClean="0"/>
              <a:t>at a reduced cost</a:t>
            </a:r>
          </a:p>
        </p:txBody>
      </p:sp>
      <p:sp>
        <p:nvSpPr>
          <p:cNvPr id="66564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44A589-E92C-BC4E-8328-C9B0A9CBB541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33</a:t>
            </a:fld>
            <a:endParaRPr lang="en-US" altLang="ja-JP" dirty="0" smtClean="0">
              <a:latin typeface="Arial Rounded MT Bold" charset="0"/>
              <a:ea typeface="Osaka" charset="-128"/>
              <a:cs typeface="Osaka" charset="-128"/>
            </a:endParaRPr>
          </a:p>
        </p:txBody>
      </p:sp>
      <p:pic>
        <p:nvPicPr>
          <p:cNvPr id="66565" name="図 6" descr="DSC0230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3400425"/>
            <a:ext cx="4862512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図 7" descr="DSC02300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413" y="2119313"/>
            <a:ext cx="3644900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Facility for Electric Power and Cooling Water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Linac needs electricity and cooling water extensions, especially for positron generator upgrade</a:t>
            </a:r>
          </a:p>
          <a:p>
            <a:r>
              <a:rPr lang="en-US" altLang="ja-JP" sz="2400" dirty="0" smtClean="0"/>
              <a:t>First estimation was performed, and was found that it may impact the construction </a:t>
            </a:r>
          </a:p>
          <a:p>
            <a:r>
              <a:rPr lang="en-US" altLang="ja-JP" sz="2400" dirty="0" smtClean="0"/>
              <a:t>Under discussion how to extend the facility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pic>
        <p:nvPicPr>
          <p:cNvPr id="49154" name="図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19" y="3324225"/>
            <a:ext cx="835342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AutoShape 6"/>
          <p:cNvSpPr>
            <a:spLocks noChangeArrowheads="1"/>
          </p:cNvSpPr>
          <p:nvPr/>
        </p:nvSpPr>
        <p:spPr bwMode="auto">
          <a:xfrm rot="-3615307">
            <a:off x="2470150" y="5688013"/>
            <a:ext cx="962025" cy="41592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 rot="-3615307">
            <a:off x="8005763" y="5649912"/>
            <a:ext cx="876300" cy="415925"/>
          </a:xfrm>
          <a:prstGeom prst="rightArrow">
            <a:avLst>
              <a:gd name="adj1" fmla="val 27593"/>
              <a:gd name="adj2" fmla="val 6554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0" name="AutoShape 8"/>
          <p:cNvSpPr>
            <a:spLocks noChangeArrowheads="1"/>
          </p:cNvSpPr>
          <p:nvPr/>
        </p:nvSpPr>
        <p:spPr bwMode="auto">
          <a:xfrm rot="-7303718">
            <a:off x="4983957" y="5603081"/>
            <a:ext cx="960438" cy="415925"/>
          </a:xfrm>
          <a:prstGeom prst="rightArrow">
            <a:avLst>
              <a:gd name="adj1" fmla="val 27593"/>
              <a:gd name="adj2" fmla="val 7184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863725" y="6221413"/>
            <a:ext cx="2378075" cy="989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[I] </a:t>
            </a: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第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1</a:t>
            </a: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～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2</a:t>
            </a: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セクター</a:t>
            </a:r>
            <a:endParaRPr kumimoji="1" lang="en-US" altLang="ja-JP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陽電子ビーム強度の５倍化に向けて、収束用電磁石の数と強度が大幅に増加する。</a:t>
            </a:r>
            <a:endParaRPr kumimoji="1" lang="en-US" altLang="ja-JP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増加分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920 </a:t>
            </a:r>
            <a:r>
              <a:rPr kumimoji="1" lang="en-US" altLang="ja-JP" sz="9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kVA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, 900 L/min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現状　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401kVA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1211 / 1430 L/min</a:t>
            </a:r>
            <a:endParaRPr kumimoji="1" lang="en-US" altLang="ja-JP" sz="11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694238" y="6135687"/>
            <a:ext cx="2108200" cy="10747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[II]</a:t>
            </a:r>
            <a:r>
              <a:rPr kumimoji="1" lang="en-US" altLang="ja-JP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kumimoji="1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第</a:t>
            </a:r>
            <a:r>
              <a:rPr kumimoji="1" lang="en-US" altLang="ja-JP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3</a:t>
            </a:r>
            <a:r>
              <a:rPr kumimoji="1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セクター</a:t>
            </a:r>
            <a:endParaRPr kumimoji="1" lang="en-US" altLang="ja-JP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DR</a:t>
            </a:r>
            <a:r>
              <a:rPr kumimoji="1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の入射＆出射路の新設に伴って、その電磁石の一部が入射器トンネルに新たに設置される。</a:t>
            </a:r>
            <a:endParaRPr kumimoji="1" lang="en-US" altLang="ja-JP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増加分</a:t>
            </a:r>
            <a:r>
              <a:rPr kumimoji="1" lang="en-US" altLang="ja-JP" sz="9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310 kVA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現状　</a:t>
            </a:r>
            <a:r>
              <a:rPr kumimoji="1" lang="en-US" altLang="ja-JP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6.7kVA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136 / 500 L/min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080250" y="6135687"/>
            <a:ext cx="2997200" cy="10747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[III] </a:t>
            </a: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第３スイッチヤード</a:t>
            </a:r>
            <a:endParaRPr kumimoji="1" lang="en-US" altLang="ja-JP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１）陽電子エネルギーの増大（</a:t>
            </a:r>
            <a:r>
              <a:rPr kumimoji="1" lang="en-US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3.5GeV→4GeV</a:t>
            </a:r>
            <a:r>
              <a:rPr kumimoji="1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）に伴う偏向磁石系の電力増及び　２）</a:t>
            </a:r>
            <a:r>
              <a:rPr kumimoji="1" lang="en-US" altLang="ja-JP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RF</a:t>
            </a:r>
            <a:r>
              <a:rPr kumimoji="1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偏向によるエミッタンスモニターの新設に伴って熱負荷が増大する。</a:t>
            </a:r>
            <a:endParaRPr kumimoji="1" lang="en-US" altLang="ja-JP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ヒラギノ丸ゴ Pro W4"/>
              <a:ea typeface="ヒラギノ丸ゴ Pro W4"/>
              <a:cs typeface="ヒラギノ丸ゴ Pro W4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増加分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300 </a:t>
            </a:r>
            <a:r>
              <a:rPr kumimoji="1" lang="en-US" altLang="ja-JP" sz="9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kVA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, 460 L/min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現状　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 158kVA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（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587+α</a:t>
            </a:r>
            <a:r>
              <a:rPr kumimoji="1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）</a:t>
            </a:r>
            <a:r>
              <a:rPr kumimoji="1" lang="en-US" altLang="ja-JP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ヒラギノ丸ゴ Pro W4"/>
                <a:ea typeface="ヒラギノ丸ゴ Pro W4"/>
                <a:cs typeface="ヒラギノ丸ゴ Pro W4"/>
              </a:rPr>
              <a:t>/ 750 L/min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Facility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Schedule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Summer 2012 : Alignment, SY3, 3T-gun, 32-gun</a:t>
            </a:r>
          </a:p>
          <a:p>
            <a:r>
              <a:rPr lang="en-US" altLang="ja-JP" sz="2800" dirty="0" smtClean="0"/>
              <a:t>Autumn 2012 : 32-RF-gun, A1-gun(0.2nC)</a:t>
            </a:r>
          </a:p>
          <a:p>
            <a:r>
              <a:rPr lang="en-US" altLang="ja-JP" sz="2800" dirty="0" smtClean="0"/>
              <a:t>Winter 2013 : SY2 </a:t>
            </a:r>
            <a:r>
              <a:rPr lang="en-US" altLang="ja-JP" sz="2800" dirty="0"/>
              <a:t>/</a:t>
            </a:r>
            <a:r>
              <a:rPr lang="en-US" altLang="ja-JP" sz="2800" dirty="0" smtClean="0"/>
              <a:t> DR  </a:t>
            </a:r>
          </a:p>
          <a:p>
            <a:r>
              <a:rPr lang="en-US" altLang="ja-JP" sz="2800" dirty="0" smtClean="0"/>
              <a:t>Spring 2013 : A1-gun</a:t>
            </a:r>
          </a:p>
          <a:p>
            <a:r>
              <a:rPr lang="en-US" altLang="ja-JP" sz="2800" dirty="0" smtClean="0"/>
              <a:t>Summer 2013 : Installation of many components</a:t>
            </a:r>
          </a:p>
          <a:p>
            <a:r>
              <a:rPr lang="en-US" altLang="ja-JP" sz="2800" dirty="0" smtClean="0"/>
              <a:t>Autumn 2013 : </a:t>
            </a:r>
            <a:r>
              <a:rPr lang="en-US" altLang="ja-JP" sz="2800" dirty="0" err="1" smtClean="0"/>
              <a:t>e</a:t>
            </a:r>
            <a:r>
              <a:rPr lang="en-US" altLang="ja-JP" sz="2800" dirty="0" smtClean="0"/>
              <a:t>– then </a:t>
            </a:r>
            <a:r>
              <a:rPr lang="en-US" altLang="ja-JP" sz="2800" dirty="0" err="1" smtClean="0"/>
              <a:t>e</a:t>
            </a:r>
            <a:r>
              <a:rPr lang="en-US" altLang="ja-JP" sz="2800" dirty="0" smtClean="0"/>
              <a:t>+ commissioning</a:t>
            </a:r>
          </a:p>
          <a:p>
            <a:pPr lvl="1"/>
            <a:r>
              <a:rPr lang="en-US" altLang="ja-JP" sz="2400" dirty="0" smtClean="0"/>
              <a:t>Half Linac: PF injection, Day: construction, Night: commissioning</a:t>
            </a:r>
          </a:p>
          <a:p>
            <a:r>
              <a:rPr lang="en-US" altLang="ja-JP" sz="2800" dirty="0" smtClean="0"/>
              <a:t>Spring 2014 : Pulsed Quad, Steering, Alignment</a:t>
            </a:r>
          </a:p>
          <a:p>
            <a:r>
              <a:rPr lang="en-US" altLang="ja-JP" sz="2800" dirty="0" smtClean="0"/>
              <a:t>Summer 2014 : Installation of </a:t>
            </a:r>
            <a:r>
              <a:rPr lang="en-US" altLang="ja-JP" sz="2800" dirty="0" err="1" smtClean="0"/>
              <a:t>remainings</a:t>
            </a:r>
            <a:endParaRPr lang="en-US" altLang="ja-JP" sz="2800" dirty="0" smtClean="0"/>
          </a:p>
          <a:p>
            <a:r>
              <a:rPr lang="en-US" altLang="ja-JP" sz="2800" dirty="0" smtClean="0"/>
              <a:t>Autumn 2014 : Possible ring injection (?)</a:t>
            </a:r>
          </a:p>
          <a:p>
            <a:r>
              <a:rPr lang="en-US" altLang="ja-JP" sz="2800" dirty="0" smtClean="0"/>
              <a:t>Winter 2015 : DR then MR injection commissioning</a:t>
            </a:r>
          </a:p>
          <a:p>
            <a:r>
              <a:rPr lang="en-US" altLang="ja-JP" sz="2800" dirty="0" smtClean="0"/>
              <a:t>…</a:t>
            </a:r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Schedule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1C5DA45-5295-6243-9F47-58CDA51906B9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36</a:t>
            </a:fld>
            <a:endParaRPr lang="en-US" altLang="ja-JP" dirty="0" smtClean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36550"/>
            <a:ext cx="10358438" cy="714375"/>
          </a:xfrm>
        </p:spPr>
        <p:txBody>
          <a:bodyPr/>
          <a:lstStyle/>
          <a:p>
            <a:r>
              <a:rPr lang="en-US" altLang="ja-JP" sz="3600" dirty="0" smtClean="0"/>
              <a:t>Change in Operation Modes at KEKB</a:t>
            </a:r>
            <a:endParaRPr lang="en-US" altLang="ja-JP" sz="3600" dirty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008063"/>
            <a:ext cx="3836988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0" y="2003425"/>
            <a:ext cx="383698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0488" y="2995613"/>
            <a:ext cx="3836987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165100" y="3781425"/>
            <a:ext cx="14795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May.2000</a:t>
            </a:r>
          </a:p>
        </p:txBody>
      </p:sp>
      <p:sp>
        <p:nvSpPr>
          <p:cNvPr id="21512" name="Rectangle 7"/>
          <p:cNvSpPr>
            <a:spLocks noChangeArrowheads="1"/>
          </p:cNvSpPr>
          <p:nvPr/>
        </p:nvSpPr>
        <p:spPr bwMode="auto">
          <a:xfrm>
            <a:off x="82550" y="4452938"/>
            <a:ext cx="1562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Apr.2003</a:t>
            </a:r>
          </a:p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Dual Bunch e</a:t>
            </a:r>
            <a:r>
              <a:rPr lang="en-US" altLang="ja-JP" sz="1500" b="1" baseline="30000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+</a:t>
            </a:r>
            <a:endParaRPr lang="en-US" altLang="ja-JP" sz="1500" b="1" dirty="0">
              <a:solidFill>
                <a:srgbClr val="00006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21513" name="Rectangle 8"/>
          <p:cNvSpPr>
            <a:spLocks noChangeArrowheads="1"/>
          </p:cNvSpPr>
          <p:nvPr/>
        </p:nvSpPr>
        <p:spPr bwMode="auto">
          <a:xfrm>
            <a:off x="1233488" y="5126038"/>
            <a:ext cx="1479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Feb.2005</a:t>
            </a:r>
          </a:p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Continuous</a:t>
            </a:r>
          </a:p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Injections</a:t>
            </a:r>
          </a:p>
        </p:txBody>
      </p:sp>
      <p:sp>
        <p:nvSpPr>
          <p:cNvPr id="21514" name="Rectangle 9"/>
          <p:cNvSpPr>
            <a:spLocks noChangeArrowheads="1"/>
          </p:cNvSpPr>
          <p:nvPr/>
        </p:nvSpPr>
        <p:spPr bwMode="auto">
          <a:xfrm>
            <a:off x="987425" y="6134100"/>
            <a:ext cx="29591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Dec.2008</a:t>
            </a:r>
          </a:p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Crab Cavities and</a:t>
            </a:r>
          </a:p>
          <a:p>
            <a:pPr algn="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1500" b="1" dirty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Simultaneous Injection</a:t>
            </a:r>
          </a:p>
        </p:txBody>
      </p:sp>
      <p:pic>
        <p:nvPicPr>
          <p:cNvPr id="21515" name="Picture 10" descr="20081211-2300-07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3025" y="3987800"/>
            <a:ext cx="40862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1" descr="KM-Belle-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8175" y="1008063"/>
            <a:ext cx="3514725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Text Box 12"/>
          <p:cNvSpPr txBox="1">
            <a:spLocks noChangeArrowheads="1"/>
          </p:cNvSpPr>
          <p:nvPr/>
        </p:nvSpPr>
        <p:spPr bwMode="auto">
          <a:xfrm>
            <a:off x="9709150" y="990600"/>
            <a:ext cx="889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51" tIns="49775" rIns="99551" bIns="49775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latin typeface="Arial Rounded MT Bold" charset="0"/>
              </a:rPr>
              <a:t>Belle/KEK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 rot="2295733">
            <a:off x="1777247" y="3134641"/>
            <a:ext cx="7598098" cy="167575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2800" b="1" dirty="0" smtClean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Linac provided basis of robust operation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2800" b="1" dirty="0" smtClean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and daily advances in KEKB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ja-JP" sz="2800" b="1" dirty="0" smtClean="0">
                <a:solidFill>
                  <a:srgbClr val="000060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So in SuperKEKB as well</a:t>
            </a:r>
            <a:endParaRPr lang="en-US" altLang="ja-JP" sz="2800" b="1" dirty="0">
              <a:solidFill>
                <a:srgbClr val="000060"/>
              </a:solidFill>
              <a:latin typeface="Arial Rounded MT Bold" charset="0"/>
              <a:ea typeface="ヒラギノ丸ゴ Pro W4" charset="-128"/>
              <a:cs typeface="ヒラギノ丸ゴ Pro W4" charset="-128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000125" y="-20638"/>
            <a:ext cx="2972594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60"/>
                </a:solidFill>
                <a:latin typeface="Arial Rounded MT Bold"/>
              </a:rPr>
              <a:t>KEKB</a:t>
            </a:r>
            <a:endParaRPr lang="en-US" altLang="ja-JP" sz="1300" i="1" dirty="0">
              <a:solidFill>
                <a:srgbClr val="000060"/>
              </a:solidFill>
              <a:latin typeface="Arial Rounded MT Bold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Summary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コンテンツ プレースホルダ 4" descr="Lina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4118" r="-14118"/>
          <a:stretch>
            <a:fillRect/>
          </a:stretch>
        </p:blipFill>
        <p:spPr>
          <a:xfrm>
            <a:off x="165100" y="733425"/>
            <a:ext cx="10401301" cy="6083300"/>
          </a:xfr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1519" y="2181225"/>
            <a:ext cx="7141498" cy="707886"/>
          </a:xfrm>
          <a:prstGeom prst="rect">
            <a:avLst/>
          </a:prstGeom>
          <a:noFill/>
          <a:effectLst>
            <a:glow rad="317500">
              <a:schemeClr val="bg1">
                <a:alpha val="75000"/>
              </a:schemeClr>
            </a:glow>
            <a:outerShdw blurRad="50800" dist="38100" dir="2700000" algn="tl" rotWithShape="0">
              <a:srgbClr val="FF66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FCEB"/>
                </a:solidFill>
                <a:latin typeface="+mn-lt"/>
              </a:rPr>
              <a:t>Thank </a:t>
            </a:r>
            <a:r>
              <a:rPr lang="en-US" altLang="ja-JP" sz="4000" dirty="0" smtClean="0">
                <a:solidFill>
                  <a:srgbClr val="FFFCEB"/>
                </a:solidFill>
                <a:latin typeface="+mn-lt"/>
              </a:rPr>
              <a:t>You for Your Patience</a:t>
            </a:r>
            <a:endParaRPr kumimoji="1" lang="ja-JP" altLang="en-US" sz="4000" dirty="0">
              <a:solidFill>
                <a:srgbClr val="FFFCEB"/>
              </a:solidFill>
              <a:latin typeface="+mn-lt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Osaka" charset="-128"/>
                <a:cs typeface="Osaka" charset="-128"/>
              </a:rPr>
              <a:t>Thanks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Linac and Positron Capture Section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5" name="図 243" descr="SKB-DR-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5739" r="1974" b="8899"/>
          <a:stretch>
            <a:fillRect/>
          </a:stretch>
        </p:blipFill>
        <p:spPr bwMode="auto">
          <a:xfrm>
            <a:off x="4734376" y="1672491"/>
            <a:ext cx="106838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1"/>
          <p:cNvSpPr>
            <a:spLocks noChangeArrowheads="1"/>
          </p:cNvSpPr>
          <p:nvPr/>
        </p:nvSpPr>
        <p:spPr bwMode="auto">
          <a:xfrm>
            <a:off x="6969576" y="3615591"/>
            <a:ext cx="39687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" name="Rectangle 115"/>
          <p:cNvSpPr>
            <a:spLocks noChangeArrowheads="1"/>
          </p:cNvSpPr>
          <p:nvPr/>
        </p:nvSpPr>
        <p:spPr bwMode="auto">
          <a:xfrm>
            <a:off x="3719963" y="3618766"/>
            <a:ext cx="74613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8" name="Line 91"/>
          <p:cNvSpPr>
            <a:spLocks noChangeShapeType="1"/>
          </p:cNvSpPr>
          <p:nvPr/>
        </p:nvSpPr>
        <p:spPr bwMode="auto">
          <a:xfrm>
            <a:off x="1543501" y="3669566"/>
            <a:ext cx="7920037" cy="1588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+mn-lt"/>
              <a:ea typeface="ＭＳ Ｐゴシック" pitchFamily="-112" charset="-128"/>
              <a:cs typeface="Arial"/>
            </a:endParaRPr>
          </a:p>
        </p:txBody>
      </p:sp>
      <p:sp>
        <p:nvSpPr>
          <p:cNvPr id="9" name="Rectangle 108"/>
          <p:cNvSpPr>
            <a:spLocks noChangeArrowheads="1"/>
          </p:cNvSpPr>
          <p:nvPr/>
        </p:nvSpPr>
        <p:spPr bwMode="auto">
          <a:xfrm>
            <a:off x="2422976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0" name="Line 87"/>
          <p:cNvSpPr>
            <a:spLocks noChangeShapeType="1"/>
          </p:cNvSpPr>
          <p:nvPr/>
        </p:nvSpPr>
        <p:spPr bwMode="auto">
          <a:xfrm>
            <a:off x="1543501" y="2229704"/>
            <a:ext cx="1677987" cy="158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+mn-lt"/>
              <a:ea typeface="ＭＳ Ｐゴシック" pitchFamily="-112" charset="-128"/>
              <a:cs typeface="Arial"/>
            </a:endParaRPr>
          </a:p>
        </p:txBody>
      </p:sp>
      <p:sp>
        <p:nvSpPr>
          <p:cNvPr id="11" name="AutoShape 88"/>
          <p:cNvSpPr>
            <a:spLocks/>
          </p:cNvSpPr>
          <p:nvPr/>
        </p:nvSpPr>
        <p:spPr bwMode="auto">
          <a:xfrm flipH="1">
            <a:off x="857701" y="2229704"/>
            <a:ext cx="1439862" cy="1439862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2" name="AutoShape 89"/>
          <p:cNvSpPr>
            <a:spLocks noChangeArrowheads="1"/>
          </p:cNvSpPr>
          <p:nvPr/>
        </p:nvSpPr>
        <p:spPr bwMode="auto">
          <a:xfrm rot="16200000" flipH="1">
            <a:off x="860876" y="2229704"/>
            <a:ext cx="1439862" cy="1439862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3" name="Line 90"/>
          <p:cNvSpPr>
            <a:spLocks noChangeShapeType="1"/>
          </p:cNvSpPr>
          <p:nvPr/>
        </p:nvSpPr>
        <p:spPr bwMode="auto">
          <a:xfrm>
            <a:off x="857701" y="2893279"/>
            <a:ext cx="1587" cy="61912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+mn-lt"/>
              <a:ea typeface="ＭＳ Ｐゴシック" pitchFamily="-112" charset="-128"/>
              <a:cs typeface="Arial"/>
            </a:endParaRPr>
          </a:p>
        </p:txBody>
      </p:sp>
      <p:sp>
        <p:nvSpPr>
          <p:cNvPr id="14" name="AutoShape 92"/>
          <p:cNvSpPr>
            <a:spLocks noChangeArrowheads="1"/>
          </p:cNvSpPr>
          <p:nvPr/>
        </p:nvSpPr>
        <p:spPr bwMode="auto">
          <a:xfrm>
            <a:off x="1543501" y="2077304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5" name="Rectangle 93"/>
          <p:cNvSpPr>
            <a:spLocks noChangeArrowheads="1"/>
          </p:cNvSpPr>
          <p:nvPr/>
        </p:nvSpPr>
        <p:spPr bwMode="auto">
          <a:xfrm>
            <a:off x="1619701" y="217572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6" name="Rectangle 94"/>
          <p:cNvSpPr>
            <a:spLocks noChangeArrowheads="1"/>
          </p:cNvSpPr>
          <p:nvPr/>
        </p:nvSpPr>
        <p:spPr bwMode="auto">
          <a:xfrm>
            <a:off x="1734001" y="217572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7" name="Rectangle 95"/>
          <p:cNvSpPr>
            <a:spLocks noChangeArrowheads="1"/>
          </p:cNvSpPr>
          <p:nvPr/>
        </p:nvSpPr>
        <p:spPr bwMode="auto">
          <a:xfrm>
            <a:off x="1848301" y="217572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8" name="Rectangle 96"/>
          <p:cNvSpPr>
            <a:spLocks noChangeArrowheads="1"/>
          </p:cNvSpPr>
          <p:nvPr/>
        </p:nvSpPr>
        <p:spPr bwMode="auto">
          <a:xfrm>
            <a:off x="1964188" y="217572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9" name="Rectangle 97"/>
          <p:cNvSpPr>
            <a:spLocks noChangeArrowheads="1"/>
          </p:cNvSpPr>
          <p:nvPr/>
        </p:nvSpPr>
        <p:spPr bwMode="auto">
          <a:xfrm>
            <a:off x="2078488" y="217731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0" name="Rectangle 98"/>
          <p:cNvSpPr>
            <a:spLocks noChangeArrowheads="1"/>
          </p:cNvSpPr>
          <p:nvPr/>
        </p:nvSpPr>
        <p:spPr bwMode="auto">
          <a:xfrm>
            <a:off x="2192788" y="217572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1" name="Rectangle 99"/>
          <p:cNvSpPr>
            <a:spLocks noChangeArrowheads="1"/>
          </p:cNvSpPr>
          <p:nvPr/>
        </p:nvSpPr>
        <p:spPr bwMode="auto">
          <a:xfrm>
            <a:off x="2307088" y="217731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2" name="Rectangle 100"/>
          <p:cNvSpPr>
            <a:spLocks noChangeArrowheads="1"/>
          </p:cNvSpPr>
          <p:nvPr/>
        </p:nvSpPr>
        <p:spPr bwMode="auto">
          <a:xfrm>
            <a:off x="2421388" y="217731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3" name="AutoShape 101"/>
          <p:cNvSpPr>
            <a:spLocks noChangeArrowheads="1"/>
          </p:cNvSpPr>
          <p:nvPr/>
        </p:nvSpPr>
        <p:spPr bwMode="auto">
          <a:xfrm>
            <a:off x="1545088" y="3517166"/>
            <a:ext cx="1141413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4" name="Rectangle 102"/>
          <p:cNvSpPr>
            <a:spLocks noChangeArrowheads="1"/>
          </p:cNvSpPr>
          <p:nvPr/>
        </p:nvSpPr>
        <p:spPr bwMode="auto">
          <a:xfrm>
            <a:off x="1621288" y="3615591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5" name="Rectangle 103"/>
          <p:cNvSpPr>
            <a:spLocks noChangeArrowheads="1"/>
          </p:cNvSpPr>
          <p:nvPr/>
        </p:nvSpPr>
        <p:spPr bwMode="auto">
          <a:xfrm>
            <a:off x="1735588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6" name="Rectangle 104"/>
          <p:cNvSpPr>
            <a:spLocks noChangeArrowheads="1"/>
          </p:cNvSpPr>
          <p:nvPr/>
        </p:nvSpPr>
        <p:spPr bwMode="auto">
          <a:xfrm>
            <a:off x="1849888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7" name="Rectangle 105"/>
          <p:cNvSpPr>
            <a:spLocks noChangeArrowheads="1"/>
          </p:cNvSpPr>
          <p:nvPr/>
        </p:nvSpPr>
        <p:spPr bwMode="auto">
          <a:xfrm>
            <a:off x="1964188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8" name="Rectangle 106"/>
          <p:cNvSpPr>
            <a:spLocks noChangeArrowheads="1"/>
          </p:cNvSpPr>
          <p:nvPr/>
        </p:nvSpPr>
        <p:spPr bwMode="auto">
          <a:xfrm>
            <a:off x="2080076" y="3617179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29" name="Rectangle 107"/>
          <p:cNvSpPr>
            <a:spLocks noChangeArrowheads="1"/>
          </p:cNvSpPr>
          <p:nvPr/>
        </p:nvSpPr>
        <p:spPr bwMode="auto">
          <a:xfrm>
            <a:off x="2194376" y="3615591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0" name="Rectangle 108"/>
          <p:cNvSpPr>
            <a:spLocks noChangeArrowheads="1"/>
          </p:cNvSpPr>
          <p:nvPr/>
        </p:nvSpPr>
        <p:spPr bwMode="auto">
          <a:xfrm>
            <a:off x="2308676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1" name="AutoShape 110"/>
          <p:cNvSpPr>
            <a:spLocks noChangeArrowheads="1"/>
          </p:cNvSpPr>
          <p:nvPr/>
        </p:nvSpPr>
        <p:spPr bwMode="auto">
          <a:xfrm>
            <a:off x="2838901" y="3518754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2" name="Rectangle 111"/>
          <p:cNvSpPr>
            <a:spLocks noChangeArrowheads="1"/>
          </p:cNvSpPr>
          <p:nvPr/>
        </p:nvSpPr>
        <p:spPr bwMode="auto">
          <a:xfrm>
            <a:off x="29151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3" name="Rectangle 112"/>
          <p:cNvSpPr>
            <a:spLocks noChangeArrowheads="1"/>
          </p:cNvSpPr>
          <p:nvPr/>
        </p:nvSpPr>
        <p:spPr bwMode="auto">
          <a:xfrm>
            <a:off x="30294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4" name="Rectangle 113"/>
          <p:cNvSpPr>
            <a:spLocks noChangeArrowheads="1"/>
          </p:cNvSpPr>
          <p:nvPr/>
        </p:nvSpPr>
        <p:spPr bwMode="auto">
          <a:xfrm>
            <a:off x="31437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5" name="Rectangle 114"/>
          <p:cNvSpPr>
            <a:spLocks noChangeArrowheads="1"/>
          </p:cNvSpPr>
          <p:nvPr/>
        </p:nvSpPr>
        <p:spPr bwMode="auto">
          <a:xfrm>
            <a:off x="3259588" y="361717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6" name="Rectangle 115"/>
          <p:cNvSpPr>
            <a:spLocks noChangeArrowheads="1"/>
          </p:cNvSpPr>
          <p:nvPr/>
        </p:nvSpPr>
        <p:spPr bwMode="auto">
          <a:xfrm>
            <a:off x="3373888" y="3618766"/>
            <a:ext cx="74613" cy="107950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7" name="Rectangle 116"/>
          <p:cNvSpPr>
            <a:spLocks noChangeArrowheads="1"/>
          </p:cNvSpPr>
          <p:nvPr/>
        </p:nvSpPr>
        <p:spPr bwMode="auto">
          <a:xfrm>
            <a:off x="3488188" y="3617179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8" name="Rectangle 117"/>
          <p:cNvSpPr>
            <a:spLocks noChangeArrowheads="1"/>
          </p:cNvSpPr>
          <p:nvPr/>
        </p:nvSpPr>
        <p:spPr bwMode="auto">
          <a:xfrm>
            <a:off x="3602488" y="3618766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39" name="AutoShape 119"/>
          <p:cNvSpPr>
            <a:spLocks noChangeArrowheads="1"/>
          </p:cNvSpPr>
          <p:nvPr/>
        </p:nvSpPr>
        <p:spPr bwMode="auto">
          <a:xfrm>
            <a:off x="4058101" y="3518754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0" name="Rectangle 120"/>
          <p:cNvSpPr>
            <a:spLocks noChangeArrowheads="1"/>
          </p:cNvSpPr>
          <p:nvPr/>
        </p:nvSpPr>
        <p:spPr bwMode="auto">
          <a:xfrm>
            <a:off x="4134301" y="3617179"/>
            <a:ext cx="76200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1" name="Rectangle 121"/>
          <p:cNvSpPr>
            <a:spLocks noChangeArrowheads="1"/>
          </p:cNvSpPr>
          <p:nvPr/>
        </p:nvSpPr>
        <p:spPr bwMode="auto">
          <a:xfrm>
            <a:off x="42486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2" name="Rectangle 122"/>
          <p:cNvSpPr>
            <a:spLocks noChangeArrowheads="1"/>
          </p:cNvSpPr>
          <p:nvPr/>
        </p:nvSpPr>
        <p:spPr bwMode="auto">
          <a:xfrm>
            <a:off x="43629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3" name="Rectangle 123"/>
          <p:cNvSpPr>
            <a:spLocks noChangeArrowheads="1"/>
          </p:cNvSpPr>
          <p:nvPr/>
        </p:nvSpPr>
        <p:spPr bwMode="auto">
          <a:xfrm>
            <a:off x="4478788" y="361717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4" name="Rectangle 124"/>
          <p:cNvSpPr>
            <a:spLocks noChangeArrowheads="1"/>
          </p:cNvSpPr>
          <p:nvPr/>
        </p:nvSpPr>
        <p:spPr bwMode="auto">
          <a:xfrm>
            <a:off x="4593088" y="3618766"/>
            <a:ext cx="74613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5" name="Rectangle 125"/>
          <p:cNvSpPr>
            <a:spLocks noChangeArrowheads="1"/>
          </p:cNvSpPr>
          <p:nvPr/>
        </p:nvSpPr>
        <p:spPr bwMode="auto">
          <a:xfrm>
            <a:off x="4707388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6" name="Rectangle 126"/>
          <p:cNvSpPr>
            <a:spLocks noChangeArrowheads="1"/>
          </p:cNvSpPr>
          <p:nvPr/>
        </p:nvSpPr>
        <p:spPr bwMode="auto">
          <a:xfrm>
            <a:off x="4821688" y="361876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7" name="Rectangle 127"/>
          <p:cNvSpPr>
            <a:spLocks noChangeArrowheads="1"/>
          </p:cNvSpPr>
          <p:nvPr/>
        </p:nvSpPr>
        <p:spPr bwMode="auto">
          <a:xfrm>
            <a:off x="4935988" y="361876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8" name="AutoShape 128"/>
          <p:cNvSpPr>
            <a:spLocks noChangeArrowheads="1"/>
          </p:cNvSpPr>
          <p:nvPr/>
        </p:nvSpPr>
        <p:spPr bwMode="auto">
          <a:xfrm>
            <a:off x="5277301" y="3518754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49" name="Rectangle 130"/>
          <p:cNvSpPr>
            <a:spLocks noChangeArrowheads="1"/>
          </p:cNvSpPr>
          <p:nvPr/>
        </p:nvSpPr>
        <p:spPr bwMode="auto">
          <a:xfrm>
            <a:off x="54678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0" name="Rectangle 131"/>
          <p:cNvSpPr>
            <a:spLocks noChangeArrowheads="1"/>
          </p:cNvSpPr>
          <p:nvPr/>
        </p:nvSpPr>
        <p:spPr bwMode="auto">
          <a:xfrm>
            <a:off x="55821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1" name="Rectangle 132"/>
          <p:cNvSpPr>
            <a:spLocks noChangeArrowheads="1"/>
          </p:cNvSpPr>
          <p:nvPr/>
        </p:nvSpPr>
        <p:spPr bwMode="auto">
          <a:xfrm>
            <a:off x="5697988" y="361717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2" name="Rectangle 133"/>
          <p:cNvSpPr>
            <a:spLocks noChangeArrowheads="1"/>
          </p:cNvSpPr>
          <p:nvPr/>
        </p:nvSpPr>
        <p:spPr bwMode="auto">
          <a:xfrm>
            <a:off x="5812288" y="361876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3" name="Rectangle 134"/>
          <p:cNvSpPr>
            <a:spLocks noChangeArrowheads="1"/>
          </p:cNvSpPr>
          <p:nvPr/>
        </p:nvSpPr>
        <p:spPr bwMode="auto">
          <a:xfrm>
            <a:off x="5926588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4" name="Rectangle 135"/>
          <p:cNvSpPr>
            <a:spLocks noChangeArrowheads="1"/>
          </p:cNvSpPr>
          <p:nvPr/>
        </p:nvSpPr>
        <p:spPr bwMode="auto">
          <a:xfrm>
            <a:off x="6040888" y="361876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5" name="Rectangle 136"/>
          <p:cNvSpPr>
            <a:spLocks noChangeArrowheads="1"/>
          </p:cNvSpPr>
          <p:nvPr/>
        </p:nvSpPr>
        <p:spPr bwMode="auto">
          <a:xfrm>
            <a:off x="6155188" y="361876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6" name="AutoShape 137"/>
          <p:cNvSpPr>
            <a:spLocks noChangeArrowheads="1"/>
          </p:cNvSpPr>
          <p:nvPr/>
        </p:nvSpPr>
        <p:spPr bwMode="auto">
          <a:xfrm>
            <a:off x="6496501" y="3517166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7" name="Rectangle 138"/>
          <p:cNvSpPr>
            <a:spLocks noChangeArrowheads="1"/>
          </p:cNvSpPr>
          <p:nvPr/>
        </p:nvSpPr>
        <p:spPr bwMode="auto">
          <a:xfrm>
            <a:off x="6572701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8" name="Rectangle 139"/>
          <p:cNvSpPr>
            <a:spLocks noChangeArrowheads="1"/>
          </p:cNvSpPr>
          <p:nvPr/>
        </p:nvSpPr>
        <p:spPr bwMode="auto">
          <a:xfrm>
            <a:off x="6687001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59" name="Rectangle 140"/>
          <p:cNvSpPr>
            <a:spLocks noChangeArrowheads="1"/>
          </p:cNvSpPr>
          <p:nvPr/>
        </p:nvSpPr>
        <p:spPr bwMode="auto">
          <a:xfrm>
            <a:off x="6801301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0" name="Rectangle 141"/>
          <p:cNvSpPr>
            <a:spLocks noChangeArrowheads="1"/>
          </p:cNvSpPr>
          <p:nvPr/>
        </p:nvSpPr>
        <p:spPr bwMode="auto">
          <a:xfrm>
            <a:off x="6904488" y="3615591"/>
            <a:ext cx="39688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1" name="Rectangle 142"/>
          <p:cNvSpPr>
            <a:spLocks noChangeArrowheads="1"/>
          </p:cNvSpPr>
          <p:nvPr/>
        </p:nvSpPr>
        <p:spPr bwMode="auto">
          <a:xfrm>
            <a:off x="7031488" y="361717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2" name="Rectangle 143"/>
          <p:cNvSpPr>
            <a:spLocks noChangeArrowheads="1"/>
          </p:cNvSpPr>
          <p:nvPr/>
        </p:nvSpPr>
        <p:spPr bwMode="auto">
          <a:xfrm>
            <a:off x="7145788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3" name="Rectangle 144"/>
          <p:cNvSpPr>
            <a:spLocks noChangeArrowheads="1"/>
          </p:cNvSpPr>
          <p:nvPr/>
        </p:nvSpPr>
        <p:spPr bwMode="auto">
          <a:xfrm>
            <a:off x="7260088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4" name="Rectangle 145"/>
          <p:cNvSpPr>
            <a:spLocks noChangeArrowheads="1"/>
          </p:cNvSpPr>
          <p:nvPr/>
        </p:nvSpPr>
        <p:spPr bwMode="auto">
          <a:xfrm>
            <a:off x="7374388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5" name="AutoShape 146"/>
          <p:cNvSpPr>
            <a:spLocks noChangeArrowheads="1"/>
          </p:cNvSpPr>
          <p:nvPr/>
        </p:nvSpPr>
        <p:spPr bwMode="auto">
          <a:xfrm>
            <a:off x="7715701" y="3518754"/>
            <a:ext cx="957262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6" name="Rectangle 147"/>
          <p:cNvSpPr>
            <a:spLocks noChangeArrowheads="1"/>
          </p:cNvSpPr>
          <p:nvPr/>
        </p:nvSpPr>
        <p:spPr bwMode="auto">
          <a:xfrm>
            <a:off x="77919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7" name="Rectangle 148"/>
          <p:cNvSpPr>
            <a:spLocks noChangeArrowheads="1"/>
          </p:cNvSpPr>
          <p:nvPr/>
        </p:nvSpPr>
        <p:spPr bwMode="auto">
          <a:xfrm>
            <a:off x="79062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8" name="Rectangle 149"/>
          <p:cNvSpPr>
            <a:spLocks noChangeArrowheads="1"/>
          </p:cNvSpPr>
          <p:nvPr/>
        </p:nvSpPr>
        <p:spPr bwMode="auto">
          <a:xfrm>
            <a:off x="8020501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69" name="Rectangle 150"/>
          <p:cNvSpPr>
            <a:spLocks noChangeArrowheads="1"/>
          </p:cNvSpPr>
          <p:nvPr/>
        </p:nvSpPr>
        <p:spPr bwMode="auto">
          <a:xfrm>
            <a:off x="8136388" y="361717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0" name="Rectangle 151"/>
          <p:cNvSpPr>
            <a:spLocks noChangeArrowheads="1"/>
          </p:cNvSpPr>
          <p:nvPr/>
        </p:nvSpPr>
        <p:spPr bwMode="auto">
          <a:xfrm>
            <a:off x="8250688" y="361876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1" name="Rectangle 152"/>
          <p:cNvSpPr>
            <a:spLocks noChangeArrowheads="1"/>
          </p:cNvSpPr>
          <p:nvPr/>
        </p:nvSpPr>
        <p:spPr bwMode="auto">
          <a:xfrm>
            <a:off x="8364988" y="361717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2" name="Rectangle 153"/>
          <p:cNvSpPr>
            <a:spLocks noChangeArrowheads="1"/>
          </p:cNvSpPr>
          <p:nvPr/>
        </p:nvSpPr>
        <p:spPr bwMode="auto">
          <a:xfrm>
            <a:off x="8479288" y="361876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3" name="Rectangle 154"/>
          <p:cNvSpPr>
            <a:spLocks noChangeArrowheads="1"/>
          </p:cNvSpPr>
          <p:nvPr/>
        </p:nvSpPr>
        <p:spPr bwMode="auto">
          <a:xfrm>
            <a:off x="8593588" y="3618766"/>
            <a:ext cx="76200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4" name="AutoShape 155"/>
          <p:cNvSpPr>
            <a:spLocks noChangeArrowheads="1"/>
          </p:cNvSpPr>
          <p:nvPr/>
        </p:nvSpPr>
        <p:spPr bwMode="auto">
          <a:xfrm>
            <a:off x="2800801" y="2078891"/>
            <a:ext cx="573087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5" name="Rectangle 156"/>
          <p:cNvSpPr>
            <a:spLocks noChangeArrowheads="1"/>
          </p:cNvSpPr>
          <p:nvPr/>
        </p:nvSpPr>
        <p:spPr bwMode="auto">
          <a:xfrm>
            <a:off x="2877001" y="217731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6" name="Rectangle 157"/>
          <p:cNvSpPr>
            <a:spLocks noChangeArrowheads="1"/>
          </p:cNvSpPr>
          <p:nvPr/>
        </p:nvSpPr>
        <p:spPr bwMode="auto">
          <a:xfrm>
            <a:off x="2991301" y="2177316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7" name="Rectangle 158"/>
          <p:cNvSpPr>
            <a:spLocks noChangeArrowheads="1"/>
          </p:cNvSpPr>
          <p:nvPr/>
        </p:nvSpPr>
        <p:spPr bwMode="auto">
          <a:xfrm>
            <a:off x="3107188" y="2177316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8" name="Rectangle 159"/>
          <p:cNvSpPr>
            <a:spLocks noChangeArrowheads="1"/>
          </p:cNvSpPr>
          <p:nvPr/>
        </p:nvSpPr>
        <p:spPr bwMode="auto">
          <a:xfrm>
            <a:off x="3221488" y="2177316"/>
            <a:ext cx="53975" cy="107950"/>
          </a:xfrm>
          <a:prstGeom prst="rect">
            <a:avLst/>
          </a:prstGeom>
          <a:solidFill>
            <a:srgbClr val="008000"/>
          </a:solidFill>
          <a:ln w="9360">
            <a:solidFill>
              <a:srgbClr val="008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79" name="Rectangle 168"/>
          <p:cNvSpPr>
            <a:spLocks noChangeArrowheads="1"/>
          </p:cNvSpPr>
          <p:nvPr/>
        </p:nvSpPr>
        <p:spPr bwMode="auto">
          <a:xfrm>
            <a:off x="2537276" y="3615591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80" name="Line 169"/>
          <p:cNvSpPr>
            <a:spLocks noChangeShapeType="1"/>
          </p:cNvSpPr>
          <p:nvPr/>
        </p:nvSpPr>
        <p:spPr bwMode="auto">
          <a:xfrm flipV="1">
            <a:off x="5153476" y="3501291"/>
            <a:ext cx="192087" cy="173038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+mn-lt"/>
              <a:ea typeface="ＭＳ Ｐゴシック" pitchFamily="-112" charset="-128"/>
              <a:cs typeface="Arial"/>
            </a:endParaRPr>
          </a:p>
        </p:txBody>
      </p:sp>
      <p:sp>
        <p:nvSpPr>
          <p:cNvPr id="81" name="Line 176"/>
          <p:cNvSpPr>
            <a:spLocks noChangeShapeType="1"/>
          </p:cNvSpPr>
          <p:nvPr/>
        </p:nvSpPr>
        <p:spPr bwMode="auto">
          <a:xfrm>
            <a:off x="1356176" y="2229704"/>
            <a:ext cx="1889125" cy="1587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82" name="AutoShape 177"/>
          <p:cNvSpPr>
            <a:spLocks/>
          </p:cNvSpPr>
          <p:nvPr/>
        </p:nvSpPr>
        <p:spPr bwMode="auto">
          <a:xfrm>
            <a:off x="868813" y="2313841"/>
            <a:ext cx="1042988" cy="125095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31859C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83" name="Line 179"/>
          <p:cNvSpPr>
            <a:spLocks noChangeShapeType="1"/>
          </p:cNvSpPr>
          <p:nvPr/>
        </p:nvSpPr>
        <p:spPr bwMode="auto">
          <a:xfrm flipV="1">
            <a:off x="3438976" y="3669566"/>
            <a:ext cx="1741487" cy="476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84" name="Line 178"/>
          <p:cNvSpPr>
            <a:spLocks noChangeShapeType="1"/>
          </p:cNvSpPr>
          <p:nvPr/>
        </p:nvSpPr>
        <p:spPr bwMode="auto">
          <a:xfrm>
            <a:off x="1592713" y="3669566"/>
            <a:ext cx="1800225" cy="1588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85" name="Line 180"/>
          <p:cNvSpPr>
            <a:spLocks noChangeShapeType="1"/>
          </p:cNvSpPr>
          <p:nvPr/>
        </p:nvSpPr>
        <p:spPr bwMode="auto">
          <a:xfrm>
            <a:off x="5350326" y="3669566"/>
            <a:ext cx="3567112" cy="1588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86" name="Rectangle 190"/>
          <p:cNvSpPr>
            <a:spLocks noChangeArrowheads="1"/>
          </p:cNvSpPr>
          <p:nvPr/>
        </p:nvSpPr>
        <p:spPr bwMode="auto">
          <a:xfrm>
            <a:off x="3208788" y="2337654"/>
            <a:ext cx="53975" cy="107950"/>
          </a:xfrm>
          <a:prstGeom prst="rect">
            <a:avLst/>
          </a:prstGeom>
          <a:solidFill>
            <a:srgbClr val="FF6600"/>
          </a:solidFill>
          <a:ln w="9360">
            <a:solidFill>
              <a:srgbClr val="FF66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87" name="Line 191"/>
          <p:cNvSpPr>
            <a:spLocks noChangeShapeType="1"/>
          </p:cNvSpPr>
          <p:nvPr/>
        </p:nvSpPr>
        <p:spPr bwMode="auto">
          <a:xfrm flipH="1" flipV="1">
            <a:off x="3181801" y="2243991"/>
            <a:ext cx="55562" cy="95250"/>
          </a:xfrm>
          <a:prstGeom prst="line">
            <a:avLst/>
          </a:prstGeom>
          <a:noFill/>
          <a:ln w="2844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88" name="テキスト ボックス 199"/>
          <p:cNvSpPr txBox="1">
            <a:spLocks noChangeArrowheads="1"/>
          </p:cNvSpPr>
          <p:nvPr/>
        </p:nvSpPr>
        <p:spPr bwMode="auto">
          <a:xfrm>
            <a:off x="8742812" y="3245048"/>
            <a:ext cx="1836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" charset="0"/>
              </a:rPr>
              <a:t>4.0 </a:t>
            </a:r>
            <a:r>
              <a:rPr lang="en-US" altLang="ja-JP" sz="1400" b="1" dirty="0" err="1">
                <a:solidFill>
                  <a:srgbClr val="FF0000"/>
                </a:solidFill>
                <a:latin typeface="+mn-lt"/>
                <a:cs typeface="Arial" charset="0"/>
              </a:rPr>
              <a:t>GeV</a:t>
            </a:r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en-US" altLang="ja-JP" sz="1400" b="1" dirty="0" err="1">
                <a:solidFill>
                  <a:srgbClr val="FF0000"/>
                </a:solidFill>
                <a:latin typeface="+mn-lt"/>
                <a:cs typeface="Arial" charset="0"/>
              </a:rPr>
              <a:t>e</a:t>
            </a:r>
            <a:r>
              <a:rPr lang="en-US" altLang="ja-JP" sz="1400" b="1" dirty="0" smtClean="0">
                <a:solidFill>
                  <a:srgbClr val="FF0000"/>
                </a:solidFill>
                <a:latin typeface="+mn-lt"/>
                <a:cs typeface="Arial" charset="0"/>
              </a:rPr>
              <a:t>+ 4nC </a:t>
            </a:r>
            <a:r>
              <a:rPr lang="en-US" altLang="ja-JP" sz="1400" b="1" dirty="0" err="1">
                <a:solidFill>
                  <a:srgbClr val="FF0000"/>
                </a:solidFill>
                <a:latin typeface="+mn-lt"/>
                <a:cs typeface="Arial" charset="0"/>
              </a:rPr>
              <a:t>x</a:t>
            </a:r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" charset="0"/>
              </a:rPr>
              <a:t> 2</a:t>
            </a:r>
            <a:endParaRPr lang="ja-JP" altLang="en-US" sz="1400" b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2700788" y="3567966"/>
            <a:ext cx="215900" cy="2159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0" name="テキスト ボックス 202"/>
          <p:cNvSpPr txBox="1">
            <a:spLocks noChangeArrowheads="1"/>
          </p:cNvSpPr>
          <p:nvPr/>
        </p:nvSpPr>
        <p:spPr bwMode="auto">
          <a:xfrm>
            <a:off x="2068963" y="2891691"/>
            <a:ext cx="1582602" cy="58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400" b="1">
                <a:solidFill>
                  <a:srgbClr val="0000FF"/>
                </a:solidFill>
                <a:latin typeface="+mn-lt"/>
                <a:cs typeface="Arial" charset="0"/>
              </a:rPr>
              <a:t>3.5 GeV</a:t>
            </a:r>
          </a:p>
          <a:p>
            <a:pPr>
              <a:lnSpc>
                <a:spcPct val="90000"/>
              </a:lnSpc>
            </a:pPr>
            <a:r>
              <a:rPr lang="en-US" altLang="ja-JP" sz="1400" b="1">
                <a:solidFill>
                  <a:srgbClr val="0000FF"/>
                </a:solidFill>
                <a:latin typeface="+mn-lt"/>
                <a:cs typeface="Arial" charset="0"/>
              </a:rPr>
              <a:t>10nC x 2 (prim. e-)</a:t>
            </a:r>
          </a:p>
          <a:p>
            <a:pPr>
              <a:lnSpc>
                <a:spcPct val="90000"/>
              </a:lnSpc>
            </a:pPr>
            <a:r>
              <a:rPr lang="en-US" altLang="ja-JP" sz="1400" b="1">
                <a:solidFill>
                  <a:srgbClr val="0000FF"/>
                </a:solidFill>
                <a:latin typeface="+mn-lt"/>
                <a:cs typeface="Arial" charset="0"/>
              </a:rPr>
              <a:t>5nC x 2 (inj. e-)</a:t>
            </a:r>
            <a:endParaRPr lang="ja-JP" altLang="en-US" sz="1400" b="1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sp>
        <p:nvSpPr>
          <p:cNvPr id="91" name="Line 180"/>
          <p:cNvSpPr>
            <a:spLocks noChangeShapeType="1"/>
          </p:cNvSpPr>
          <p:nvPr/>
        </p:nvSpPr>
        <p:spPr bwMode="auto">
          <a:xfrm>
            <a:off x="9128576" y="3666391"/>
            <a:ext cx="706437" cy="1588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92" name="アーチ 91"/>
          <p:cNvSpPr/>
          <p:nvPr/>
        </p:nvSpPr>
        <p:spPr>
          <a:xfrm>
            <a:off x="8882513" y="3604479"/>
            <a:ext cx="252413" cy="139700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3" name="円/楕円 92"/>
          <p:cNvSpPr/>
          <p:nvPr/>
        </p:nvSpPr>
        <p:spPr>
          <a:xfrm>
            <a:off x="9479413" y="3609241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4" name="円/楕円 93"/>
          <p:cNvSpPr/>
          <p:nvPr/>
        </p:nvSpPr>
        <p:spPr>
          <a:xfrm>
            <a:off x="9295263" y="3609241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5" name="テキスト ボックス 212"/>
          <p:cNvSpPr txBox="1">
            <a:spLocks noChangeArrowheads="1"/>
          </p:cNvSpPr>
          <p:nvPr/>
        </p:nvSpPr>
        <p:spPr bwMode="auto">
          <a:xfrm>
            <a:off x="5726563" y="1901091"/>
            <a:ext cx="1415772" cy="6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>
                <a:solidFill>
                  <a:srgbClr val="FF0000"/>
                </a:solidFill>
                <a:latin typeface="+mn-lt"/>
                <a:cs typeface="Arial" charset="0"/>
              </a:rPr>
              <a:t>1.1 GeV </a:t>
            </a:r>
          </a:p>
          <a:p>
            <a:pPr>
              <a:lnSpc>
                <a:spcPct val="80000"/>
              </a:lnSpc>
            </a:pPr>
            <a:r>
              <a:rPr lang="en-US" altLang="ja-JP" sz="1400" b="1">
                <a:solidFill>
                  <a:srgbClr val="FF0000"/>
                </a:solidFill>
                <a:latin typeface="+mn-lt"/>
                <a:cs typeface="Arial" charset="0"/>
              </a:rPr>
              <a:t>Damping Ring</a:t>
            </a:r>
          </a:p>
          <a:p>
            <a:pPr>
              <a:lnSpc>
                <a:spcPct val="80000"/>
              </a:lnSpc>
            </a:pPr>
            <a:r>
              <a:rPr lang="en-US" altLang="ja-JP" sz="1400" b="1">
                <a:solidFill>
                  <a:srgbClr val="FF0000"/>
                </a:solidFill>
                <a:latin typeface="+mn-lt"/>
                <a:cs typeface="Arial" charset="0"/>
              </a:rPr>
              <a:t>circ. 136 m</a:t>
            </a:r>
            <a:endParaRPr lang="ja-JP" altLang="en-US" sz="1400" b="1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96" name="テキスト ボックス 214"/>
          <p:cNvSpPr txBox="1">
            <a:spLocks noChangeArrowheads="1"/>
          </p:cNvSpPr>
          <p:nvPr/>
        </p:nvSpPr>
        <p:spPr bwMode="auto">
          <a:xfrm>
            <a:off x="9003163" y="3653691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>
                <a:solidFill>
                  <a:srgbClr val="800000"/>
                </a:solidFill>
                <a:latin typeface="+mn-lt"/>
                <a:cs typeface="Arial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+mn-lt"/>
              <a:cs typeface="Arial" charset="0"/>
            </a:endParaRPr>
          </a:p>
        </p:txBody>
      </p:sp>
      <p:sp>
        <p:nvSpPr>
          <p:cNvPr id="97" name="テキスト ボックス 215"/>
          <p:cNvSpPr txBox="1">
            <a:spLocks noChangeArrowheads="1"/>
          </p:cNvSpPr>
          <p:nvPr/>
        </p:nvSpPr>
        <p:spPr bwMode="auto">
          <a:xfrm>
            <a:off x="3440563" y="1824891"/>
            <a:ext cx="1077218" cy="39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008000"/>
                </a:solidFill>
                <a:latin typeface="+mn-lt"/>
                <a:cs typeface="Arial" charset="0"/>
              </a:rPr>
              <a:t>high current</a:t>
            </a: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008000"/>
                </a:solidFill>
                <a:latin typeface="+mn-lt"/>
                <a:cs typeface="Arial" charset="0"/>
              </a:rPr>
              <a:t> gun</a:t>
            </a:r>
            <a:endParaRPr lang="ja-JP" altLang="en-US" sz="14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sp>
        <p:nvSpPr>
          <p:cNvPr id="98" name="Line 1"/>
          <p:cNvSpPr>
            <a:spLocks noChangeShapeType="1"/>
          </p:cNvSpPr>
          <p:nvPr/>
        </p:nvSpPr>
        <p:spPr bwMode="auto">
          <a:xfrm flipH="1" flipV="1">
            <a:off x="5193163" y="3501291"/>
            <a:ext cx="192088" cy="182563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+mn-lt"/>
              <a:ea typeface="ＭＳ Ｐゴシック" pitchFamily="-112" charset="-128"/>
              <a:cs typeface="Arial"/>
            </a:endParaRPr>
          </a:p>
        </p:txBody>
      </p:sp>
      <p:sp>
        <p:nvSpPr>
          <p:cNvPr id="99" name="円/楕円 98"/>
          <p:cNvSpPr/>
          <p:nvPr/>
        </p:nvSpPr>
        <p:spPr>
          <a:xfrm>
            <a:off x="2980188" y="3567966"/>
            <a:ext cx="215900" cy="2159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cxnSp>
        <p:nvCxnSpPr>
          <p:cNvPr id="100" name="直線コネクタ 99"/>
          <p:cNvCxnSpPr/>
          <p:nvPr/>
        </p:nvCxnSpPr>
        <p:spPr>
          <a:xfrm rot="5400000">
            <a:off x="5412238" y="3171091"/>
            <a:ext cx="136525" cy="349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>
            <a:off x="4874076" y="2891691"/>
            <a:ext cx="14287" cy="1397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233"/>
          <p:cNvSpPr txBox="1">
            <a:spLocks noChangeArrowheads="1"/>
          </p:cNvSpPr>
          <p:nvPr/>
        </p:nvSpPr>
        <p:spPr bwMode="auto">
          <a:xfrm>
            <a:off x="5641367" y="2911801"/>
            <a:ext cx="1573213" cy="3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200" b="1" dirty="0">
                <a:solidFill>
                  <a:srgbClr val="800000"/>
                </a:solidFill>
                <a:latin typeface="+mn-lt"/>
                <a:cs typeface="Arial" charset="0"/>
              </a:rPr>
              <a:t>Energy-spread</a:t>
            </a:r>
          </a:p>
          <a:p>
            <a:pPr>
              <a:lnSpc>
                <a:spcPct val="80000"/>
              </a:lnSpc>
            </a:pPr>
            <a:r>
              <a:rPr lang="en-US" altLang="ja-JP" sz="1200" b="1" dirty="0">
                <a:solidFill>
                  <a:srgbClr val="800000"/>
                </a:solidFill>
                <a:latin typeface="+mn-lt"/>
                <a:cs typeface="Arial" charset="0"/>
              </a:rPr>
              <a:t>Compression System</a:t>
            </a:r>
            <a:endParaRPr lang="ja-JP" altLang="en-US" sz="1200" b="1" dirty="0">
              <a:solidFill>
                <a:srgbClr val="800000"/>
              </a:solidFill>
              <a:latin typeface="+mn-lt"/>
              <a:cs typeface="Arial" charset="0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3821563" y="2739291"/>
            <a:ext cx="948978" cy="30162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200" b="1" dirty="0" smtClean="0">
                <a:solidFill>
                  <a:srgbClr val="FFFF00"/>
                </a:solidFill>
                <a:latin typeface="+mn-lt"/>
                <a:cs typeface="Arial" charset="0"/>
              </a:rPr>
              <a:t>Bunch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200" b="1" dirty="0">
                <a:solidFill>
                  <a:srgbClr val="FFFF00"/>
                </a:solidFill>
                <a:latin typeface="+mn-lt"/>
                <a:cs typeface="Arial" charset="0"/>
              </a:rPr>
              <a:t>C</a:t>
            </a:r>
            <a:r>
              <a:rPr lang="en-US" altLang="ja-JP" sz="1200" b="1" dirty="0" smtClean="0">
                <a:solidFill>
                  <a:srgbClr val="FFFF00"/>
                </a:solidFill>
                <a:latin typeface="+mn-lt"/>
                <a:cs typeface="Arial" charset="0"/>
              </a:rPr>
              <a:t>ompressor</a:t>
            </a:r>
            <a:endParaRPr lang="ja-JP" altLang="en-US" sz="1200" b="1" dirty="0" smtClean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sp>
        <p:nvSpPr>
          <p:cNvPr id="104" name="Line 178"/>
          <p:cNvSpPr>
            <a:spLocks noChangeShapeType="1"/>
          </p:cNvSpPr>
          <p:nvPr/>
        </p:nvSpPr>
        <p:spPr bwMode="auto">
          <a:xfrm>
            <a:off x="3502476" y="3734654"/>
            <a:ext cx="5410200" cy="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05" name="Line 178"/>
          <p:cNvSpPr>
            <a:spLocks noChangeShapeType="1"/>
          </p:cNvSpPr>
          <p:nvPr/>
        </p:nvSpPr>
        <p:spPr bwMode="auto">
          <a:xfrm>
            <a:off x="8836476" y="3734654"/>
            <a:ext cx="914400" cy="38100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06" name="テキスト ボックス 199"/>
          <p:cNvSpPr txBox="1">
            <a:spLocks noChangeArrowheads="1"/>
          </p:cNvSpPr>
          <p:nvPr/>
        </p:nvSpPr>
        <p:spPr bwMode="auto">
          <a:xfrm>
            <a:off x="8317363" y="3882291"/>
            <a:ext cx="1082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0000FF"/>
                </a:solidFill>
                <a:latin typeface="+mn-lt"/>
                <a:cs typeface="Arial" charset="0"/>
              </a:rPr>
              <a:t>7.0 </a:t>
            </a:r>
            <a:r>
              <a:rPr lang="en-US" altLang="ja-JP" sz="1400" b="1" dirty="0" err="1">
                <a:solidFill>
                  <a:srgbClr val="0000FF"/>
                </a:solidFill>
                <a:latin typeface="+mn-lt"/>
                <a:cs typeface="Arial" charset="0"/>
              </a:rPr>
              <a:t>GeV</a:t>
            </a:r>
            <a:r>
              <a:rPr lang="en-US" altLang="ja-JP" sz="1400" b="1" dirty="0">
                <a:solidFill>
                  <a:srgbClr val="0000FF"/>
                </a:solidFill>
                <a:latin typeface="+mn-lt"/>
                <a:cs typeface="Arial" charset="0"/>
              </a:rPr>
              <a:t> e-</a:t>
            </a:r>
          </a:p>
          <a:p>
            <a:r>
              <a:rPr lang="en-US" altLang="ja-JP" sz="1400" b="1" dirty="0">
                <a:solidFill>
                  <a:srgbClr val="0000FF"/>
                </a:solidFill>
                <a:latin typeface="+mn-lt"/>
                <a:cs typeface="Arial" charset="0"/>
              </a:rPr>
              <a:t>5nC x 2</a:t>
            </a:r>
            <a:endParaRPr lang="ja-JP" altLang="en-US" sz="1400" b="1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sp>
        <p:nvSpPr>
          <p:cNvPr id="107" name="円/楕円 106"/>
          <p:cNvSpPr/>
          <p:nvPr/>
        </p:nvSpPr>
        <p:spPr>
          <a:xfrm>
            <a:off x="9146038" y="3806091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08" name="円/楕円 107"/>
          <p:cNvSpPr/>
          <p:nvPr/>
        </p:nvSpPr>
        <p:spPr>
          <a:xfrm>
            <a:off x="9298438" y="3882291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09" name="アーチ 108"/>
          <p:cNvSpPr/>
          <p:nvPr/>
        </p:nvSpPr>
        <p:spPr>
          <a:xfrm rot="10800000">
            <a:off x="3278638" y="3577491"/>
            <a:ext cx="250825" cy="231775"/>
          </a:xfrm>
          <a:prstGeom prst="blockArc">
            <a:avLst/>
          </a:prstGeom>
          <a:solidFill>
            <a:schemeClr val="accent5">
              <a:lumMod val="75000"/>
            </a:schemeClr>
          </a:solidFill>
          <a:ln w="1905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10" name="テキスト ボックス 215"/>
          <p:cNvSpPr txBox="1">
            <a:spLocks noChangeArrowheads="1"/>
          </p:cNvSpPr>
          <p:nvPr/>
        </p:nvSpPr>
        <p:spPr bwMode="auto">
          <a:xfrm>
            <a:off x="3440563" y="2282091"/>
            <a:ext cx="1243930" cy="39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6600"/>
                </a:solidFill>
                <a:latin typeface="+mn-lt"/>
                <a:cs typeface="Arial" charset="0"/>
              </a:rPr>
              <a:t>low </a:t>
            </a:r>
            <a:r>
              <a:rPr lang="en-US" altLang="ja-JP" sz="1400" b="1" dirty="0" err="1">
                <a:solidFill>
                  <a:srgbClr val="FF6600"/>
                </a:solidFill>
                <a:latin typeface="+mn-lt"/>
                <a:cs typeface="Arial" charset="0"/>
              </a:rPr>
              <a:t>emittance</a:t>
            </a:r>
            <a:endParaRPr lang="en-US" altLang="ja-JP" sz="1400" b="1" dirty="0">
              <a:solidFill>
                <a:srgbClr val="FF6600"/>
              </a:solidFill>
              <a:latin typeface="+mn-lt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6600"/>
                </a:solidFill>
                <a:latin typeface="+mn-lt"/>
                <a:cs typeface="Arial" charset="0"/>
              </a:rPr>
              <a:t>RF gun</a:t>
            </a:r>
            <a:endParaRPr lang="ja-JP" altLang="en-US" sz="1400" b="1" dirty="0">
              <a:solidFill>
                <a:srgbClr val="FF6600"/>
              </a:solidFill>
              <a:latin typeface="+mn-lt"/>
              <a:cs typeface="Arial" charset="0"/>
            </a:endParaRPr>
          </a:p>
        </p:txBody>
      </p:sp>
      <p:sp>
        <p:nvSpPr>
          <p:cNvPr id="111" name="テキスト ボックス 152"/>
          <p:cNvSpPr txBox="1">
            <a:spLocks noChangeArrowheads="1"/>
          </p:cNvSpPr>
          <p:nvPr/>
        </p:nvSpPr>
        <p:spPr bwMode="auto">
          <a:xfrm>
            <a:off x="467519" y="1266825"/>
            <a:ext cx="3121367" cy="369332"/>
          </a:xfrm>
          <a:prstGeom prst="rect">
            <a:avLst/>
          </a:prstGeom>
          <a:solidFill>
            <a:srgbClr val="FF0000">
              <a:alpha val="65097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 dirty="0">
                <a:solidFill>
                  <a:schemeClr val="bg1"/>
                </a:solidFill>
                <a:latin typeface="+mn-lt"/>
              </a:rPr>
              <a:t>SuperKEKB </a:t>
            </a:r>
            <a:r>
              <a:rPr lang="en-US" altLang="ja-JP" sz="1800" b="1" dirty="0" smtClean="0">
                <a:solidFill>
                  <a:schemeClr val="bg1"/>
                </a:solidFill>
                <a:latin typeface="+mn-lt"/>
              </a:rPr>
              <a:t>injector Linac</a:t>
            </a:r>
            <a:endParaRPr lang="ja-JP" alt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" name="テキスト ボックス 212"/>
          <p:cNvSpPr txBox="1">
            <a:spLocks noChangeArrowheads="1"/>
          </p:cNvSpPr>
          <p:nvPr/>
        </p:nvSpPr>
        <p:spPr bwMode="auto">
          <a:xfrm>
            <a:off x="2907163" y="3806091"/>
            <a:ext cx="1556836" cy="6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" charset="0"/>
              </a:rPr>
              <a:t>e+ target &amp;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err="1" smtClean="0">
                <a:solidFill>
                  <a:srgbClr val="3366FF"/>
                </a:solidFill>
                <a:latin typeface="+mn-lt"/>
                <a:cs typeface="Arial" charset="0"/>
              </a:rPr>
              <a:t>L</a:t>
            </a:r>
            <a:r>
              <a:rPr lang="en-US" altLang="ja-JP" sz="1400" b="1" dirty="0" err="1">
                <a:solidFill>
                  <a:srgbClr val="3366FF"/>
                </a:solidFill>
                <a:latin typeface="+mn-lt"/>
                <a:cs typeface="Arial" charset="0"/>
              </a:rPr>
              <a:t>-</a:t>
            </a:r>
            <a:r>
              <a:rPr lang="en-US" altLang="ja-JP" sz="1400" b="1" dirty="0" err="1" smtClean="0">
                <a:solidFill>
                  <a:srgbClr val="3366FF"/>
                </a:solidFill>
                <a:latin typeface="+mn-lt"/>
                <a:cs typeface="Arial" charset="0"/>
              </a:rPr>
              <a:t>band</a:t>
            </a:r>
            <a:r>
              <a:rPr lang="en-US" altLang="ja-JP" sz="1400" b="1" dirty="0" err="1" smtClean="0">
                <a:solidFill>
                  <a:srgbClr val="FF0000"/>
                </a:solidFill>
                <a:latin typeface="+mn-lt"/>
                <a:cs typeface="Arial" charset="0"/>
              </a:rPr>
              <a:t>+LAS</a:t>
            </a:r>
            <a:endParaRPr lang="en-US" altLang="ja-JP" sz="1400" b="1" dirty="0">
              <a:solidFill>
                <a:srgbClr val="FF0000"/>
              </a:solidFill>
              <a:latin typeface="+mn-lt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FF0000"/>
                </a:solidFill>
                <a:latin typeface="+mn-lt"/>
                <a:cs typeface="Arial" charset="0"/>
              </a:rPr>
              <a:t>capture </a:t>
            </a:r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" charset="0"/>
              </a:rPr>
              <a:t>section</a:t>
            </a:r>
            <a:endParaRPr lang="ja-JP" altLang="en-US" sz="1400" b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113" name="テキスト ボックス 246"/>
          <p:cNvSpPr txBox="1">
            <a:spLocks noChangeArrowheads="1"/>
          </p:cNvSpPr>
          <p:nvPr/>
        </p:nvSpPr>
        <p:spPr bwMode="auto">
          <a:xfrm>
            <a:off x="8527449" y="1419225"/>
            <a:ext cx="154127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808000"/>
                </a:solidFill>
                <a:latin typeface="+mn-lt"/>
              </a:rPr>
              <a:t>50 Hz (e+ or e-</a:t>
            </a:r>
            <a:r>
              <a:rPr lang="en-US" altLang="ja-JP" sz="1400" b="1" dirty="0" smtClean="0">
                <a:solidFill>
                  <a:srgbClr val="808000"/>
                </a:solidFill>
                <a:latin typeface="+mn-lt"/>
              </a:rPr>
              <a:t>)</a:t>
            </a:r>
          </a:p>
          <a:p>
            <a:r>
              <a:rPr lang="en-US" altLang="ja-JP" sz="1400" b="1" dirty="0" smtClean="0">
                <a:solidFill>
                  <a:srgbClr val="808000"/>
                </a:solidFill>
                <a:latin typeface="+mn-lt"/>
              </a:rPr>
              <a:t>pulse-by-pulse</a:t>
            </a:r>
          </a:p>
          <a:p>
            <a:r>
              <a:rPr lang="en-US" altLang="ja-JP" sz="1400" b="1" dirty="0" smtClean="0">
                <a:solidFill>
                  <a:srgbClr val="808000"/>
                </a:solidFill>
                <a:latin typeface="+mn-lt"/>
              </a:rPr>
              <a:t>mode switching</a:t>
            </a:r>
            <a:r>
              <a:rPr lang="en-US" altLang="ja-JP" sz="1400" b="1" dirty="0" smtClean="0">
                <a:latin typeface="+mn-lt"/>
              </a:rPr>
              <a:t> </a:t>
            </a:r>
            <a:endParaRPr lang="ja-JP" altLang="en-US" sz="1400" b="1" dirty="0">
              <a:latin typeface="+mn-lt"/>
            </a:endParaRPr>
          </a:p>
        </p:txBody>
      </p:sp>
      <p:sp>
        <p:nvSpPr>
          <p:cNvPr id="114" name="テキスト ボックス 212"/>
          <p:cNvSpPr txBox="1">
            <a:spLocks noChangeArrowheads="1"/>
          </p:cNvSpPr>
          <p:nvPr/>
        </p:nvSpPr>
        <p:spPr bwMode="auto">
          <a:xfrm>
            <a:off x="3973963" y="3120291"/>
            <a:ext cx="813043" cy="4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+mn-lt"/>
                <a:cs typeface="Arial" charset="0"/>
              </a:rPr>
              <a:t>S-band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err="1">
                <a:solidFill>
                  <a:srgbClr val="FF0000"/>
                </a:solidFill>
                <a:latin typeface="+mn-lt"/>
                <a:cs typeface="Arial" charset="0"/>
              </a:rPr>
              <a:t>linac</a:t>
            </a:r>
            <a:endParaRPr lang="ja-JP" altLang="en-US" sz="1400" b="1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115" name="Line 178"/>
          <p:cNvSpPr>
            <a:spLocks noChangeShapeType="1"/>
          </p:cNvSpPr>
          <p:nvPr/>
        </p:nvSpPr>
        <p:spPr bwMode="auto">
          <a:xfrm flipV="1">
            <a:off x="8595705" y="2891691"/>
            <a:ext cx="74083" cy="821796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16" name="テキスト ボックス 199"/>
          <p:cNvSpPr txBox="1">
            <a:spLocks noChangeArrowheads="1"/>
          </p:cNvSpPr>
          <p:nvPr/>
        </p:nvSpPr>
        <p:spPr bwMode="auto">
          <a:xfrm>
            <a:off x="7926305" y="2445604"/>
            <a:ext cx="1082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 smtClean="0">
                <a:solidFill>
                  <a:srgbClr val="0000FF"/>
                </a:solidFill>
                <a:latin typeface="+mn-lt"/>
                <a:cs typeface="Arial" charset="0"/>
              </a:rPr>
              <a:t>2.5 </a:t>
            </a:r>
            <a:r>
              <a:rPr lang="en-US" altLang="ja-JP" sz="1400" b="1" dirty="0" err="1">
                <a:solidFill>
                  <a:srgbClr val="0000FF"/>
                </a:solidFill>
                <a:latin typeface="+mn-lt"/>
                <a:cs typeface="Arial" charset="0"/>
              </a:rPr>
              <a:t>GeV</a:t>
            </a:r>
            <a:r>
              <a:rPr lang="en-US" altLang="ja-JP" sz="1400" b="1" dirty="0">
                <a:solidFill>
                  <a:srgbClr val="0000FF"/>
                </a:solidFill>
                <a:latin typeface="+mn-lt"/>
                <a:cs typeface="Arial" charset="0"/>
              </a:rPr>
              <a:t> e-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  <a:latin typeface="+mn-lt"/>
                <a:cs typeface="Arial" charset="0"/>
              </a:rPr>
              <a:t>0.1nC </a:t>
            </a:r>
            <a:r>
              <a:rPr lang="en-US" altLang="ja-JP" sz="1400" b="1" dirty="0">
                <a:solidFill>
                  <a:srgbClr val="0000FF"/>
                </a:solidFill>
                <a:latin typeface="+mn-lt"/>
                <a:cs typeface="Arial" charset="0"/>
              </a:rPr>
              <a:t>x </a:t>
            </a:r>
            <a:r>
              <a:rPr lang="en-US" altLang="ja-JP" sz="1400" b="1" dirty="0" smtClean="0">
                <a:solidFill>
                  <a:srgbClr val="0000FF"/>
                </a:solidFill>
                <a:latin typeface="+mn-lt"/>
                <a:cs typeface="Arial" charset="0"/>
              </a:rPr>
              <a:t>1</a:t>
            </a:r>
            <a:endParaRPr lang="ja-JP" altLang="en-US" sz="1400" b="1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7858919" y="2105025"/>
            <a:ext cx="6206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+mn-lt"/>
                <a:cs typeface="Arial"/>
              </a:rPr>
              <a:t>PF</a:t>
            </a:r>
            <a:endParaRPr kumimoji="1" lang="ja-JP" altLang="en-US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8440130" y="4337374"/>
            <a:ext cx="9028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+mn-lt"/>
                <a:cs typeface="Arial"/>
              </a:rPr>
              <a:t>HER</a:t>
            </a:r>
            <a:endParaRPr kumimoji="1" lang="ja-JP" altLang="en-US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8766087" y="2794871"/>
            <a:ext cx="1531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+mn-lt"/>
                <a:cs typeface="Arial"/>
              </a:rPr>
              <a:t>LER, AR</a:t>
            </a:r>
            <a:endParaRPr kumimoji="1" lang="ja-JP" altLang="en-US" b="1" dirty="0">
              <a:solidFill>
                <a:srgbClr val="FF0000"/>
              </a:solidFill>
              <a:latin typeface="+mn-lt"/>
              <a:cs typeface="Arial"/>
            </a:endParaRPr>
          </a:p>
        </p:txBody>
      </p:sp>
      <p:sp>
        <p:nvSpPr>
          <p:cNvPr id="120" name="テキスト ボックス 246"/>
          <p:cNvSpPr txBox="1">
            <a:spLocks noChangeArrowheads="1"/>
          </p:cNvSpPr>
          <p:nvPr/>
        </p:nvSpPr>
        <p:spPr bwMode="auto">
          <a:xfrm>
            <a:off x="8974635" y="2321065"/>
            <a:ext cx="9669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 dirty="0" smtClean="0">
                <a:latin typeface="+mn-lt"/>
              </a:rPr>
              <a:t>AR (later)</a:t>
            </a:r>
          </a:p>
          <a:p>
            <a:r>
              <a:rPr lang="en-US" altLang="ja-JP" sz="1200" b="1" dirty="0" smtClean="0">
                <a:latin typeface="+mn-lt"/>
              </a:rPr>
              <a:t>6.5 </a:t>
            </a:r>
            <a:r>
              <a:rPr lang="en-US" altLang="ja-JP" sz="1200" b="1" dirty="0" err="1" smtClean="0">
                <a:latin typeface="+mn-lt"/>
              </a:rPr>
              <a:t>GeV</a:t>
            </a:r>
            <a:r>
              <a:rPr lang="en-US" altLang="ja-JP" sz="1200" b="1" dirty="0" smtClean="0">
                <a:latin typeface="+mn-lt"/>
              </a:rPr>
              <a:t> e-</a:t>
            </a:r>
            <a:r>
              <a:rPr lang="en-US" altLang="ja-JP" sz="1400" b="1" dirty="0" smtClean="0">
                <a:latin typeface="+mn-lt"/>
              </a:rPr>
              <a:t> </a:t>
            </a:r>
            <a:endParaRPr lang="ja-JP" altLang="en-US" sz="1400" b="1" dirty="0">
              <a:latin typeface="+mn-lt"/>
            </a:endParaRPr>
          </a:p>
        </p:txBody>
      </p:sp>
      <p:sp>
        <p:nvSpPr>
          <p:cNvPr id="121" name="テキスト ボックス 212"/>
          <p:cNvSpPr txBox="1">
            <a:spLocks noChangeArrowheads="1"/>
          </p:cNvSpPr>
          <p:nvPr/>
        </p:nvSpPr>
        <p:spPr bwMode="auto">
          <a:xfrm>
            <a:off x="6572701" y="3821966"/>
            <a:ext cx="922886" cy="4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00FF00"/>
                </a:solidFill>
                <a:latin typeface="+mn-lt"/>
                <a:cs typeface="Arial" charset="0"/>
              </a:rPr>
              <a:t>C-</a:t>
            </a:r>
            <a:r>
              <a:rPr lang="en-US" altLang="ja-JP" sz="1400" b="1" dirty="0">
                <a:solidFill>
                  <a:srgbClr val="00FF00"/>
                </a:solidFill>
                <a:latin typeface="+mn-lt"/>
                <a:cs typeface="Arial" charset="0"/>
              </a:rPr>
              <a:t>band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00FF00"/>
                </a:solidFill>
                <a:latin typeface="+mn-lt"/>
                <a:cs typeface="Arial" charset="0"/>
              </a:rPr>
              <a:t>modules</a:t>
            </a:r>
            <a:endParaRPr lang="ja-JP" altLang="en-US" sz="1400" b="1" dirty="0">
              <a:solidFill>
                <a:srgbClr val="00FF00"/>
              </a:solidFill>
              <a:latin typeface="+mn-lt"/>
              <a:cs typeface="Arial" charset="0"/>
            </a:endParaRPr>
          </a:p>
        </p:txBody>
      </p:sp>
      <p:cxnSp>
        <p:nvCxnSpPr>
          <p:cNvPr id="122" name="直線コネクタ 121"/>
          <p:cNvCxnSpPr/>
          <p:nvPr/>
        </p:nvCxnSpPr>
        <p:spPr bwMode="auto">
          <a:xfrm>
            <a:off x="960888" y="6267450"/>
            <a:ext cx="86391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3" name="角丸四角形 36"/>
          <p:cNvSpPr>
            <a:spLocks noChangeArrowheads="1"/>
          </p:cNvSpPr>
          <p:nvPr/>
        </p:nvSpPr>
        <p:spPr bwMode="auto">
          <a:xfrm>
            <a:off x="1127576" y="6196013"/>
            <a:ext cx="360362" cy="14287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24" name="角丸四角形 37"/>
          <p:cNvSpPr>
            <a:spLocks noChangeArrowheads="1"/>
          </p:cNvSpPr>
          <p:nvPr/>
        </p:nvSpPr>
        <p:spPr bwMode="auto">
          <a:xfrm>
            <a:off x="1703838" y="6197600"/>
            <a:ext cx="360363" cy="142875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25" name="角丸四角形 38"/>
          <p:cNvSpPr>
            <a:spLocks noChangeArrowheads="1"/>
          </p:cNvSpPr>
          <p:nvPr/>
        </p:nvSpPr>
        <p:spPr bwMode="auto">
          <a:xfrm>
            <a:off x="2461076" y="6197600"/>
            <a:ext cx="180975" cy="142875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26" name="角丸四角形 39"/>
          <p:cNvSpPr>
            <a:spLocks noChangeArrowheads="1"/>
          </p:cNvSpPr>
          <p:nvPr/>
        </p:nvSpPr>
        <p:spPr bwMode="auto">
          <a:xfrm>
            <a:off x="2676976" y="6197600"/>
            <a:ext cx="360362" cy="14287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27" name="角丸四角形 40"/>
          <p:cNvSpPr>
            <a:spLocks noChangeArrowheads="1"/>
          </p:cNvSpPr>
          <p:nvPr/>
        </p:nvSpPr>
        <p:spPr bwMode="auto">
          <a:xfrm>
            <a:off x="3504063" y="6197600"/>
            <a:ext cx="360363" cy="14287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28" name="テキスト ボックス 41"/>
          <p:cNvSpPr txBox="1">
            <a:spLocks noChangeArrowheads="1"/>
          </p:cNvSpPr>
          <p:nvPr/>
        </p:nvSpPr>
        <p:spPr bwMode="auto">
          <a:xfrm>
            <a:off x="1583188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1-4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29" name="テキスト ボックス 42"/>
          <p:cNvSpPr txBox="1">
            <a:spLocks noChangeArrowheads="1"/>
          </p:cNvSpPr>
          <p:nvPr/>
        </p:nvSpPr>
        <p:spPr bwMode="auto">
          <a:xfrm>
            <a:off x="3924751" y="5548313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1-8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30" name="角丸四角形 43"/>
          <p:cNvSpPr>
            <a:spLocks noChangeArrowheads="1"/>
          </p:cNvSpPr>
          <p:nvPr/>
        </p:nvSpPr>
        <p:spPr bwMode="auto">
          <a:xfrm>
            <a:off x="4728026" y="6197600"/>
            <a:ext cx="360362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1" name="角丸四角形 44"/>
          <p:cNvSpPr>
            <a:spLocks noChangeArrowheads="1"/>
          </p:cNvSpPr>
          <p:nvPr/>
        </p:nvSpPr>
        <p:spPr bwMode="auto">
          <a:xfrm>
            <a:off x="5304288" y="6197600"/>
            <a:ext cx="360363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2" name="角丸四角形 45"/>
          <p:cNvSpPr>
            <a:spLocks noChangeArrowheads="1"/>
          </p:cNvSpPr>
          <p:nvPr/>
        </p:nvSpPr>
        <p:spPr bwMode="auto">
          <a:xfrm>
            <a:off x="5880551" y="6197600"/>
            <a:ext cx="358775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3" name="角丸四角形 46"/>
          <p:cNvSpPr>
            <a:spLocks noChangeArrowheads="1"/>
          </p:cNvSpPr>
          <p:nvPr/>
        </p:nvSpPr>
        <p:spPr bwMode="auto">
          <a:xfrm>
            <a:off x="6455226" y="6197600"/>
            <a:ext cx="360362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4" name="角丸四角形 47"/>
          <p:cNvSpPr>
            <a:spLocks noChangeArrowheads="1"/>
          </p:cNvSpPr>
          <p:nvPr/>
        </p:nvSpPr>
        <p:spPr bwMode="auto">
          <a:xfrm>
            <a:off x="7031488" y="6197600"/>
            <a:ext cx="360363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5" name="角丸四角形 48"/>
          <p:cNvSpPr>
            <a:spLocks noChangeArrowheads="1"/>
          </p:cNvSpPr>
          <p:nvPr/>
        </p:nvSpPr>
        <p:spPr bwMode="auto">
          <a:xfrm>
            <a:off x="7607751" y="6197600"/>
            <a:ext cx="360362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6" name="角丸四角形 49"/>
          <p:cNvSpPr>
            <a:spLocks noChangeArrowheads="1"/>
          </p:cNvSpPr>
          <p:nvPr/>
        </p:nvSpPr>
        <p:spPr bwMode="auto">
          <a:xfrm>
            <a:off x="8184013" y="6197600"/>
            <a:ext cx="360363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7" name="角丸四角形 50"/>
          <p:cNvSpPr>
            <a:spLocks noChangeArrowheads="1"/>
          </p:cNvSpPr>
          <p:nvPr/>
        </p:nvSpPr>
        <p:spPr bwMode="auto">
          <a:xfrm>
            <a:off x="4080326" y="6197600"/>
            <a:ext cx="360362" cy="14287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8" name="角丸四角形 51"/>
          <p:cNvSpPr>
            <a:spLocks noChangeArrowheads="1"/>
          </p:cNvSpPr>
          <p:nvPr/>
        </p:nvSpPr>
        <p:spPr bwMode="auto">
          <a:xfrm>
            <a:off x="9047613" y="6197600"/>
            <a:ext cx="360363" cy="142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39" name="テキスト ボックス 52"/>
          <p:cNvSpPr txBox="1">
            <a:spLocks noChangeArrowheads="1"/>
          </p:cNvSpPr>
          <p:nvPr/>
        </p:nvSpPr>
        <p:spPr bwMode="auto">
          <a:xfrm>
            <a:off x="4572451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2-1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0" name="テキスト ボックス 53"/>
          <p:cNvSpPr txBox="1">
            <a:spLocks noChangeArrowheads="1"/>
          </p:cNvSpPr>
          <p:nvPr/>
        </p:nvSpPr>
        <p:spPr bwMode="auto">
          <a:xfrm>
            <a:off x="8049076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2-8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1" name="テキスト ボックス 54"/>
          <p:cNvSpPr txBox="1">
            <a:spLocks noChangeArrowheads="1"/>
          </p:cNvSpPr>
          <p:nvPr/>
        </p:nvSpPr>
        <p:spPr bwMode="auto">
          <a:xfrm>
            <a:off x="8882513" y="5546725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3-2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2" name="テキスト ボックス 55"/>
          <p:cNvSpPr txBox="1">
            <a:spLocks noChangeArrowheads="1"/>
          </p:cNvSpPr>
          <p:nvPr/>
        </p:nvSpPr>
        <p:spPr bwMode="auto">
          <a:xfrm>
            <a:off x="984701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1-3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3" name="テキスト ボックス 56"/>
          <p:cNvSpPr txBox="1">
            <a:spLocks noChangeArrowheads="1"/>
          </p:cNvSpPr>
          <p:nvPr/>
        </p:nvSpPr>
        <p:spPr bwMode="auto">
          <a:xfrm>
            <a:off x="2135638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1-5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4" name="テキスト ボックス 57"/>
          <p:cNvSpPr txBox="1">
            <a:spLocks noChangeArrowheads="1"/>
          </p:cNvSpPr>
          <p:nvPr/>
        </p:nvSpPr>
        <p:spPr bwMode="auto">
          <a:xfrm>
            <a:off x="2688088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1-6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5" name="テキスト ボックス 58"/>
          <p:cNvSpPr txBox="1">
            <a:spLocks noChangeArrowheads="1"/>
          </p:cNvSpPr>
          <p:nvPr/>
        </p:nvSpPr>
        <p:spPr bwMode="auto">
          <a:xfrm>
            <a:off x="3369126" y="5562600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1-7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6" name="テキスト ボックス 59"/>
          <p:cNvSpPr txBox="1">
            <a:spLocks noChangeArrowheads="1"/>
          </p:cNvSpPr>
          <p:nvPr/>
        </p:nvSpPr>
        <p:spPr bwMode="auto">
          <a:xfrm>
            <a:off x="5134426" y="5546725"/>
            <a:ext cx="54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2-2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7" name="テキスト ボックス 60"/>
          <p:cNvSpPr txBox="1">
            <a:spLocks noChangeArrowheads="1"/>
          </p:cNvSpPr>
          <p:nvPr/>
        </p:nvSpPr>
        <p:spPr bwMode="auto">
          <a:xfrm>
            <a:off x="5712276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2-3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8" name="テキスト ボックス 61"/>
          <p:cNvSpPr txBox="1">
            <a:spLocks noChangeArrowheads="1"/>
          </p:cNvSpPr>
          <p:nvPr/>
        </p:nvSpPr>
        <p:spPr bwMode="auto">
          <a:xfrm>
            <a:off x="6291713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2-4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49" name="テキスト ボックス 62"/>
          <p:cNvSpPr txBox="1">
            <a:spLocks noChangeArrowheads="1"/>
          </p:cNvSpPr>
          <p:nvPr/>
        </p:nvSpPr>
        <p:spPr bwMode="auto">
          <a:xfrm>
            <a:off x="6902901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2-6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50" name="テキスト ボックス 63"/>
          <p:cNvSpPr txBox="1">
            <a:spLocks noChangeArrowheads="1"/>
          </p:cNvSpPr>
          <p:nvPr/>
        </p:nvSpPr>
        <p:spPr bwMode="auto">
          <a:xfrm>
            <a:off x="7439476" y="5546725"/>
            <a:ext cx="53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2-7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51" name="正方形/長方形 71"/>
          <p:cNvSpPr>
            <a:spLocks noChangeArrowheads="1"/>
          </p:cNvSpPr>
          <p:nvPr/>
        </p:nvSpPr>
        <p:spPr bwMode="auto">
          <a:xfrm>
            <a:off x="2324551" y="6218238"/>
            <a:ext cx="85725" cy="857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52" name="角丸四角形 72"/>
          <p:cNvSpPr>
            <a:spLocks noChangeArrowheads="1"/>
          </p:cNvSpPr>
          <p:nvPr/>
        </p:nvSpPr>
        <p:spPr bwMode="auto">
          <a:xfrm>
            <a:off x="2426151" y="6153150"/>
            <a:ext cx="628650" cy="228600"/>
          </a:xfrm>
          <a:prstGeom prst="roundRect">
            <a:avLst>
              <a:gd name="adj" fmla="val 16667"/>
            </a:avLst>
          </a:prstGeom>
          <a:solidFill>
            <a:srgbClr val="66CCFF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53" name="テキスト ボックス 73"/>
          <p:cNvSpPr txBox="1">
            <a:spLocks noChangeArrowheads="1"/>
          </p:cNvSpPr>
          <p:nvPr/>
        </p:nvSpPr>
        <p:spPr bwMode="auto">
          <a:xfrm>
            <a:off x="1773688" y="5956300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target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54" name="テキスト ボックス 74"/>
          <p:cNvSpPr txBox="1">
            <a:spLocks noChangeArrowheads="1"/>
          </p:cNvSpPr>
          <p:nvPr/>
        </p:nvSpPr>
        <p:spPr bwMode="auto">
          <a:xfrm>
            <a:off x="2383288" y="5838825"/>
            <a:ext cx="923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66CCFF"/>
                </a:solidFill>
                <a:latin typeface="+mn-lt"/>
              </a:rPr>
              <a:t>solenoid</a:t>
            </a:r>
            <a:endParaRPr lang="ja-JP" altLang="en-US" sz="1400" dirty="0">
              <a:solidFill>
                <a:srgbClr val="66CCFF"/>
              </a:solidFill>
              <a:latin typeface="+mn-lt"/>
            </a:endParaRPr>
          </a:p>
        </p:txBody>
      </p:sp>
      <p:sp>
        <p:nvSpPr>
          <p:cNvPr id="155" name="テキスト ボックス 75"/>
          <p:cNvSpPr txBox="1">
            <a:spLocks noChangeArrowheads="1"/>
          </p:cNvSpPr>
          <p:nvPr/>
        </p:nvSpPr>
        <p:spPr bwMode="auto">
          <a:xfrm>
            <a:off x="2032451" y="6329363"/>
            <a:ext cx="792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FF00FF"/>
                </a:solidFill>
                <a:latin typeface="+mn-lt"/>
              </a:rPr>
              <a:t>L-band</a:t>
            </a:r>
            <a:endParaRPr lang="ja-JP" altLang="en-US" sz="140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6" name="テキスト ボックス 76"/>
          <p:cNvSpPr txBox="1">
            <a:spLocks noChangeArrowheads="1"/>
          </p:cNvSpPr>
          <p:nvPr/>
        </p:nvSpPr>
        <p:spPr bwMode="auto">
          <a:xfrm>
            <a:off x="2738888" y="6337300"/>
            <a:ext cx="18940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FF6600"/>
                </a:solidFill>
                <a:latin typeface="+mn-lt"/>
              </a:rPr>
              <a:t>LAS</a:t>
            </a:r>
            <a:br>
              <a:rPr lang="en-US" altLang="ja-JP" sz="1400">
                <a:solidFill>
                  <a:srgbClr val="FF6600"/>
                </a:solidFill>
                <a:latin typeface="+mn-lt"/>
              </a:rPr>
            </a:br>
            <a:r>
              <a:rPr lang="en-US" altLang="ja-JP" sz="1200">
                <a:solidFill>
                  <a:srgbClr val="FF6600"/>
                </a:solidFill>
                <a:latin typeface="+mn-lt"/>
              </a:rPr>
              <a:t>Large Aperture S-band</a:t>
            </a:r>
            <a:endParaRPr lang="ja-JP" altLang="en-US" sz="120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157" name="直線矢印コネクタ 156"/>
          <p:cNvCxnSpPr/>
          <p:nvPr/>
        </p:nvCxnSpPr>
        <p:spPr bwMode="auto">
          <a:xfrm>
            <a:off x="3365951" y="6130925"/>
            <a:ext cx="296545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ysDash"/>
            <a:round/>
            <a:headEnd type="arrow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8" name="テキスト ボックス 79"/>
          <p:cNvSpPr txBox="1">
            <a:spLocks noChangeArrowheads="1"/>
          </p:cNvSpPr>
          <p:nvPr/>
        </p:nvSpPr>
        <p:spPr bwMode="auto">
          <a:xfrm>
            <a:off x="4008888" y="5838825"/>
            <a:ext cx="2001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FODO singlet system</a:t>
            </a:r>
            <a:endParaRPr lang="ja-JP" altLang="en-US" sz="1200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59" name="直線矢印コネクタ 158"/>
          <p:cNvCxnSpPr/>
          <p:nvPr/>
        </p:nvCxnSpPr>
        <p:spPr bwMode="auto">
          <a:xfrm>
            <a:off x="6382201" y="6121400"/>
            <a:ext cx="10922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ysDash"/>
            <a:round/>
            <a:headEnd type="arrow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0" name="直線矢印コネクタ 159"/>
          <p:cNvCxnSpPr/>
          <p:nvPr/>
        </p:nvCxnSpPr>
        <p:spPr bwMode="auto">
          <a:xfrm>
            <a:off x="7496626" y="6121400"/>
            <a:ext cx="10922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ysDash"/>
            <a:round/>
            <a:headEnd type="arrow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1" name="テキスト ボックス 84"/>
          <p:cNvSpPr txBox="1">
            <a:spLocks noChangeArrowheads="1"/>
          </p:cNvSpPr>
          <p:nvPr/>
        </p:nvSpPr>
        <p:spPr bwMode="auto">
          <a:xfrm>
            <a:off x="6283776" y="5838825"/>
            <a:ext cx="1204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Q triplet 3m</a:t>
            </a:r>
            <a:endParaRPr lang="ja-JP" altLang="en-US" sz="12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2" name="テキスト ボックス 85"/>
          <p:cNvSpPr txBox="1">
            <a:spLocks noChangeArrowheads="1"/>
          </p:cNvSpPr>
          <p:nvPr/>
        </p:nvSpPr>
        <p:spPr bwMode="auto">
          <a:xfrm>
            <a:off x="7509326" y="5838825"/>
            <a:ext cx="1204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008000"/>
                </a:solidFill>
                <a:latin typeface="+mn-lt"/>
              </a:rPr>
              <a:t>Q triplet 5m</a:t>
            </a:r>
            <a:endParaRPr lang="ja-JP" altLang="en-US" sz="1200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63" name="直線矢印コネクタ 162"/>
          <p:cNvCxnSpPr/>
          <p:nvPr/>
        </p:nvCxnSpPr>
        <p:spPr bwMode="auto">
          <a:xfrm flipV="1">
            <a:off x="8625338" y="5346700"/>
            <a:ext cx="331788" cy="9207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" name="直線矢印コネクタ 163"/>
          <p:cNvCxnSpPr/>
          <p:nvPr/>
        </p:nvCxnSpPr>
        <p:spPr bwMode="auto">
          <a:xfrm>
            <a:off x="8565013" y="5381625"/>
            <a:ext cx="400050" cy="8953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5" name="円/楕円 91"/>
          <p:cNvSpPr>
            <a:spLocks noChangeArrowheads="1"/>
          </p:cNvSpPr>
          <p:nvPr/>
        </p:nvSpPr>
        <p:spPr bwMode="auto">
          <a:xfrm>
            <a:off x="8403088" y="5133975"/>
            <a:ext cx="655638" cy="265113"/>
          </a:xfrm>
          <a:prstGeom prst="ellipse">
            <a:avLst/>
          </a:prstGeom>
          <a:pattFill prst="divot">
            <a:fgClr>
              <a:srgbClr val="FF0000"/>
            </a:fgClr>
            <a:bgClr>
              <a:srgbClr val="FFFFFF"/>
            </a:bgClr>
          </a:pattFill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66" name="テキスト ボックス 92"/>
          <p:cNvSpPr txBox="1">
            <a:spLocks noChangeArrowheads="1"/>
          </p:cNvSpPr>
          <p:nvPr/>
        </p:nvSpPr>
        <p:spPr bwMode="auto">
          <a:xfrm>
            <a:off x="8472938" y="5094288"/>
            <a:ext cx="521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latin typeface="+mn-lt"/>
                <a:cs typeface="Arial Black" charset="0"/>
              </a:rPr>
              <a:t>DR</a:t>
            </a:r>
            <a:endParaRPr lang="ja-JP" altLang="en-US" sz="1800">
              <a:latin typeface="+mn-lt"/>
              <a:cs typeface="Arial Black" charset="0"/>
            </a:endParaRPr>
          </a:p>
        </p:txBody>
      </p:sp>
      <p:sp>
        <p:nvSpPr>
          <p:cNvPr id="167" name="テキスト ボックス 93"/>
          <p:cNvSpPr txBox="1">
            <a:spLocks noChangeArrowheads="1"/>
          </p:cNvSpPr>
          <p:nvPr/>
        </p:nvSpPr>
        <p:spPr bwMode="auto">
          <a:xfrm>
            <a:off x="4631188" y="6335713"/>
            <a:ext cx="14583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solidFill>
                  <a:srgbClr val="FF0000"/>
                </a:solidFill>
                <a:latin typeface="+mn-lt"/>
              </a:rPr>
              <a:t>normal S-band</a:t>
            </a:r>
            <a:endParaRPr lang="ja-JP" altLang="en-US" sz="12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8" name="角丸四角形 106"/>
          <p:cNvSpPr>
            <a:spLocks noChangeArrowheads="1"/>
          </p:cNvSpPr>
          <p:nvPr/>
        </p:nvSpPr>
        <p:spPr bwMode="auto">
          <a:xfrm>
            <a:off x="3231013" y="6199188"/>
            <a:ext cx="107950" cy="152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69" name="角丸四角形 168"/>
          <p:cNvSpPr/>
          <p:nvPr/>
        </p:nvSpPr>
        <p:spPr>
          <a:xfrm>
            <a:off x="3208789" y="3330671"/>
            <a:ext cx="2224324" cy="678620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左中かっこ 169"/>
          <p:cNvSpPr/>
          <p:nvPr/>
        </p:nvSpPr>
        <p:spPr>
          <a:xfrm rot="5400000">
            <a:off x="5070132" y="797485"/>
            <a:ext cx="414336" cy="8639177"/>
          </a:xfrm>
          <a:prstGeom prst="leftBrace">
            <a:avLst/>
          </a:prstGeom>
          <a:ln>
            <a:solidFill>
              <a:srgbClr val="FF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テキスト ボックス 215"/>
          <p:cNvSpPr txBox="1">
            <a:spLocks noChangeArrowheads="1"/>
          </p:cNvSpPr>
          <p:nvPr/>
        </p:nvSpPr>
        <p:spPr bwMode="auto">
          <a:xfrm>
            <a:off x="2112572" y="5294850"/>
            <a:ext cx="3026470" cy="3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 charset="0"/>
              </a:rPr>
              <a:t>positron target relocation from 2-1 to 1-5 </a:t>
            </a:r>
          </a:p>
          <a:p>
            <a:pPr>
              <a:lnSpc>
                <a:spcPct val="9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 charset="0"/>
              </a:rPr>
              <a:t>for energy margin in </a:t>
            </a:r>
            <a:r>
              <a:rPr lang="en-US" altLang="ja-JP" sz="1200" b="1" dirty="0">
                <a:solidFill>
                  <a:srgbClr val="008000"/>
                </a:solidFill>
                <a:latin typeface="+mn-lt"/>
                <a:cs typeface="Arial" charset="0"/>
              </a:rPr>
              <a:t>DR injection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cxnSp>
        <p:nvCxnSpPr>
          <p:cNvPr id="172" name="直線コネクタ 171"/>
          <p:cNvCxnSpPr/>
          <p:nvPr/>
        </p:nvCxnSpPr>
        <p:spPr>
          <a:xfrm>
            <a:off x="4767961" y="5634367"/>
            <a:ext cx="0" cy="583871"/>
          </a:xfrm>
          <a:prstGeom prst="line">
            <a:avLst/>
          </a:prstGeom>
          <a:ln w="12700" cmpd="sng">
            <a:solidFill>
              <a:srgbClr val="008000"/>
            </a:solidFill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/>
          <p:cNvCxnSpPr/>
          <p:nvPr/>
        </p:nvCxnSpPr>
        <p:spPr>
          <a:xfrm>
            <a:off x="2384876" y="5634367"/>
            <a:ext cx="0" cy="547358"/>
          </a:xfrm>
          <a:prstGeom prst="line">
            <a:avLst/>
          </a:prstGeom>
          <a:ln w="12700" cmpd="sng">
            <a:solidFill>
              <a:srgbClr val="008000"/>
            </a:solidFill>
            <a:tailEnd type="arrow" w="lg" len="lg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 flipH="1">
            <a:off x="2383290" y="5634367"/>
            <a:ext cx="2384671" cy="0"/>
          </a:xfrm>
          <a:prstGeom prst="line">
            <a:avLst/>
          </a:prstGeom>
          <a:ln w="12700" cmpd="sng">
            <a:solidFill>
              <a:srgbClr val="008000"/>
            </a:solidFill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Rectangle 190"/>
          <p:cNvSpPr>
            <a:spLocks noChangeArrowheads="1"/>
          </p:cNvSpPr>
          <p:nvPr/>
        </p:nvSpPr>
        <p:spPr bwMode="auto">
          <a:xfrm rot="19860000">
            <a:off x="5455896" y="3458402"/>
            <a:ext cx="53975" cy="107950"/>
          </a:xfrm>
          <a:prstGeom prst="rect">
            <a:avLst/>
          </a:prstGeom>
          <a:solidFill>
            <a:srgbClr val="FF6600"/>
          </a:solidFill>
          <a:ln w="9360">
            <a:solidFill>
              <a:srgbClr val="FF66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+mn-lt"/>
              <a:cs typeface="Arial" charset="0"/>
            </a:endParaRPr>
          </a:p>
        </p:txBody>
      </p:sp>
      <p:sp>
        <p:nvSpPr>
          <p:cNvPr id="176" name="Line 191"/>
          <p:cNvSpPr>
            <a:spLocks noChangeShapeType="1"/>
          </p:cNvSpPr>
          <p:nvPr/>
        </p:nvSpPr>
        <p:spPr bwMode="auto">
          <a:xfrm flipH="1" flipV="1">
            <a:off x="5496408" y="3529866"/>
            <a:ext cx="55562" cy="95250"/>
          </a:xfrm>
          <a:prstGeom prst="line">
            <a:avLst/>
          </a:prstGeom>
          <a:noFill/>
          <a:ln w="2844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ja-JP" altLang="en-US">
              <a:latin typeface="+mn-lt"/>
            </a:endParaRPr>
          </a:p>
        </p:txBody>
      </p:sp>
      <p:sp>
        <p:nvSpPr>
          <p:cNvPr id="177" name="テキスト ボックス 215"/>
          <p:cNvSpPr txBox="1">
            <a:spLocks noChangeArrowheads="1"/>
          </p:cNvSpPr>
          <p:nvPr/>
        </p:nvSpPr>
        <p:spPr bwMode="auto">
          <a:xfrm>
            <a:off x="5569401" y="3202845"/>
            <a:ext cx="538609" cy="3016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200" b="1" dirty="0" smtClean="0">
                <a:solidFill>
                  <a:srgbClr val="FF6600"/>
                </a:solidFill>
                <a:latin typeface="+mn-lt"/>
                <a:cs typeface="Arial" charset="0"/>
              </a:rPr>
              <a:t>3T</a:t>
            </a:r>
            <a:endParaRPr lang="en-US" altLang="ja-JP" sz="1200" b="1" dirty="0">
              <a:solidFill>
                <a:srgbClr val="FF6600"/>
              </a:solidFill>
              <a:latin typeface="+mn-lt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ja-JP" sz="1200" b="1" dirty="0">
                <a:solidFill>
                  <a:srgbClr val="FF6600"/>
                </a:solidFill>
                <a:latin typeface="+mn-lt"/>
                <a:cs typeface="Arial" charset="0"/>
              </a:rPr>
              <a:t>RF gun</a:t>
            </a:r>
            <a:endParaRPr lang="ja-JP" altLang="en-US" sz="1200" b="1" dirty="0">
              <a:solidFill>
                <a:srgbClr val="FF6600"/>
              </a:solidFill>
              <a:latin typeface="+mn-lt"/>
              <a:cs typeface="Arial" charset="0"/>
            </a:endParaRPr>
          </a:p>
        </p:txBody>
      </p:sp>
      <p:cxnSp>
        <p:nvCxnSpPr>
          <p:cNvPr id="178" name="直線矢印コネクタ 177"/>
          <p:cNvCxnSpPr/>
          <p:nvPr/>
        </p:nvCxnSpPr>
        <p:spPr>
          <a:xfrm flipV="1">
            <a:off x="5277301" y="4009291"/>
            <a:ext cx="0" cy="900614"/>
          </a:xfrm>
          <a:prstGeom prst="straightConnector1">
            <a:avLst/>
          </a:prstGeom>
          <a:ln>
            <a:solidFill>
              <a:srgbClr val="FF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テキスト ボックス 152"/>
          <p:cNvSpPr txBox="1">
            <a:spLocks noChangeArrowheads="1"/>
          </p:cNvSpPr>
          <p:nvPr/>
        </p:nvSpPr>
        <p:spPr bwMode="auto">
          <a:xfrm>
            <a:off x="467519" y="4707493"/>
            <a:ext cx="2980303" cy="369332"/>
          </a:xfrm>
          <a:prstGeom prst="rect">
            <a:avLst/>
          </a:prstGeom>
          <a:solidFill>
            <a:srgbClr val="FF0000">
              <a:alpha val="65097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 dirty="0" smtClean="0">
                <a:solidFill>
                  <a:schemeClr val="bg1"/>
                </a:solidFill>
                <a:latin typeface="+mn-lt"/>
              </a:rPr>
              <a:t>Positron Capture Section</a:t>
            </a:r>
            <a:endParaRPr lang="ja-JP" alt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Overview and 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Design of Positron Capture Section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17" name="正方形/長方形 16"/>
          <p:cNvSpPr/>
          <p:nvPr/>
        </p:nvSpPr>
        <p:spPr>
          <a:xfrm>
            <a:off x="7299126" y="5649391"/>
            <a:ext cx="2635484" cy="1532626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コンテンツ プレースホルダー 1" descr="capture-section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33" b="72321"/>
          <a:stretch/>
        </p:blipFill>
        <p:spPr>
          <a:xfrm>
            <a:off x="696119" y="1495425"/>
            <a:ext cx="8875713" cy="642937"/>
          </a:xfrm>
          <a:prstGeom prst="rect">
            <a:avLst/>
          </a:prstGeom>
        </p:spPr>
      </p:pic>
      <p:sp>
        <p:nvSpPr>
          <p:cNvPr id="19" name="テキスト ボックス 2"/>
          <p:cNvSpPr txBox="1">
            <a:spLocks noChangeArrowheads="1"/>
          </p:cNvSpPr>
          <p:nvPr/>
        </p:nvSpPr>
        <p:spPr bwMode="auto">
          <a:xfrm>
            <a:off x="543719" y="1190625"/>
            <a:ext cx="3915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008000"/>
                </a:solidFill>
                <a:latin typeface="+mn-lt"/>
              </a:rPr>
              <a:t>KEKB </a:t>
            </a:r>
            <a:r>
              <a:rPr lang="en-US" altLang="ja-JP" dirty="0" err="1">
                <a:solidFill>
                  <a:srgbClr val="008000"/>
                </a:solidFill>
                <a:latin typeface="+mn-lt"/>
              </a:rPr>
              <a:t>e</a:t>
            </a:r>
            <a:r>
              <a:rPr lang="en-US" altLang="ja-JP" dirty="0">
                <a:solidFill>
                  <a:srgbClr val="008000"/>
                </a:solidFill>
                <a:latin typeface="+mn-lt"/>
              </a:rPr>
              <a:t>+ capture section</a:t>
            </a:r>
            <a:endParaRPr lang="ja-JP" alt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0" name="テキスト ボックス 6"/>
          <p:cNvSpPr txBox="1">
            <a:spLocks noChangeArrowheads="1"/>
          </p:cNvSpPr>
          <p:nvPr/>
        </p:nvSpPr>
        <p:spPr bwMode="auto">
          <a:xfrm>
            <a:off x="543719" y="4314825"/>
            <a:ext cx="4817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  <a:latin typeface="+mn-lt"/>
              </a:rPr>
              <a:t>SuperKEKB </a:t>
            </a:r>
            <a:r>
              <a:rPr lang="en-US" altLang="ja-JP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ja-JP" dirty="0">
                <a:solidFill>
                  <a:srgbClr val="FF0000"/>
                </a:solidFill>
                <a:latin typeface="+mn-lt"/>
              </a:rPr>
              <a:t>+ capture section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1" name="コンテンツ プレースホルダー 1" descr="capture-section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6173" b="6557"/>
          <a:stretch/>
        </p:blipFill>
        <p:spPr bwMode="auto">
          <a:xfrm>
            <a:off x="696119" y="4738688"/>
            <a:ext cx="8875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pic>
      <p:sp>
        <p:nvSpPr>
          <p:cNvPr id="22" name="テキスト ボックス 5"/>
          <p:cNvSpPr txBox="1">
            <a:spLocks noChangeArrowheads="1"/>
          </p:cNvSpPr>
          <p:nvPr/>
        </p:nvSpPr>
        <p:spPr bwMode="auto">
          <a:xfrm>
            <a:off x="1229519" y="1952625"/>
            <a:ext cx="66607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l"/>
            </a:pPr>
            <a:r>
              <a:rPr lang="en-US" altLang="ja-JP" sz="1800" dirty="0">
                <a:latin typeface="+mn-lt"/>
              </a:rPr>
              <a:t>QWT system (2.0 T x45mm 	+ 0.4 T x8m)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 	air-core pulse coil	DC solenoids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latin typeface="+mn-lt"/>
              </a:rPr>
              <a:t>KLY1 (S-band) -&gt; </a:t>
            </a:r>
            <a:r>
              <a:rPr lang="en-US" altLang="ja-JP" sz="1800" dirty="0" smtClean="0">
                <a:latin typeface="+mn-lt"/>
              </a:rPr>
              <a:t>2 x 1m </a:t>
            </a:r>
            <a:r>
              <a:rPr lang="en-US" altLang="ja-JP" sz="1800" dirty="0">
                <a:latin typeface="+mn-lt"/>
              </a:rPr>
              <a:t>12 MV/m, </a:t>
            </a:r>
            <a:r>
              <a:rPr lang="en-US" altLang="ja-JP" sz="1800" dirty="0" err="1">
                <a:latin typeface="+mn-lt"/>
              </a:rPr>
              <a:t>aper</a:t>
            </a:r>
            <a:r>
              <a:rPr lang="en-US" altLang="ja-JP" sz="1800" dirty="0">
                <a:latin typeface="+mn-lt"/>
              </a:rPr>
              <a:t> 2a = 27 -&gt; 25 mm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latin typeface="+mn-lt"/>
              </a:rPr>
              <a:t>KLY2 (S-band) -&gt; </a:t>
            </a:r>
            <a:r>
              <a:rPr lang="en-US" altLang="ja-JP" sz="1800" dirty="0" smtClean="0">
                <a:latin typeface="+mn-lt"/>
              </a:rPr>
              <a:t>2 x 2m </a:t>
            </a:r>
            <a:r>
              <a:rPr lang="en-US" altLang="ja-JP" sz="1800" dirty="0">
                <a:latin typeface="+mn-lt"/>
              </a:rPr>
              <a:t>10 MV/m, </a:t>
            </a:r>
            <a:r>
              <a:rPr lang="en-US" altLang="ja-JP" sz="1800" dirty="0" err="1">
                <a:latin typeface="+mn-lt"/>
              </a:rPr>
              <a:t>aper</a:t>
            </a:r>
            <a:r>
              <a:rPr lang="en-US" altLang="ja-JP" sz="1800" dirty="0">
                <a:latin typeface="+mn-lt"/>
              </a:rPr>
              <a:t> 2a = 25 -&gt; 21 mm</a:t>
            </a:r>
          </a:p>
          <a:p>
            <a:pPr>
              <a:buFont typeface="Wingdings" charset="0"/>
              <a:buChar char="l"/>
            </a:pPr>
            <a:r>
              <a:rPr lang="en-US" altLang="ja-JP" sz="1800" dirty="0">
                <a:latin typeface="+mn-lt"/>
              </a:rPr>
              <a:t>beam energy at capture section exit : 80 MeV</a:t>
            </a:r>
          </a:p>
        </p:txBody>
      </p:sp>
      <p:sp>
        <p:nvSpPr>
          <p:cNvPr id="23" name="テキスト ボックス 10"/>
          <p:cNvSpPr txBox="1">
            <a:spLocks noChangeArrowheads="1"/>
          </p:cNvSpPr>
          <p:nvPr/>
        </p:nvSpPr>
        <p:spPr bwMode="auto">
          <a:xfrm>
            <a:off x="991394" y="5146675"/>
            <a:ext cx="625066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1790700" algn="l"/>
                <a:tab pos="3944938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tx1"/>
              </a:buClr>
              <a:buFont typeface="Wingdings" charset="0"/>
              <a:buChar char="l"/>
            </a:pP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AMD system </a:t>
            </a:r>
            <a:r>
              <a:rPr lang="en-US" altLang="ja-JP" sz="1800" dirty="0">
                <a:latin typeface="+mn-lt"/>
              </a:rPr>
              <a:t>(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6.0 T x200mm </a:t>
            </a:r>
            <a:r>
              <a:rPr lang="en-US" altLang="ja-JP" sz="1800" dirty="0">
                <a:latin typeface="+mn-lt"/>
              </a:rPr>
              <a:t>	+ 0.4 T x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15m</a:t>
            </a:r>
            <a:r>
              <a:rPr lang="en-US" altLang="ja-JP" sz="1800" dirty="0">
                <a:latin typeface="+mn-lt"/>
              </a:rPr>
              <a:t>)</a:t>
            </a:r>
            <a:br>
              <a:rPr lang="en-US" altLang="ja-JP" sz="1800" dirty="0">
                <a:latin typeface="+mn-lt"/>
              </a:rPr>
            </a:br>
            <a:r>
              <a:rPr lang="en-US" altLang="ja-JP" sz="1800" dirty="0">
                <a:latin typeface="+mn-lt"/>
              </a:rPr>
              <a:t> 	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flux concentrator</a:t>
            </a:r>
            <a:r>
              <a:rPr lang="en-US" altLang="ja-JP" sz="1800" dirty="0">
                <a:latin typeface="+mn-lt"/>
              </a:rPr>
              <a:t>	DC </a:t>
            </a:r>
            <a:r>
              <a:rPr lang="en-US" altLang="ja-JP" sz="1800" dirty="0" smtClean="0">
                <a:latin typeface="+mn-lt"/>
              </a:rPr>
              <a:t>solenoids</a:t>
            </a:r>
          </a:p>
          <a:p>
            <a:pPr>
              <a:buClr>
                <a:schemeClr val="tx1"/>
              </a:buClr>
              <a:buFont typeface="Wingdings" charset="0"/>
              <a:buChar char="l"/>
            </a:pP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L-band</a:t>
            </a:r>
            <a:r>
              <a:rPr lang="en-US" altLang="ja-JP" sz="1800" dirty="0">
                <a:latin typeface="+mn-lt"/>
              </a:rPr>
              <a:t> </a:t>
            </a:r>
            <a:r>
              <a:rPr lang="en-US" altLang="ja-JP" sz="1800" dirty="0" smtClean="0">
                <a:latin typeface="+mn-lt"/>
              </a:rPr>
              <a:t>     -</a:t>
            </a:r>
            <a:r>
              <a:rPr lang="en-US" altLang="ja-JP" sz="1800" dirty="0">
                <a:latin typeface="+mn-lt"/>
              </a:rPr>
              <a:t>&gt; </a:t>
            </a:r>
            <a:r>
              <a:rPr lang="en-US" altLang="ja-JP" sz="1800" dirty="0" smtClean="0">
                <a:latin typeface="+mn-lt"/>
              </a:rPr>
              <a:t>2 x 2m </a:t>
            </a:r>
            <a:r>
              <a:rPr lang="en-US" altLang="ja-JP" sz="1800" dirty="0">
                <a:latin typeface="+mn-lt"/>
              </a:rPr>
              <a:t>10 MV/m, </a:t>
            </a:r>
            <a:r>
              <a:rPr lang="en-US" altLang="ja-JP" sz="1800" dirty="0" err="1">
                <a:latin typeface="+mn-lt"/>
              </a:rPr>
              <a:t>aper</a:t>
            </a:r>
            <a:r>
              <a:rPr lang="en-US" altLang="ja-JP" sz="1800" dirty="0">
                <a:latin typeface="+mn-lt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2a = 39 -&gt; 35 mm</a:t>
            </a:r>
            <a:br>
              <a:rPr lang="en-US" altLang="ja-JP" sz="1800" dirty="0">
                <a:solidFill>
                  <a:srgbClr val="FF0000"/>
                </a:solidFill>
                <a:latin typeface="+mn-lt"/>
              </a:rPr>
            </a:b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LA S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-band</a:t>
            </a:r>
            <a:r>
              <a:rPr lang="en-US" altLang="ja-JP" sz="1800" dirty="0">
                <a:latin typeface="+mn-lt"/>
              </a:rPr>
              <a:t> -&gt; </a:t>
            </a:r>
            <a:r>
              <a:rPr lang="en-US" altLang="ja-JP" sz="1800" dirty="0" smtClean="0">
                <a:latin typeface="+mn-lt"/>
              </a:rPr>
              <a:t>4 x 2m </a:t>
            </a:r>
            <a:r>
              <a:rPr lang="en-US" altLang="ja-JP" sz="1800" dirty="0">
                <a:latin typeface="+mn-lt"/>
              </a:rPr>
              <a:t>10 MV/m, </a:t>
            </a:r>
            <a:r>
              <a:rPr lang="en-US" altLang="ja-JP" sz="1800" dirty="0" err="1">
                <a:latin typeface="+mn-lt"/>
              </a:rPr>
              <a:t>aper</a:t>
            </a:r>
            <a:r>
              <a:rPr lang="en-US" altLang="ja-JP" sz="1800" dirty="0">
                <a:latin typeface="+mn-lt"/>
              </a:rPr>
              <a:t>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2a = 32 -&gt; 30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mm</a:t>
            </a:r>
            <a:endParaRPr lang="en-US" altLang="ja-JP" sz="1800" dirty="0">
              <a:latin typeface="+mn-lt"/>
            </a:endParaRPr>
          </a:p>
          <a:p>
            <a:pPr>
              <a:buFont typeface="Wingdings" charset="0"/>
              <a:buChar char="l"/>
            </a:pPr>
            <a:r>
              <a:rPr lang="en-US" altLang="ja-JP" sz="1800" dirty="0">
                <a:latin typeface="+mn-lt"/>
              </a:rPr>
              <a:t>beam energy at capture section exit : </a:t>
            </a:r>
            <a:r>
              <a:rPr lang="en-US" altLang="ja-JP" sz="1800" dirty="0" smtClean="0">
                <a:solidFill>
                  <a:srgbClr val="FF0000"/>
                </a:solidFill>
                <a:latin typeface="+mn-lt"/>
              </a:rPr>
              <a:t>110 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MeV</a:t>
            </a:r>
          </a:p>
        </p:txBody>
      </p:sp>
      <p:sp>
        <p:nvSpPr>
          <p:cNvPr id="24" name="下矢印 23"/>
          <p:cNvSpPr/>
          <p:nvPr/>
        </p:nvSpPr>
        <p:spPr bwMode="auto">
          <a:xfrm>
            <a:off x="2686284" y="3781425"/>
            <a:ext cx="5334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+mn-lt"/>
            </a:endParaRPr>
          </a:p>
        </p:txBody>
      </p:sp>
      <p:sp>
        <p:nvSpPr>
          <p:cNvPr id="25" name="テキスト ボックス 12"/>
          <p:cNvSpPr txBox="1">
            <a:spLocks noChangeArrowheads="1"/>
          </p:cNvSpPr>
          <p:nvPr/>
        </p:nvSpPr>
        <p:spPr bwMode="auto">
          <a:xfrm>
            <a:off x="7344896" y="5735264"/>
            <a:ext cx="27238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 smtClean="0">
                <a:solidFill>
                  <a:srgbClr val="8000FF"/>
                </a:solidFill>
                <a:latin typeface="+mn-lt"/>
              </a:rPr>
              <a:t>full L-band configuration</a:t>
            </a:r>
          </a:p>
          <a:p>
            <a:endParaRPr lang="en-US" altLang="ja-JP" sz="1400" b="1" dirty="0" smtClean="0">
              <a:solidFill>
                <a:srgbClr val="0000FF"/>
              </a:solidFill>
              <a:latin typeface="+mn-lt"/>
            </a:endParaRPr>
          </a:p>
          <a:p>
            <a:endParaRPr lang="en-US" altLang="ja-JP" sz="14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altLang="ja-JP" sz="1400" b="1" dirty="0" smtClean="0">
                <a:solidFill>
                  <a:srgbClr val="0000FF"/>
                </a:solidFill>
                <a:latin typeface="+mn-lt"/>
              </a:rPr>
              <a:t>L-band + LAS configuration 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  <a:latin typeface="+mn-lt"/>
              </a:rPr>
              <a:t>for comparable performance 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  <a:latin typeface="+mn-lt"/>
              </a:rPr>
              <a:t>with reduced cost</a:t>
            </a:r>
            <a:endParaRPr lang="ja-JP" altLang="en-US" sz="1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6" name="テキスト ボックス 14"/>
          <p:cNvSpPr txBox="1">
            <a:spLocks noChangeArrowheads="1"/>
          </p:cNvSpPr>
          <p:nvPr/>
        </p:nvSpPr>
        <p:spPr bwMode="auto">
          <a:xfrm>
            <a:off x="3285194" y="6535905"/>
            <a:ext cx="3801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N(e+)/N(e-) = 65 % at 1.1 </a:t>
            </a:r>
            <a:r>
              <a:rPr lang="en-US" altLang="ja-JP" sz="1800" dirty="0" err="1">
                <a:solidFill>
                  <a:srgbClr val="FF0000"/>
                </a:solidFill>
                <a:latin typeface="+mn-lt"/>
              </a:rPr>
              <a:t>GeV</a:t>
            </a:r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 DR</a:t>
            </a:r>
          </a:p>
          <a:p>
            <a:r>
              <a:rPr lang="en-US" altLang="ja-JP" sz="1800" dirty="0">
                <a:solidFill>
                  <a:srgbClr val="FF0000"/>
                </a:solidFill>
                <a:latin typeface="+mn-lt"/>
              </a:rPr>
              <a:t>N(e+)/N(e-)/E(e-) = 19 %/</a:t>
            </a:r>
            <a:r>
              <a:rPr lang="en-US" altLang="ja-JP" sz="1800" dirty="0" err="1">
                <a:solidFill>
                  <a:srgbClr val="FF0000"/>
                </a:solidFill>
                <a:latin typeface="+mn-lt"/>
              </a:rPr>
              <a:t>GeV</a:t>
            </a:r>
            <a:endParaRPr lang="en-US" altLang="ja-JP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テキスト ボックス 15"/>
          <p:cNvSpPr txBox="1">
            <a:spLocks noChangeArrowheads="1"/>
          </p:cNvSpPr>
          <p:nvPr/>
        </p:nvSpPr>
        <p:spPr bwMode="auto">
          <a:xfrm>
            <a:off x="3974307" y="3331607"/>
            <a:ext cx="44980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+mn-lt"/>
              </a:rPr>
              <a:t>N(e+)/N(e-) = 10 % at 3.5 </a:t>
            </a:r>
            <a:r>
              <a:rPr lang="en-US" altLang="ja-JP" sz="1800" dirty="0" err="1">
                <a:latin typeface="+mn-lt"/>
              </a:rPr>
              <a:t>GeV</a:t>
            </a:r>
            <a:r>
              <a:rPr lang="en-US" altLang="ja-JP" sz="1800" dirty="0">
                <a:latin typeface="+mn-lt"/>
              </a:rPr>
              <a:t> </a:t>
            </a:r>
            <a:r>
              <a:rPr lang="en-US" altLang="ja-JP" sz="1800" dirty="0" err="1">
                <a:latin typeface="+mn-lt"/>
              </a:rPr>
              <a:t>linac</a:t>
            </a:r>
            <a:r>
              <a:rPr lang="en-US" altLang="ja-JP" sz="1800" dirty="0">
                <a:latin typeface="+mn-lt"/>
              </a:rPr>
              <a:t>-end</a:t>
            </a:r>
          </a:p>
          <a:p>
            <a:r>
              <a:rPr lang="en-US" altLang="ja-JP" sz="1800" dirty="0">
                <a:latin typeface="+mn-lt"/>
              </a:rPr>
              <a:t>N(e+)/N(e-)/E(e-) = 2.5 %/</a:t>
            </a:r>
            <a:r>
              <a:rPr lang="en-US" altLang="ja-JP" sz="1800" dirty="0" err="1">
                <a:latin typeface="+mn-lt"/>
              </a:rPr>
              <a:t>GeV</a:t>
            </a:r>
            <a:endParaRPr lang="en-US" altLang="ja-JP" sz="1800" dirty="0">
              <a:latin typeface="+mn-lt"/>
            </a:endParaRPr>
          </a:p>
        </p:txBody>
      </p:sp>
      <p:sp>
        <p:nvSpPr>
          <p:cNvPr id="28" name="テキスト ボックス 2"/>
          <p:cNvSpPr txBox="1">
            <a:spLocks noChangeArrowheads="1"/>
          </p:cNvSpPr>
          <p:nvPr/>
        </p:nvSpPr>
        <p:spPr bwMode="auto">
          <a:xfrm>
            <a:off x="6998356" y="5146675"/>
            <a:ext cx="2299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00FFFF"/>
                </a:solidFill>
                <a:latin typeface="+mn-lt"/>
              </a:rPr>
              <a:t>Deceleration mode</a:t>
            </a:r>
            <a:endParaRPr lang="ja-JP" altLang="en-US" sz="1800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29" name="下矢印 28"/>
          <p:cNvSpPr/>
          <p:nvPr/>
        </p:nvSpPr>
        <p:spPr>
          <a:xfrm>
            <a:off x="8365156" y="6072725"/>
            <a:ext cx="354061" cy="3001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Flux Concentrator BINP-type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77798" y="1176337"/>
            <a:ext cx="6461921" cy="30622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61950" marR="0" lvl="0" indent="-3619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lang="en-US" altLang="ja-JP" sz="2400" dirty="0" smtClean="0">
                <a:latin typeface="+mn-lt"/>
                <a:ea typeface="+mn-ea"/>
                <a:cs typeface="Arial"/>
              </a:rPr>
              <a:t>I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collaboration with BINP,  prototype field measurement &amp; high-power operation test performed at KEK from Nov. 2010 to March 2011.</a:t>
            </a:r>
          </a:p>
          <a:p>
            <a:pPr marL="361950" marR="0" lvl="0" indent="-3619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lang="en-US" altLang="ja-JP" sz="2400" dirty="0" smtClean="0">
                <a:latin typeface="+mn-lt"/>
                <a:ea typeface="+mn-ea"/>
                <a:cs typeface="Arial"/>
              </a:rPr>
              <a:t>Breakdown issue with vacuum burst above 7 Tesla was identified.  However, the investigation with BINP experts was interrupted by the Earthquake.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6" name="コンテンツ プレースホルダー 13" descr="Zscan-20101202_noTGT-al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21" r="320"/>
          <a:stretch>
            <a:fillRect/>
          </a:stretch>
        </p:blipFill>
        <p:spPr>
          <a:xfrm>
            <a:off x="6876006" y="4380109"/>
            <a:ext cx="3649913" cy="2608172"/>
          </a:xfrm>
          <a:prstGeom prst="rect">
            <a:avLst/>
          </a:prstGeom>
        </p:spPr>
      </p:pic>
      <p:pic>
        <p:nvPicPr>
          <p:cNvPr id="7" name="コンテンツ プレースホルダー 2" descr="Zscan-20101202-summ_B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98" r="131"/>
          <a:stretch>
            <a:fillRect/>
          </a:stretch>
        </p:blipFill>
        <p:spPr>
          <a:xfrm>
            <a:off x="6913541" y="1800225"/>
            <a:ext cx="3612378" cy="2579884"/>
          </a:xfrm>
          <a:prstGeom prst="rect">
            <a:avLst/>
          </a:prstGeom>
        </p:spPr>
      </p:pic>
      <p:pic>
        <p:nvPicPr>
          <p:cNvPr id="8" name="図 1" descr="IMG_36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" b="11371"/>
          <a:stretch>
            <a:fillRect/>
          </a:stretch>
        </p:blipFill>
        <p:spPr bwMode="auto">
          <a:xfrm>
            <a:off x="3564059" y="4988574"/>
            <a:ext cx="3228060" cy="214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6" descr="IMG_36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31" y="5254713"/>
            <a:ext cx="2506788" cy="18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コンテンツ プレースホルダー 4" descr="IMG_367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016" b="3016"/>
          <a:stretch>
            <a:fillRect/>
          </a:stretch>
        </p:blipFill>
        <p:spPr>
          <a:xfrm>
            <a:off x="1381919" y="4037025"/>
            <a:ext cx="3455600" cy="2435375"/>
          </a:xfrm>
          <a:prstGeom prst="rect">
            <a:avLst/>
          </a:prstGeom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Flux Concentrator SLAC-type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46855" y="1203325"/>
            <a:ext cx="5402263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with helps </a:t>
            </a:r>
            <a:r>
              <a:rPr lang="en-US" altLang="ja-JP" sz="2400" dirty="0" smtClean="0">
                <a:latin typeface="+mn-lt"/>
                <a:ea typeface="+mn-ea"/>
                <a:cs typeface="Arial"/>
              </a:rPr>
              <a:t>from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SLAC and IHEP we are going to fabricate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SLAC-type FC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for linac commissioning from 2013 autumn and stable operation at T=0.</a:t>
            </a:r>
          </a:p>
          <a:p>
            <a:pPr marL="355600" marR="0" lvl="0" indent="-355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lang="en-US" altLang="ja-JP" sz="2400" dirty="0" smtClean="0">
                <a:latin typeface="+mn-lt"/>
                <a:ea typeface="+mn-ea"/>
                <a:cs typeface="Arial"/>
              </a:rPr>
              <a:t>Final optimization of field design and mechanical design as well as fabrication system design 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6" name="図 7" descr="IHEP-FLC-magn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3456" b="22119"/>
          <a:stretch>
            <a:fillRect/>
          </a:stretch>
        </p:blipFill>
        <p:spPr bwMode="auto">
          <a:xfrm>
            <a:off x="5961856" y="1355725"/>
            <a:ext cx="42640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162"/>
          <p:cNvSpPr txBox="1">
            <a:spLocks noChangeArrowheads="1"/>
          </p:cNvSpPr>
          <p:nvPr/>
        </p:nvSpPr>
        <p:spPr bwMode="auto">
          <a:xfrm>
            <a:off x="8493721" y="6689725"/>
            <a:ext cx="195599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sz="1400" dirty="0" smtClean="0">
                <a:solidFill>
                  <a:srgbClr val="0000FF"/>
                </a:solidFill>
              </a:rPr>
              <a:t>SLAC</a:t>
            </a:r>
            <a:r>
              <a:rPr lang="en-US" altLang="ja-JP" sz="1400" dirty="0">
                <a:solidFill>
                  <a:srgbClr val="0000FF"/>
                </a:solidFill>
              </a:rPr>
              <a:t>-type </a:t>
            </a:r>
            <a:r>
              <a:rPr lang="en-US" altLang="ja-JP" sz="1400" dirty="0" smtClean="0">
                <a:solidFill>
                  <a:srgbClr val="0000FF"/>
                </a:solidFill>
              </a:rPr>
              <a:t>FC </a:t>
            </a:r>
            <a:r>
              <a:rPr lang="en-US" altLang="ja-JP" sz="1400" dirty="0">
                <a:solidFill>
                  <a:srgbClr val="0000FF"/>
                </a:solidFill>
              </a:rPr>
              <a:t>at IHEP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pic>
        <p:nvPicPr>
          <p:cNvPr id="8" name="図 6" descr="IHEP-FLC-asse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42" r="-23"/>
          <a:stretch>
            <a:fillRect/>
          </a:stretch>
        </p:blipFill>
        <p:spPr bwMode="auto">
          <a:xfrm>
            <a:off x="6038056" y="3042545"/>
            <a:ext cx="43561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SLAC-FC-C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7077" y="4363141"/>
            <a:ext cx="4322442" cy="2771084"/>
          </a:xfrm>
          <a:prstGeom prst="rect">
            <a:avLst/>
          </a:prstGeom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Capture by L-band and LAS structures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L-band </a:t>
            </a:r>
          </a:p>
          <a:p>
            <a:pPr lvl="1"/>
            <a:r>
              <a:rPr lang="en-US" altLang="ja-JP" sz="2600" dirty="0" smtClean="0">
                <a:solidFill>
                  <a:srgbClr val="FF0000"/>
                </a:solidFill>
              </a:rPr>
              <a:t>Large aperture (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600" dirty="0" smtClean="0">
                <a:solidFill>
                  <a:srgbClr val="FF0000"/>
                </a:solidFill>
              </a:rPr>
              <a:t>=39~35mm)</a:t>
            </a:r>
            <a:r>
              <a:rPr lang="en-US" altLang="ja-JP" sz="2600" dirty="0" smtClean="0"/>
              <a:t> of </a:t>
            </a:r>
            <a:r>
              <a:rPr lang="en-US" altLang="ja-JP" sz="2600" dirty="0" err="1" smtClean="0"/>
              <a:t>accel</a:t>
            </a:r>
            <a:r>
              <a:rPr lang="en-US" altLang="ja-JP" sz="2600" dirty="0" smtClean="0"/>
              <a:t>. structure is desirable for transverse acceptance of Positron Capture Section</a:t>
            </a:r>
          </a:p>
          <a:p>
            <a:pPr lvl="1"/>
            <a:r>
              <a:rPr lang="en-US" altLang="ja-JP" sz="2600" dirty="0" err="1" smtClean="0"/>
              <a:t>Coprime</a:t>
            </a:r>
            <a:r>
              <a:rPr lang="en-US" altLang="ja-JP" sz="2600" dirty="0" smtClean="0"/>
              <a:t> (5:11) frequency relation is effective to </a:t>
            </a:r>
            <a:r>
              <a:rPr lang="en-US" altLang="ja-JP" sz="2600" dirty="0" smtClean="0">
                <a:solidFill>
                  <a:srgbClr val="0000FF"/>
                </a:solidFill>
              </a:rPr>
              <a:t>sweep out satellite bunches</a:t>
            </a:r>
            <a:r>
              <a:rPr lang="en-US" altLang="ja-JP" sz="2600" dirty="0" smtClean="0"/>
              <a:t> </a:t>
            </a:r>
            <a:r>
              <a:rPr lang="en-US" altLang="ja-JP" sz="2600" dirty="0" smtClean="0">
                <a:solidFill>
                  <a:srgbClr val="FF0000"/>
                </a:solidFill>
              </a:rPr>
              <a:t>critical to DR radiation shield issue</a:t>
            </a:r>
            <a:r>
              <a:rPr lang="en-US" altLang="ja-JP" sz="2600" dirty="0" smtClean="0"/>
              <a:t>.</a:t>
            </a:r>
            <a:br>
              <a:rPr lang="en-US" altLang="ja-JP" sz="2600" dirty="0" smtClean="0"/>
            </a:br>
            <a:r>
              <a:rPr lang="en-US" altLang="ja-JP" sz="2600" dirty="0" smtClean="0"/>
              <a:t>Full S-band (LAS) capture section gives comparable </a:t>
            </a:r>
            <a:r>
              <a:rPr lang="en-US" altLang="ja-JP" sz="2600" dirty="0" err="1" smtClean="0"/>
              <a:t>e</a:t>
            </a:r>
            <a:r>
              <a:rPr lang="en-US" altLang="ja-JP" sz="2600" dirty="0" smtClean="0"/>
              <a:t>+ yield, but with plenty of satellite particles</a:t>
            </a:r>
          </a:p>
          <a:p>
            <a:r>
              <a:rPr lang="en-US" altLang="ja-JP" sz="2800" dirty="0" smtClean="0"/>
              <a:t>LAS (Large Aperture S-band)</a:t>
            </a:r>
          </a:p>
          <a:p>
            <a:pPr lvl="1"/>
            <a:r>
              <a:rPr lang="en-US" altLang="ja-JP" sz="2600" dirty="0" smtClean="0">
                <a:solidFill>
                  <a:srgbClr val="FF0000"/>
                </a:solidFill>
              </a:rPr>
              <a:t>Medium large aperture (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600" dirty="0" smtClean="0">
                <a:solidFill>
                  <a:srgbClr val="FF0000"/>
                </a:solidFill>
              </a:rPr>
              <a:t>=32~30mm) </a:t>
            </a:r>
            <a:r>
              <a:rPr lang="en-US" altLang="ja-JP" sz="2600" dirty="0" smtClean="0"/>
              <a:t>is desirable for transverse acceptance of PCS and quad focusing system</a:t>
            </a:r>
          </a:p>
          <a:p>
            <a:pPr lvl="1"/>
            <a:r>
              <a:rPr lang="en-US" altLang="ja-JP" sz="2600" dirty="0" smtClean="0"/>
              <a:t>Existing S-band rf source, SLED, DC solenoids are available &amp; compact Q at FODO (</a:t>
            </a:r>
            <a:r>
              <a:rPr lang="en-US" altLang="ja-JP" sz="2600" dirty="0" smtClean="0">
                <a:solidFill>
                  <a:srgbClr val="FF0000"/>
                </a:solidFill>
              </a:rPr>
              <a:t>reduction in initial cost</a:t>
            </a:r>
            <a:r>
              <a:rPr lang="en-US" altLang="ja-JP" sz="2600" dirty="0" smtClean="0"/>
              <a:t>)</a:t>
            </a:r>
            <a:endParaRPr lang="ja-JP" altLang="en-US" sz="2600" dirty="0" smtClean="0"/>
          </a:p>
          <a:p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L-band Klystron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291749" y="1287200"/>
            <a:ext cx="7186170" cy="5277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40 MW L-band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(1298 MHz)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klystron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PV-1040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designed by KEK and Mitsubishi Electric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compatible with existing S-band modulator and KLY tank in KEKB linac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first PV-1040 delivered in March 2010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performance test since June 2011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KLY operation spec. at SKB linac 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	30 MW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1.5 us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x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50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pps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achieved 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Char char="n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another two PV-1040 will be delivered,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we will have three L-band klystrons for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(1)	positron capture section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(2)	bunch compressor at DR</a:t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(3)	spare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 charset="2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3455" y="1363403"/>
            <a:ext cx="2376264" cy="485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5044278" y="6335494"/>
            <a:ext cx="2586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latin typeface="+mn-lt"/>
                <a:cs typeface="Arial"/>
              </a:rPr>
              <a:t>(KLY data by </a:t>
            </a:r>
            <a:br>
              <a:rPr lang="en-US" altLang="ja-JP" sz="1800" dirty="0" smtClean="0">
                <a:latin typeface="+mn-lt"/>
                <a:cs typeface="Arial"/>
              </a:rPr>
            </a:br>
            <a:r>
              <a:rPr lang="en-US" altLang="ja-JP" sz="1800" dirty="0" smtClean="0">
                <a:latin typeface="+mn-lt"/>
                <a:cs typeface="Arial"/>
              </a:rPr>
              <a:t>S. Matsumoto)</a:t>
            </a:r>
            <a:endParaRPr lang="ja-JP" altLang="en-US" sz="1800" dirty="0">
              <a:latin typeface="+mn-lt"/>
              <a:cs typeface="Arial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Positron Capture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Osaka" charset="-128"/>
              <a:cs typeface="Osaka" charset="-128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java-jca-caj-furukawa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MacintoshHD:Users:furukawa:Documents:m2006:epics:india:channel-access:java-jca-caj-furukawa.pot</Template>
  <TotalTime>56070</TotalTime>
  <Words>3064</Words>
  <Application>Microsoft Macintosh PowerPoint</Application>
  <PresentationFormat>ユーザー設定</PresentationFormat>
  <Paragraphs>515</Paragraphs>
  <Slides>37</Slides>
  <Notes>2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java-jca-caj-furukawa</vt:lpstr>
      <vt:lpstr>Electron / Positron Injector Linac</vt:lpstr>
      <vt:lpstr>Linac in SuperKEKB Project</vt:lpstr>
      <vt:lpstr>SuperKEKB Injector Linac</vt:lpstr>
      <vt:lpstr>Linac and Positron Capture Section</vt:lpstr>
      <vt:lpstr>Design of Positron Capture Section</vt:lpstr>
      <vt:lpstr>Flux Concentrator BINP-type</vt:lpstr>
      <vt:lpstr>Flux Concentrator SLAC-type</vt:lpstr>
      <vt:lpstr>Capture by L-band and LAS structures</vt:lpstr>
      <vt:lpstr>L-band Klystron</vt:lpstr>
      <vt:lpstr>L-band Accelerating Structure</vt:lpstr>
      <vt:lpstr>Built-in Collinear RF Power Load</vt:lpstr>
      <vt:lpstr>Large Aperture S-band Structure</vt:lpstr>
      <vt:lpstr>Solenoid Field Design</vt:lpstr>
      <vt:lpstr>Particle Simulation</vt:lpstr>
      <vt:lpstr>ECS at LTR &amp; BCS at RTL</vt:lpstr>
      <vt:lpstr>Injector Positron Source Status</vt:lpstr>
      <vt:lpstr>RF Gun at 32 unit for 5nC / 20mm-mrad</vt:lpstr>
      <vt:lpstr>Laser Development</vt:lpstr>
      <vt:lpstr>スライド 19</vt:lpstr>
      <vt:lpstr>Laser Amplifier Development</vt:lpstr>
      <vt:lpstr>Photo Cathode Development</vt:lpstr>
      <vt:lpstr>Slant Laser Injection</vt:lpstr>
      <vt:lpstr>Stable Operation of RF Gun</vt:lpstr>
      <vt:lpstr>Fast Recovery at Failure of Positron Generator</vt:lpstr>
      <vt:lpstr>Reliability with Failed Acceleration Unit</vt:lpstr>
      <vt:lpstr>Beam Position Monitor Development</vt:lpstr>
      <vt:lpstr>BPM Development</vt:lpstr>
      <vt:lpstr>4 Ring Injection Timings</vt:lpstr>
      <vt:lpstr>PF Synchronization</vt:lpstr>
      <vt:lpstr>Injection Synchronization with 114MHz</vt:lpstr>
      <vt:lpstr>Injection Synchronization with 10.39MHz</vt:lpstr>
      <vt:lpstr>Investigation</vt:lpstr>
      <vt:lpstr>Event System Development Collaboration with SINAP</vt:lpstr>
      <vt:lpstr>Facility for Electric Power and Cooling Water</vt:lpstr>
      <vt:lpstr>Schedule</vt:lpstr>
      <vt:lpstr>Change in Operation Modes at KEKB</vt:lpstr>
      <vt:lpstr>スライド 37</vt:lpstr>
    </vt:vector>
  </TitlesOfParts>
  <Manager/>
  <Company>kek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Controls</dc:title>
  <dc:subject/>
  <dc:creator>k.furukawa</dc:creator>
  <cp:keywords/>
  <dc:description>english, a4, </dc:description>
  <cp:lastModifiedBy>和朗 古川</cp:lastModifiedBy>
  <cp:revision>656</cp:revision>
  <cp:lastPrinted>2012-05-30T05:44:31Z</cp:lastPrinted>
  <dcterms:created xsi:type="dcterms:W3CDTF">2012-06-06T13:10:56Z</dcterms:created>
  <dcterms:modified xsi:type="dcterms:W3CDTF">2012-06-06T13:18:13Z</dcterms:modified>
  <cp:category/>
</cp:coreProperties>
</file>