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3"/>
  </p:notesMasterIdLst>
  <p:sldIdLst>
    <p:sldId id="388" r:id="rId2"/>
    <p:sldId id="390" r:id="rId3"/>
    <p:sldId id="391" r:id="rId4"/>
    <p:sldId id="392" r:id="rId5"/>
    <p:sldId id="393" r:id="rId6"/>
    <p:sldId id="396" r:id="rId7"/>
    <p:sldId id="423" r:id="rId8"/>
    <p:sldId id="400" r:id="rId9"/>
    <p:sldId id="401" r:id="rId10"/>
    <p:sldId id="424" r:id="rId11"/>
    <p:sldId id="425" r:id="rId12"/>
    <p:sldId id="403" r:id="rId13"/>
    <p:sldId id="404" r:id="rId14"/>
    <p:sldId id="429" r:id="rId15"/>
    <p:sldId id="430" r:id="rId16"/>
    <p:sldId id="426" r:id="rId17"/>
    <p:sldId id="428" r:id="rId18"/>
    <p:sldId id="427" r:id="rId19"/>
    <p:sldId id="432" r:id="rId20"/>
    <p:sldId id="431" r:id="rId21"/>
    <p:sldId id="408" r:id="rId22"/>
    <p:sldId id="410" r:id="rId23"/>
    <p:sldId id="411" r:id="rId24"/>
    <p:sldId id="412" r:id="rId25"/>
    <p:sldId id="413" r:id="rId26"/>
    <p:sldId id="414" r:id="rId27"/>
    <p:sldId id="415" r:id="rId28"/>
    <p:sldId id="417" r:id="rId29"/>
    <p:sldId id="383" r:id="rId30"/>
    <p:sldId id="421" r:id="rId31"/>
    <p:sldId id="27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69696"/>
    <a:srgbClr val="C0C0C0"/>
    <a:srgbClr val="7575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9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1EB6F89-D70F-4C52-8076-ED95F3C3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1D519-C505-44D1-8851-2ACBA86A7A3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B33C78-D5A5-47C6-97FE-38CCDE7A34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00071E-250B-47E3-A4A1-93F8C9428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85307A-3AAF-459E-A760-A8FE41BF05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05E249-54E9-4AE3-9D57-A7E7C02CF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F443C5-3118-42E4-AC4C-5511444F7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CE5F3C-139C-473C-8746-7718613F3C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603D49-6A05-4950-818C-3FB2AECE28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C96696-CDDA-4530-8137-7354F3D4D9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C54B7A-3547-46B8-B0F4-C4922E26C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E0D7B9-89E4-4FFD-9181-FD7C5F1E3A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F150C0-5C85-4BE1-ADFC-61D17C659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851648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EPICS Based Control System for Microtron at RRCAT, Indore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950" cy="1752600"/>
          </a:xfrm>
        </p:spPr>
        <p:txBody>
          <a:bodyPr/>
          <a:lstStyle/>
          <a:p>
            <a:pPr marR="0">
              <a:lnSpc>
                <a:spcPct val="90000"/>
              </a:lnSpc>
            </a:pPr>
            <a:r>
              <a:rPr lang="en-US" sz="2400" dirty="0" smtClean="0"/>
              <a:t>Prachi Chitnis  </a:t>
            </a:r>
          </a:p>
          <a:p>
            <a:pPr marR="0">
              <a:lnSpc>
                <a:spcPct val="90000"/>
              </a:lnSpc>
            </a:pPr>
            <a:r>
              <a:rPr lang="en-US" sz="2400" dirty="0" smtClean="0"/>
              <a:t>Raja Ramanna Centre for Advanced Technology</a:t>
            </a:r>
          </a:p>
          <a:p>
            <a:pPr marR="0">
              <a:lnSpc>
                <a:spcPct val="90000"/>
              </a:lnSpc>
            </a:pPr>
            <a:r>
              <a:rPr lang="en-US" sz="2400" dirty="0" smtClean="0"/>
              <a:t>Indore, INDIA</a:t>
            </a:r>
          </a:p>
          <a:p>
            <a:pPr marR="0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12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20038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33C78-D5A5-47C6-97FE-38CCDE7A34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smtClean="0"/>
              <a:t>Microtron field variables</a:t>
            </a:r>
          </a:p>
        </p:txBody>
      </p:sp>
      <p:graphicFrame>
        <p:nvGraphicFramePr>
          <p:cNvPr id="288810" name="Group 42"/>
          <p:cNvGraphicFramePr>
            <a:graphicFrameLocks noGrp="1"/>
          </p:cNvGraphicFramePr>
          <p:nvPr/>
        </p:nvGraphicFramePr>
        <p:xfrm>
          <a:off x="609600" y="2362200"/>
          <a:ext cx="7924800" cy="3758124"/>
        </p:xfrm>
        <a:graphic>
          <a:graphicData uri="http://schemas.openxmlformats.org/drawingml/2006/table">
            <a:tbl>
              <a:tblPr/>
              <a:tblGrid>
                <a:gridCol w="1904418"/>
                <a:gridCol w="4322210"/>
                <a:gridCol w="1037771"/>
                <a:gridCol w="660401"/>
              </a:tblGrid>
              <a:tr h="413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Interfaced to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Devices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Link Type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of I/O points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VME station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 Power Supplies – Klystrons, Dipole, Quadrupoles, Correction coils, Cathode &amp; Steering coils</a:t>
                      </a:r>
                    </a:p>
                    <a:p>
                      <a:pPr marL="800100" lvl="1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Remote/Local status signals</a:t>
                      </a:r>
                    </a:p>
                    <a:p>
                      <a:pPr marL="800100" lvl="1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ON/OFF status signals</a:t>
                      </a:r>
                    </a:p>
                    <a:p>
                      <a:pPr marL="800100" lvl="1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Analog  status  signals(current/voltage/power)</a:t>
                      </a:r>
                    </a:p>
                    <a:p>
                      <a:pPr marL="800100" lvl="1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 and OFF control signals</a:t>
                      </a:r>
                    </a:p>
                    <a:p>
                      <a:pPr marL="800100" lvl="1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Analog control signals (current/voltage)</a:t>
                      </a:r>
                    </a:p>
                    <a:p>
                      <a:pPr marL="800100" lvl="1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Polarity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6 Safety Interlocks signals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 Temperature signals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AC Mains Voltage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Vacuum level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Cycling control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RS-232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6" name="Rectangle 7"/>
          <p:cNvSpPr>
            <a:spLocks noChangeArrowheads="1"/>
          </p:cNvSpPr>
          <p:nvPr/>
        </p:nvSpPr>
        <p:spPr bwMode="auto">
          <a:xfrm>
            <a:off x="533400" y="1676400"/>
            <a:ext cx="807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/>
            <a:r>
              <a:rPr lang="en-US" sz="2600" i="1">
                <a:latin typeface="Arial" charset="0"/>
                <a:cs typeface="Arial" charset="0"/>
              </a:rPr>
              <a:t>~150</a:t>
            </a:r>
            <a:r>
              <a:rPr lang="en-US" sz="2600" i="1"/>
              <a:t> process variables to be administered by EPICS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6696-CDDA-4530-8137-7354F3D4D9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Field variables</a:t>
            </a:r>
          </a:p>
        </p:txBody>
      </p:sp>
      <p:graphicFrame>
        <p:nvGraphicFramePr>
          <p:cNvPr id="288810" name="Group 42"/>
          <p:cNvGraphicFramePr>
            <a:graphicFrameLocks noGrp="1"/>
          </p:cNvGraphicFramePr>
          <p:nvPr/>
        </p:nvGraphicFramePr>
        <p:xfrm>
          <a:off x="685800" y="1524000"/>
          <a:ext cx="7924800" cy="4800601"/>
        </p:xfrm>
        <a:graphic>
          <a:graphicData uri="http://schemas.openxmlformats.org/drawingml/2006/table">
            <a:tbl>
              <a:tblPr/>
              <a:tblGrid>
                <a:gridCol w="1904418"/>
                <a:gridCol w="4322210"/>
                <a:gridCol w="1037771"/>
                <a:gridCol w="660401"/>
              </a:tblGrid>
              <a:tr h="470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Interfaced to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Devices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Link Type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of I/O points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 Synthesizer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RF synthesizer make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RF Status (ON/OFF)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RF Level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RF Carrier Frequency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RS-232 / GPIB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Digital Storage Oscilloscope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 Forward Power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 Reflected Power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Cathode emission signal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FCT Signal – bunch current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Ethernet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Digital Teslameter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Dipole magnet field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RS-232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Derived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Trip alarms of all power supplies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Cathode runtime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Miscellaneous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VME program status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VME CPU reset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User data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DSO settings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 synthesizer settings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Fault information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6696-CDDA-4530-8137-7354F3D4D9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Hierarchical design of IOC database</a:t>
            </a:r>
          </a:p>
          <a:p>
            <a:r>
              <a:rPr lang="en-US" smtClean="0"/>
              <a:t>Error checking modules </a:t>
            </a:r>
          </a:p>
          <a:p>
            <a:r>
              <a:rPr lang="en-US" smtClean="0"/>
              <a:t>Event based processing given precedence over periodic processing (scanning (event/passive)/output on change)</a:t>
            </a:r>
          </a:p>
          <a:p>
            <a:r>
              <a:rPr lang="en-US" sz="2800" smtClean="0"/>
              <a:t>While the CPU being reset, readback polling is disabled</a:t>
            </a:r>
          </a:p>
          <a:p>
            <a:r>
              <a:rPr lang="en-US" sz="2800" smtClean="0"/>
              <a:t>Setting records disabled during Local status of Power supplies</a:t>
            </a:r>
            <a:endParaRPr lang="en-US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IOC Features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IOC design</a:t>
            </a:r>
          </a:p>
        </p:txBody>
      </p:sp>
      <p:pic>
        <p:nvPicPr>
          <p:cNvPr id="22531" name="Picture 1" descr="E:\prachi\icalepcs\ioclay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1704975"/>
            <a:ext cx="91916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563563"/>
            <a:ext cx="8229600" cy="5032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User Authentication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662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032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User Authentication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7652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66D9-9D2D-4F3A-B25C-95B687E5FD68}" type="slidenum">
              <a:rPr lang="en-US"/>
              <a:pPr/>
              <a:t>16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5800"/>
            <a:ext cx="913773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0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OPI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495800" y="0"/>
            <a:ext cx="4038600" cy="6858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EDM  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1-11-0z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66D9-9D2D-4F3A-B25C-95B687E5FD68}" type="slidenum">
              <a:rPr lang="en-US"/>
              <a:pPr/>
              <a:t>17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5800"/>
            <a:ext cx="913773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0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OPI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495800" y="0"/>
            <a:ext cx="4038600" cy="6858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EDM  1-11-0z – MEDM – client commands in terminal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09600" y="2438400"/>
            <a:ext cx="914400" cy="4572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VME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124200" y="3886200"/>
            <a:ext cx="914400" cy="4572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RF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Syn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105400" y="5562600"/>
            <a:ext cx="914400" cy="4572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DSO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676400" y="4419600"/>
            <a:ext cx="914400" cy="4572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DTM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295400" y="6096000"/>
            <a:ext cx="1295400" cy="3048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0" y="6477000"/>
            <a:ext cx="2590800" cy="3810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514600" y="4419600"/>
            <a:ext cx="1981200" cy="15240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971800" y="1905000"/>
            <a:ext cx="1295400" cy="3048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3962400" y="3276600"/>
            <a:ext cx="1295400" cy="3048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0" y="6096000"/>
            <a:ext cx="1295400" cy="3048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66D9-9D2D-4F3A-B25C-95B687E5FD68}" type="slidenum">
              <a:rPr lang="en-US"/>
              <a:pPr/>
              <a:t>18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5800"/>
            <a:ext cx="913773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0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OPI Features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934200" y="0"/>
            <a:ext cx="2209800" cy="685800"/>
          </a:xfrm>
          <a:prstGeom prst="wedgeEllipseCallout">
            <a:avLst>
              <a:gd name="adj1" fmla="val -45459"/>
              <a:gd name="adj2" fmla="val 25001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Coloring guide – MEDM –no white widget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752600" y="2057400"/>
            <a:ext cx="1295400" cy="685800"/>
          </a:xfrm>
          <a:prstGeom prst="wedgeEllipseCallout">
            <a:avLst>
              <a:gd name="adj1" fmla="val 71411"/>
              <a:gd name="adj2" fmla="val 7195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Alarm levels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819400" y="4724400"/>
            <a:ext cx="1600200" cy="685800"/>
          </a:xfrm>
          <a:prstGeom prst="wedgeEllipseCallout">
            <a:avLst>
              <a:gd name="adj1" fmla="val -67023"/>
              <a:gd name="adj2" fmla="val -36971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Contrast  for visibility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105400" y="3352800"/>
            <a:ext cx="2057400" cy="914400"/>
          </a:xfrm>
          <a:prstGeom prst="wedgeEllipseCallout">
            <a:avLst>
              <a:gd name="adj1" fmla="val 56019"/>
              <a:gd name="adj2" fmla="val -8391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Disabled on reset, interlock fail, cycling, logout, local mode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133600" y="5562600"/>
            <a:ext cx="1600200" cy="685800"/>
          </a:xfrm>
          <a:prstGeom prst="wedgeEllipseCallout">
            <a:avLst>
              <a:gd name="adj1" fmla="val -56560"/>
              <a:gd name="adj2" fmla="val 10950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Two user modes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114800" y="1295400"/>
            <a:ext cx="1600200" cy="685800"/>
          </a:xfrm>
          <a:prstGeom prst="wedgeEllipseCallout">
            <a:avLst>
              <a:gd name="adj1" fmla="val 108430"/>
              <a:gd name="adj2" fmla="val 3814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Clipped settings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57200" y="4953000"/>
            <a:ext cx="1600200" cy="685800"/>
          </a:xfrm>
          <a:prstGeom prst="wedgeEllipseCallout">
            <a:avLst>
              <a:gd name="adj1" fmla="val -25977"/>
              <a:gd name="adj2" fmla="val 13955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Help feature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763" indent="458788" defTabSz="465138"/>
            <a:endParaRPr lang="en-US" sz="2400" dirty="0" smtClean="0"/>
          </a:p>
          <a:p>
            <a:pPr marL="4763" indent="458788" defTabSz="465138"/>
            <a:endParaRPr lang="en-US" dirty="0" smtClean="0"/>
          </a:p>
          <a:p>
            <a:pPr marL="4763" indent="458788" defTabSz="46513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179D-49F2-48DA-9EA8-FECC5ED7A9D1}" type="slidenum">
              <a:rPr lang="en-US"/>
              <a:pPr/>
              <a:t>19</a:t>
            </a:fld>
            <a:endParaRPr lang="en-US"/>
          </a:p>
        </p:txBody>
      </p:sp>
      <p:sp>
        <p:nvSpPr>
          <p:cNvPr id="395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logging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4813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304800" y="4724400"/>
            <a:ext cx="2438400" cy="1066800"/>
          </a:xfrm>
          <a:prstGeom prst="wedgeEllipseCallout">
            <a:avLst>
              <a:gd name="adj1" fmla="val 32142"/>
              <a:gd name="adj2" fmla="val -121611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logging interval, group log,  file size,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381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Indus-1 &amp; Indus-2 Synchrotron Radiation Sources at RRCAT</a:t>
            </a:r>
            <a:endParaRPr lang="en-US" sz="2800" dirty="0"/>
          </a:p>
        </p:txBody>
      </p:sp>
      <p:pic>
        <p:nvPicPr>
          <p:cNvPr id="7171" name="Picture 2" descr="E:\prachi\icalepcs\indusrings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0575"/>
            <a:ext cx="91821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4F65-2208-4E15-8454-963F7D07306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F:\icalepcs\pen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0646"/>
            <a:ext cx="9144000" cy="6152554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4343400" y="3962400"/>
            <a:ext cx="2438400" cy="1066800"/>
          </a:xfrm>
          <a:prstGeom prst="wedgeEllipseCallout">
            <a:avLst>
              <a:gd name="adj1" fmla="val 13128"/>
              <a:gd name="adj2" fmla="val -47969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Web browser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database for Indus systems – SQL server based</a:t>
            </a:r>
          </a:p>
          <a:p>
            <a:r>
              <a:rPr lang="en-US" dirty="0" smtClean="0"/>
              <a:t>Using JCA</a:t>
            </a:r>
          </a:p>
          <a:p>
            <a:r>
              <a:rPr lang="en-US" dirty="0" smtClean="0"/>
              <a:t>Java script and JDBC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logging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of anomalous system behavior </a:t>
            </a:r>
          </a:p>
          <a:p>
            <a:r>
              <a:rPr lang="en-US" dirty="0" smtClean="0"/>
              <a:t>Identification of the cause for the deviant behavior</a:t>
            </a:r>
          </a:p>
          <a:p>
            <a:r>
              <a:rPr lang="en-US" dirty="0" smtClean="0"/>
              <a:t>Expert System Diagnosis – knowledge based on experience and expertise encoded in machine storable structure</a:t>
            </a:r>
          </a:p>
          <a:p>
            <a:r>
              <a:rPr lang="en-US" dirty="0" smtClean="0"/>
              <a:t>Fault tree n rule based reasoning system</a:t>
            </a:r>
          </a:p>
          <a:p>
            <a:r>
              <a:rPr lang="en-US" dirty="0" smtClean="0"/>
              <a:t>Forward chaining algorithm technique</a:t>
            </a:r>
          </a:p>
          <a:p>
            <a:r>
              <a:rPr lang="en-US" dirty="0" smtClean="0"/>
              <a:t>Non-expert operators can troubleshoot a fault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</a:t>
            </a:r>
            <a:r>
              <a:rPr lang="en-US" dirty="0" smtClean="0"/>
              <a:t>Diagnostics </a:t>
            </a:r>
            <a:r>
              <a:rPr lang="en-US" sz="2400" dirty="0" smtClean="0"/>
              <a:t>[4,5,6]</a:t>
            </a:r>
            <a:endParaRPr lang="en-US" sz="6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/>
              <a:t> categories of fault prone systems in accelerators </a:t>
            </a:r>
            <a:r>
              <a:rPr lang="en-US" baseline="30000" dirty="0" smtClean="0"/>
              <a:t>[2]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Hardware components (cavities, magnets etc.)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Auxiliary infrastructure (water, air, electrical power etc.)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Control system.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Availability of control faults at a place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Online fault logging system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 years data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Operational logbooks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 year data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Two modules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Fault prediction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Fault diagnosis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</a:t>
            </a:r>
            <a:r>
              <a:rPr lang="en-US" dirty="0" smtClean="0"/>
              <a:t>Diagnostics</a:t>
            </a:r>
            <a:r>
              <a:rPr lang="en-US" sz="2400" dirty="0" smtClean="0">
                <a:solidFill>
                  <a:srgbClr val="464646"/>
                </a:solidFill>
              </a:rPr>
              <a:t> [4,5,6]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Active - Monitors the anomalies occurring  - Warns user</a:t>
            </a:r>
          </a:p>
          <a:p>
            <a:pPr lvl="1"/>
            <a:r>
              <a:rPr lang="en-US" smtClean="0"/>
              <a:t>AC mains voltage fluctuations</a:t>
            </a:r>
          </a:p>
          <a:p>
            <a:pPr lvl="1"/>
            <a:r>
              <a:rPr lang="en-US" smtClean="0"/>
              <a:t>Dipole magnetic field changing</a:t>
            </a:r>
          </a:p>
          <a:p>
            <a:pPr lvl="1"/>
            <a:r>
              <a:rPr lang="en-US" smtClean="0"/>
              <a:t>Vacuum pressure rising</a:t>
            </a:r>
          </a:p>
          <a:p>
            <a:pPr lvl="1"/>
            <a:r>
              <a:rPr lang="en-US" smtClean="0"/>
              <a:t>Error checking modules</a:t>
            </a:r>
          </a:p>
          <a:p>
            <a:pPr lvl="1"/>
            <a:r>
              <a:rPr lang="en-US" smtClean="0"/>
              <a:t>…</a:t>
            </a:r>
          </a:p>
          <a:p>
            <a:r>
              <a:rPr lang="en-US" smtClean="0"/>
              <a:t>~</a:t>
            </a:r>
            <a:r>
              <a:rPr lang="en-US" smtClean="0">
                <a:latin typeface="Arial" charset="0"/>
                <a:cs typeface="Arial" charset="0"/>
              </a:rPr>
              <a:t>13 </a:t>
            </a:r>
            <a:r>
              <a:rPr lang="en-US" smtClean="0">
                <a:cs typeface="Arial" charset="0"/>
              </a:rPr>
              <a:t>different predictions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Prediction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– helps operator to troubleshoot a fault observed – reaches a probable cause</a:t>
            </a:r>
          </a:p>
          <a:p>
            <a:r>
              <a:rPr lang="en-US" dirty="0" smtClean="0"/>
              <a:t>~</a:t>
            </a:r>
            <a:r>
              <a:rPr lang="en-US" dirty="0" smtClean="0">
                <a:latin typeface="Arial" charset="0"/>
                <a:cs typeface="Arial" charset="0"/>
              </a:rPr>
              <a:t>40 </a:t>
            </a:r>
            <a:r>
              <a:rPr lang="en-US" dirty="0" smtClean="0">
                <a:cs typeface="Arial" charset="0"/>
              </a:rPr>
              <a:t>different types of faults</a:t>
            </a:r>
          </a:p>
          <a:p>
            <a:r>
              <a:rPr lang="en-US" dirty="0" smtClean="0">
                <a:cs typeface="Arial" charset="0"/>
              </a:rPr>
              <a:t>Two parts</a:t>
            </a:r>
          </a:p>
          <a:p>
            <a:pPr lvl="1"/>
            <a:r>
              <a:rPr lang="en-US" dirty="0" smtClean="0">
                <a:cs typeface="Arial" charset="0"/>
              </a:rPr>
              <a:t>System-wise hierarchical fault tree</a:t>
            </a:r>
          </a:p>
          <a:p>
            <a:pPr lvl="1"/>
            <a:r>
              <a:rPr lang="en-US" dirty="0" smtClean="0">
                <a:cs typeface="Arial" charset="0"/>
              </a:rPr>
              <a:t>Rule based reasoning system for each leaf fault</a:t>
            </a:r>
          </a:p>
          <a:p>
            <a:pPr lvl="1"/>
            <a:r>
              <a:rPr lang="en-US" dirty="0" smtClean="0"/>
              <a:t>Check panel on EDM</a:t>
            </a:r>
          </a:p>
          <a:p>
            <a:r>
              <a:rPr lang="en-US" dirty="0" smtClean="0"/>
              <a:t>E.g. current setting for a power supply not done  </a:t>
            </a:r>
          </a:p>
          <a:p>
            <a:endParaRPr lang="en-US" dirty="0" smtClean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 Diagnosis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Fault Tree</a:t>
            </a:r>
          </a:p>
        </p:txBody>
      </p:sp>
      <p:pic>
        <p:nvPicPr>
          <p:cNvPr id="33795" name="Picture 2" descr="F:\icalepcs\presmatter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0"/>
            <a:ext cx="9023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Rule based reasoning</a:t>
            </a:r>
          </a:p>
        </p:txBody>
      </p:sp>
      <p:pic>
        <p:nvPicPr>
          <p:cNvPr id="34819" name="Picture 2" descr="F:\icalepcs\presmatter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Interaction between controllers – Access to PVs</a:t>
            </a:r>
          </a:p>
          <a:p>
            <a:r>
              <a:rPr lang="en-US" smtClean="0"/>
              <a:t>Integration of Indus-</a:t>
            </a:r>
            <a:r>
              <a:rPr lang="en-US" smtClean="0">
                <a:latin typeface="Arial" charset="0"/>
                <a:cs typeface="Arial" charset="0"/>
              </a:rPr>
              <a:t>1</a:t>
            </a:r>
            <a:r>
              <a:rPr lang="en-US" smtClean="0"/>
              <a:t> controls</a:t>
            </a:r>
          </a:p>
          <a:p>
            <a:r>
              <a:rPr lang="en-US" smtClean="0"/>
              <a:t>Homogeneous system</a:t>
            </a:r>
          </a:p>
          <a:p>
            <a:r>
              <a:rPr lang="en-US" smtClean="0"/>
              <a:t>Accelerator specific tools</a:t>
            </a:r>
          </a:p>
          <a:p>
            <a:r>
              <a:rPr lang="en-US" smtClean="0"/>
              <a:t>Free n open source</a:t>
            </a:r>
          </a:p>
          <a:p>
            <a:r>
              <a:rPr lang="en-US" smtClean="0"/>
              <a:t>Modularity – suits to control hardware upgradation of Indus-</a:t>
            </a:r>
            <a:r>
              <a:rPr lang="en-US" smtClean="0">
                <a:latin typeface="Arial" charset="0"/>
                <a:cs typeface="Arial" charset="0"/>
              </a:rPr>
              <a:t>1</a:t>
            </a:r>
          </a:p>
          <a:p>
            <a:r>
              <a:rPr lang="en-US" smtClean="0">
                <a:cs typeface="Arial" charset="0"/>
              </a:rPr>
              <a:t>Huge EPICS community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Improvements achieved by using EPICS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200" dirty="0" smtClean="0"/>
          </a:p>
          <a:p>
            <a:r>
              <a:rPr lang="en-GB" sz="2400" dirty="0" smtClean="0"/>
              <a:t>The testing of the project is done in lab environment, field testing is on</a:t>
            </a:r>
          </a:p>
          <a:p>
            <a:r>
              <a:rPr lang="en-GB" sz="2400" dirty="0" smtClean="0"/>
              <a:t>Due to its easy adaptability to hardware changes, EPICS is best suited prospective to hardware upgradation. </a:t>
            </a:r>
          </a:p>
          <a:p>
            <a:r>
              <a:rPr lang="en-GB" sz="2400" dirty="0" smtClean="0"/>
              <a:t>Mostly involves graphical programming, eases enhancements and changes, and debugging.</a:t>
            </a:r>
          </a:p>
          <a:p>
            <a:r>
              <a:rPr lang="en-GB" sz="2400" dirty="0" smtClean="0"/>
              <a:t>The knowledge gained will be utilized for upgrading the Indus-1 control systems.</a:t>
            </a:r>
          </a:p>
          <a:p>
            <a:pPr>
              <a:lnSpc>
                <a:spcPct val="80000"/>
              </a:lnSpc>
            </a:pPr>
            <a:endParaRPr lang="en-GB" sz="2200" dirty="0" smtClean="0"/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rcat.gov.in/pics/boosr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2050"/>
            <a:ext cx="9144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sz="2800" smtClean="0"/>
              <a:t>Injector System of Indus Rings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[1]http://optics.eee.nottingham.ac.uk/lecroy_tcp/driver_source/tarballs/lecroy_tcp-1.00.tar.gz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/>
              <a:t>[2] </a:t>
            </a:r>
            <a:r>
              <a:rPr lang="en-GB" dirty="0" smtClean="0"/>
              <a:t>D. </a:t>
            </a:r>
            <a:r>
              <a:rPr lang="en-GB" dirty="0" err="1" smtClean="0"/>
              <a:t>Barni</a:t>
            </a:r>
            <a:r>
              <a:rPr lang="en-GB" dirty="0" smtClean="0"/>
              <a:t> et al., “Basis for the reliability analysis of the proton </a:t>
            </a:r>
            <a:r>
              <a:rPr lang="en-GB" dirty="0" err="1" smtClean="0"/>
              <a:t>linac</a:t>
            </a:r>
            <a:r>
              <a:rPr lang="en-GB" dirty="0" smtClean="0"/>
              <a:t> for an ADS program”, Proceedings of the PAC ’03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[3] http://www.aps.anl.gov/epics/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/>
              <a:t>[4] </a:t>
            </a:r>
            <a:r>
              <a:rPr lang="en-GB" dirty="0" smtClean="0"/>
              <a:t>P. Duval et al., “Fault identification in accelerator control”, http://adweb.desy.de/mcs/Mst_content/ fault_identification.pdf</a:t>
            </a:r>
            <a:endParaRPr lang="en-US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/>
              <a:t>[5] T. </a:t>
            </a:r>
            <a:r>
              <a:rPr lang="en-US" dirty="0" err="1" smtClean="0"/>
              <a:t>Himel</a:t>
            </a:r>
            <a:r>
              <a:rPr lang="en-US" dirty="0" smtClean="0"/>
              <a:t> et.al., “Availability and reliability issues for ILC”, Proceedings of PAC’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07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>
                <a:cs typeface="Arial" pitchFamily="34" charset="0"/>
              </a:rPr>
              <a:t>[6]</a:t>
            </a:r>
            <a:r>
              <a:rPr lang="en-US" dirty="0" smtClean="0"/>
              <a:t> </a:t>
            </a:r>
            <a:r>
              <a:rPr lang="en-GB" dirty="0" smtClean="0"/>
              <a:t>S. </a:t>
            </a:r>
            <a:r>
              <a:rPr lang="en-GB" dirty="0" err="1" smtClean="0"/>
              <a:t>Narasimhan</a:t>
            </a:r>
            <a:r>
              <a:rPr lang="en-GB" dirty="0" smtClean="0"/>
              <a:t> et al., “Automated diagnosis of physical systems”, Proceedings of ICALEPCS07, Knoxville, Tennessee, USA</a:t>
            </a:r>
            <a:endParaRPr lang="en-US" dirty="0" smtClean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03D49-6A05-4950-818C-3FB2AECE288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sz="2800" smtClean="0"/>
              <a:t>Microtron Control Room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 descr="E:\prachi\icalepcs\controlroom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76288"/>
            <a:ext cx="8001000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Main Control Room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LabVIEW </a:t>
            </a:r>
            <a:r>
              <a:rPr lang="en-US" dirty="0" smtClean="0">
                <a:latin typeface="+mj-lt"/>
              </a:rPr>
              <a:t>6.1 </a:t>
            </a:r>
            <a:r>
              <a:rPr lang="en-US" dirty="0" smtClean="0"/>
              <a:t>based, Windows </a:t>
            </a:r>
            <a:r>
              <a:rPr lang="en-US" dirty="0" smtClean="0">
                <a:latin typeface="+mj-lt"/>
              </a:rPr>
              <a:t>2000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Arial" pitchFamily="34" charset="0"/>
              </a:rPr>
              <a:t>O</a:t>
            </a:r>
            <a:r>
              <a:rPr lang="en-US" dirty="0" smtClean="0"/>
              <a:t>ld system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Expandability issues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Control hardware upgradation of Indus-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System enhancements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One-to-one control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Heterogeneous SCADA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Version upgrade cost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en-US" b="1" i="1" dirty="0" smtClean="0"/>
              <a:t>First experience with EPICS </a:t>
            </a:r>
            <a:r>
              <a:rPr lang="en-US" sz="2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[</a:t>
            </a:r>
            <a:r>
              <a:rPr lang="en-US" sz="2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3</a:t>
            </a:r>
            <a:r>
              <a:rPr lang="en-US" sz="2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]</a:t>
            </a:r>
            <a:r>
              <a:rPr lang="en-US" sz="24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b="1" i="1" dirty="0" smtClean="0"/>
              <a:t>at </a:t>
            </a:r>
            <a:r>
              <a:rPr lang="en-US" b="1" i="1" dirty="0" smtClean="0"/>
              <a:t>RRCAT</a:t>
            </a:r>
            <a:endParaRPr lang="en-US" b="1" i="1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Microtron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457200" y="2438400"/>
            <a:ext cx="8229600" cy="1143000"/>
          </a:xfrm>
          <a:prstGeom prst="rect">
            <a:avLst/>
          </a:prstGeom>
        </p:spPr>
        <p:txBody>
          <a:bodyPr lIns="0" rIns="0" bIns="0" anchor="b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Microtron Control System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6696-CDDA-4530-8137-7354F3D4D9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:\prachi\icalepcs\arc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9763"/>
            <a:ext cx="8382000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sz="2800" smtClean="0"/>
              <a:t>Microtron Control Scheme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4191000" y="34290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10 Mbps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E:\prachi\icalepcs\arc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9763"/>
            <a:ext cx="8382000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sz="2800" smtClean="0"/>
              <a:t>Microtron Control Scheme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219200" y="2133600"/>
            <a:ext cx="3124200" cy="1524000"/>
          </a:xfrm>
          <a:prstGeom prst="wedgeEllipseCallout">
            <a:avLst>
              <a:gd name="adj1" fmla="val -45020"/>
              <a:gd name="adj2" fmla="val 56839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Running assembly program,  polls &amp; receive bytes from serial port,  resolves commands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752600" y="304800"/>
            <a:ext cx="2286000" cy="838200"/>
          </a:xfrm>
          <a:prstGeom prst="wedgeEllipseCallou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/>
              <a:t>Standard commands by manufacturer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667000" y="4114800"/>
            <a:ext cx="1981200" cy="990600"/>
          </a:xfrm>
          <a:prstGeom prst="wedgeEllipseCallout">
            <a:avLst>
              <a:gd name="adj1" fmla="val -35361"/>
              <a:gd name="adj2" fmla="val 72670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Standard commands by manufacturer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286000" y="5638800"/>
            <a:ext cx="2438400" cy="914400"/>
          </a:xfrm>
          <a:prstGeom prst="wedgeEllipseCallout">
            <a:avLst>
              <a:gd name="adj1" fmla="val -50459"/>
              <a:gd name="adj2" fmla="val 47215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Standard commands by manufacturer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4191000" y="34290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10 Mbps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010400" y="152400"/>
            <a:ext cx="2133600" cy="1600200"/>
          </a:xfrm>
          <a:prstGeom prst="wedgeEllipseCallout">
            <a:avLst>
              <a:gd name="adj1" fmla="val -116242"/>
              <a:gd name="adj2" fmla="val 2533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/>
              <a:t>Linux-x86, </a:t>
            </a:r>
          </a:p>
          <a:p>
            <a:pPr algn="ctr" eaLnBrk="0" hangingPunct="0">
              <a:defRPr/>
            </a:pPr>
            <a:r>
              <a:rPr lang="en-US" sz="1600" dirty="0"/>
              <a:t>EDM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1-11-0z,</a:t>
            </a:r>
            <a:r>
              <a:rPr lang="en-US" sz="1600" dirty="0"/>
              <a:t> </a:t>
            </a:r>
          </a:p>
          <a:p>
            <a:pPr algn="ctr" eaLnBrk="0" hangingPunct="0">
              <a:defRPr/>
            </a:pPr>
            <a:r>
              <a:rPr lang="en-US" sz="1600" dirty="0"/>
              <a:t>Base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3.14.9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953000" y="3200400"/>
            <a:ext cx="2286000" cy="762000"/>
          </a:xfrm>
          <a:prstGeom prst="wedgeEllipseCallout">
            <a:avLst>
              <a:gd name="adj1" fmla="val -18729"/>
              <a:gd name="adj2" fmla="val 8251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/>
              <a:t>Linux-x86 </a:t>
            </a:r>
          </a:p>
          <a:p>
            <a:pPr algn="ctr" eaLnBrk="0" hangingPunct="0">
              <a:defRPr/>
            </a:pPr>
            <a:r>
              <a:rPr lang="en-US" sz="1600" dirty="0"/>
              <a:t>Base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3.14.9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22, 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E5AF-0810-4A20-B134-2CC6F4CDEC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3521</TotalTime>
  <Words>989</Words>
  <Application>Microsoft Office PowerPoint</Application>
  <PresentationFormat>On-screen Show (4:3)</PresentationFormat>
  <Paragraphs>243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EPICS Based Control System for Microtron at RRCAT, Indore</vt:lpstr>
      <vt:lpstr>Indus-1 &amp; Indus-2 Synchrotron Radiation Sources at RRCAT</vt:lpstr>
      <vt:lpstr>Injector System of Indus Rings</vt:lpstr>
      <vt:lpstr>Microtron Control Room</vt:lpstr>
      <vt:lpstr>Slide 5</vt:lpstr>
      <vt:lpstr>Existing Microtron Control</vt:lpstr>
      <vt:lpstr>Slide 7</vt:lpstr>
      <vt:lpstr>Microtron Control Scheme</vt:lpstr>
      <vt:lpstr>Microtron Control Scheme</vt:lpstr>
      <vt:lpstr>Microtron field variables</vt:lpstr>
      <vt:lpstr>Field variables</vt:lpstr>
      <vt:lpstr>IOC Features</vt:lpstr>
      <vt:lpstr>IOC design</vt:lpstr>
      <vt:lpstr>Slide 14</vt:lpstr>
      <vt:lpstr>Slide 15</vt:lpstr>
      <vt:lpstr>Slide 16</vt:lpstr>
      <vt:lpstr>Slide 17</vt:lpstr>
      <vt:lpstr>Slide 18</vt:lpstr>
      <vt:lpstr>Database logging </vt:lpstr>
      <vt:lpstr>Slide 20</vt:lpstr>
      <vt:lpstr>Database logging</vt:lpstr>
      <vt:lpstr>Fault Diagnostics [4,5,6]</vt:lpstr>
      <vt:lpstr>Fault Diagnostics [4,5,6]</vt:lpstr>
      <vt:lpstr>Fault Prediction</vt:lpstr>
      <vt:lpstr>Fault Diagnosis</vt:lpstr>
      <vt:lpstr>Slide 26</vt:lpstr>
      <vt:lpstr>Slide 27</vt:lpstr>
      <vt:lpstr>Improvements achieved by using EPICS</vt:lpstr>
      <vt:lpstr>Conclusion</vt:lpstr>
      <vt:lpstr>References</vt:lpstr>
      <vt:lpstr>Thank You!</vt:lpstr>
    </vt:vector>
  </TitlesOfParts>
  <Company>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EPICS Based Control System for Common Microtron Injector of Indus Rings</dc:title>
  <dc:creator>prachi</dc:creator>
  <cp:lastModifiedBy>prachi</cp:lastModifiedBy>
  <cp:revision>128</cp:revision>
  <dcterms:created xsi:type="dcterms:W3CDTF">2009-06-05T10:58:53Z</dcterms:created>
  <dcterms:modified xsi:type="dcterms:W3CDTF">2010-01-25T02:29:50Z</dcterms:modified>
</cp:coreProperties>
</file>